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notesSlides/notesSlide146.xml" ContentType="application/vnd.openxmlformats-officedocument.presentationml.notesSlide+xml"/>
  <Override PartName="/ppt/notesSlides/notesSlide15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notesSlides/notesSlide145.xml" ContentType="application/vnd.openxmlformats-officedocument.presentationml.notesSlide+xml"/>
  <Override PartName="/ppt/notesSlides/notesSlide163.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76"/>
  </p:notesMasterIdLst>
  <p:sldIdLst>
    <p:sldId id="256" r:id="rId2"/>
    <p:sldId id="483" r:id="rId3"/>
    <p:sldId id="306" r:id="rId4"/>
    <p:sldId id="371" r:id="rId5"/>
    <p:sldId id="376" r:id="rId6"/>
    <p:sldId id="498" r:id="rId7"/>
    <p:sldId id="373" r:id="rId8"/>
    <p:sldId id="374" r:id="rId9"/>
    <p:sldId id="378" r:id="rId10"/>
    <p:sldId id="377" r:id="rId11"/>
    <p:sldId id="379" r:id="rId12"/>
    <p:sldId id="381" r:id="rId13"/>
    <p:sldId id="380" r:id="rId14"/>
    <p:sldId id="382" r:id="rId15"/>
    <p:sldId id="383" r:id="rId16"/>
    <p:sldId id="384" r:id="rId17"/>
    <p:sldId id="385" r:id="rId18"/>
    <p:sldId id="386" r:id="rId19"/>
    <p:sldId id="409" r:id="rId20"/>
    <p:sldId id="403" r:id="rId21"/>
    <p:sldId id="405" r:id="rId22"/>
    <p:sldId id="404" r:id="rId23"/>
    <p:sldId id="388" r:id="rId24"/>
    <p:sldId id="389" r:id="rId25"/>
    <p:sldId id="390" r:id="rId26"/>
    <p:sldId id="391" r:id="rId27"/>
    <p:sldId id="393" r:id="rId28"/>
    <p:sldId id="394" r:id="rId29"/>
    <p:sldId id="395" r:id="rId30"/>
    <p:sldId id="524" r:id="rId31"/>
    <p:sldId id="525" r:id="rId32"/>
    <p:sldId id="526" r:id="rId33"/>
    <p:sldId id="396" r:id="rId34"/>
    <p:sldId id="582" r:id="rId35"/>
    <p:sldId id="565" r:id="rId36"/>
    <p:sldId id="566" r:id="rId37"/>
    <p:sldId id="567" r:id="rId38"/>
    <p:sldId id="568" r:id="rId39"/>
    <p:sldId id="569" r:id="rId40"/>
    <p:sldId id="578" r:id="rId41"/>
    <p:sldId id="579" r:id="rId42"/>
    <p:sldId id="580" r:id="rId43"/>
    <p:sldId id="581" r:id="rId44"/>
    <p:sldId id="398" r:id="rId45"/>
    <p:sldId id="563" r:id="rId46"/>
    <p:sldId id="561" r:id="rId47"/>
    <p:sldId id="562" r:id="rId48"/>
    <p:sldId id="560" r:id="rId49"/>
    <p:sldId id="564" r:id="rId50"/>
    <p:sldId id="399" r:id="rId51"/>
    <p:sldId id="514" r:id="rId52"/>
    <p:sldId id="515" r:id="rId53"/>
    <p:sldId id="516" r:id="rId54"/>
    <p:sldId id="517" r:id="rId55"/>
    <p:sldId id="518" r:id="rId56"/>
    <p:sldId id="519" r:id="rId57"/>
    <p:sldId id="520" r:id="rId58"/>
    <p:sldId id="521" r:id="rId59"/>
    <p:sldId id="522" r:id="rId60"/>
    <p:sldId id="420" r:id="rId61"/>
    <p:sldId id="421" r:id="rId62"/>
    <p:sldId id="412" r:id="rId63"/>
    <p:sldId id="413" r:id="rId64"/>
    <p:sldId id="415" r:id="rId65"/>
    <p:sldId id="419" r:id="rId66"/>
    <p:sldId id="417" r:id="rId67"/>
    <p:sldId id="462" r:id="rId68"/>
    <p:sldId id="414" r:id="rId69"/>
    <p:sldId id="418" r:id="rId70"/>
    <p:sldId id="423" r:id="rId71"/>
    <p:sldId id="499" r:id="rId72"/>
    <p:sldId id="528" r:id="rId73"/>
    <p:sldId id="529" r:id="rId74"/>
    <p:sldId id="530" r:id="rId75"/>
    <p:sldId id="541" r:id="rId76"/>
    <p:sldId id="542" r:id="rId77"/>
    <p:sldId id="544" r:id="rId78"/>
    <p:sldId id="545" r:id="rId79"/>
    <p:sldId id="546" r:id="rId80"/>
    <p:sldId id="550" r:id="rId81"/>
    <p:sldId id="553" r:id="rId82"/>
    <p:sldId id="554" r:id="rId83"/>
    <p:sldId id="555" r:id="rId84"/>
    <p:sldId id="556" r:id="rId85"/>
    <p:sldId id="557" r:id="rId86"/>
    <p:sldId id="559" r:id="rId87"/>
    <p:sldId id="527" r:id="rId88"/>
    <p:sldId id="482" r:id="rId89"/>
    <p:sldId id="302" r:id="rId90"/>
    <p:sldId id="305" r:id="rId91"/>
    <p:sldId id="312" r:id="rId92"/>
    <p:sldId id="319" r:id="rId93"/>
    <p:sldId id="303" r:id="rId94"/>
    <p:sldId id="309" r:id="rId95"/>
    <p:sldId id="307" r:id="rId96"/>
    <p:sldId id="308" r:id="rId97"/>
    <p:sldId id="304" r:id="rId98"/>
    <p:sldId id="313" r:id="rId99"/>
    <p:sldId id="258" r:id="rId100"/>
    <p:sldId id="294" r:id="rId101"/>
    <p:sldId id="295" r:id="rId102"/>
    <p:sldId id="437" r:id="rId103"/>
    <p:sldId id="436" r:id="rId104"/>
    <p:sldId id="297" r:id="rId105"/>
    <p:sldId id="300" r:id="rId106"/>
    <p:sldId id="298" r:id="rId107"/>
    <p:sldId id="320" r:id="rId108"/>
    <p:sldId id="321" r:id="rId109"/>
    <p:sldId id="322" r:id="rId110"/>
    <p:sldId id="438" r:id="rId111"/>
    <p:sldId id="500" r:id="rId112"/>
    <p:sldId id="323" r:id="rId113"/>
    <p:sldId id="324" r:id="rId114"/>
    <p:sldId id="263" r:id="rId115"/>
    <p:sldId id="354" r:id="rId116"/>
    <p:sldId id="355" r:id="rId117"/>
    <p:sldId id="505" r:id="rId118"/>
    <p:sldId id="506" r:id="rId119"/>
    <p:sldId id="507" r:id="rId120"/>
    <p:sldId id="508" r:id="rId121"/>
    <p:sldId id="503" r:id="rId122"/>
    <p:sldId id="509" r:id="rId123"/>
    <p:sldId id="510" r:id="rId124"/>
    <p:sldId id="501" r:id="rId125"/>
    <p:sldId id="357" r:id="rId126"/>
    <p:sldId id="358" r:id="rId127"/>
    <p:sldId id="362" r:id="rId128"/>
    <p:sldId id="363" r:id="rId129"/>
    <p:sldId id="365" r:id="rId130"/>
    <p:sldId id="364" r:id="rId131"/>
    <p:sldId id="366" r:id="rId132"/>
    <p:sldId id="346" r:id="rId133"/>
    <p:sldId id="424" r:id="rId134"/>
    <p:sldId id="425" r:id="rId135"/>
    <p:sldId id="348" r:id="rId136"/>
    <p:sldId id="435" r:id="rId137"/>
    <p:sldId id="350" r:id="rId138"/>
    <p:sldId id="430" r:id="rId139"/>
    <p:sldId id="432" r:id="rId140"/>
    <p:sldId id="428" r:id="rId141"/>
    <p:sldId id="442" r:id="rId142"/>
    <p:sldId id="443" r:id="rId143"/>
    <p:sldId id="444" r:id="rId144"/>
    <p:sldId id="445" r:id="rId145"/>
    <p:sldId id="446" r:id="rId146"/>
    <p:sldId id="441" r:id="rId147"/>
    <p:sldId id="347" r:id="rId148"/>
    <p:sldId id="426" r:id="rId149"/>
    <p:sldId id="481" r:id="rId150"/>
    <p:sldId id="463" r:id="rId151"/>
    <p:sldId id="464" r:id="rId152"/>
    <p:sldId id="465" r:id="rId153"/>
    <p:sldId id="466" r:id="rId154"/>
    <p:sldId id="467" r:id="rId155"/>
    <p:sldId id="468" r:id="rId156"/>
    <p:sldId id="469" r:id="rId157"/>
    <p:sldId id="470" r:id="rId158"/>
    <p:sldId id="471" r:id="rId159"/>
    <p:sldId id="472" r:id="rId160"/>
    <p:sldId id="473" r:id="rId161"/>
    <p:sldId id="485" r:id="rId162"/>
    <p:sldId id="486" r:id="rId163"/>
    <p:sldId id="487" r:id="rId164"/>
    <p:sldId id="488" r:id="rId165"/>
    <p:sldId id="489" r:id="rId166"/>
    <p:sldId id="490" r:id="rId167"/>
    <p:sldId id="491" r:id="rId168"/>
    <p:sldId id="492" r:id="rId169"/>
    <p:sldId id="493" r:id="rId170"/>
    <p:sldId id="494" r:id="rId171"/>
    <p:sldId id="496" r:id="rId172"/>
    <p:sldId id="497" r:id="rId173"/>
    <p:sldId id="495" r:id="rId174"/>
    <p:sldId id="334" r:id="rId175"/>
  </p:sldIdLst>
  <p:sldSz cx="10080625" cy="7559675"/>
  <p:notesSz cx="7772400" cy="10058400"/>
  <p:defaultTextStyle>
    <a:defPPr>
      <a:defRPr lang="en-GB"/>
    </a:defPPr>
    <a:lvl1pPr algn="l" defTabSz="457200" rtl="0" fontAlgn="base" hangingPunct="0">
      <a:lnSpc>
        <a:spcPct val="94000"/>
      </a:lnSpc>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1pPr>
    <a:lvl2pPr marL="742950" indent="-285750" algn="l" defTabSz="457200" rtl="0" fontAlgn="base" hangingPunct="0">
      <a:lnSpc>
        <a:spcPct val="94000"/>
      </a:lnSpc>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2pPr>
    <a:lvl3pPr marL="1143000" indent="-228600" algn="l" defTabSz="457200" rtl="0" fontAlgn="base" hangingPunct="0">
      <a:lnSpc>
        <a:spcPct val="94000"/>
      </a:lnSpc>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3pPr>
    <a:lvl4pPr marL="1600200" indent="-228600" algn="l" defTabSz="457200" rtl="0" fontAlgn="base" hangingPunct="0">
      <a:lnSpc>
        <a:spcPct val="94000"/>
      </a:lnSpc>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4pPr>
    <a:lvl5pPr marL="2057400" indent="-228600" algn="l" defTabSz="457200" rtl="0" fontAlgn="base" hangingPunct="0">
      <a:lnSpc>
        <a:spcPct val="94000"/>
      </a:lnSpc>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0000FF"/>
    <a:srgbClr val="FF0000"/>
    <a:srgbClr val="FF00FF"/>
    <a:srgbClr val="CEEAB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3822" autoAdjust="0"/>
    <p:restoredTop sz="91724" autoAdjust="0"/>
  </p:normalViewPr>
  <p:slideViewPr>
    <p:cSldViewPr>
      <p:cViewPr>
        <p:scale>
          <a:sx n="75" d="100"/>
          <a:sy n="75" d="100"/>
        </p:scale>
        <p:origin x="-2346" y="-61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772400" cy="10058400"/>
          </a:xfrm>
          <a:prstGeom prst="roundRect">
            <a:avLst>
              <a:gd name="adj" fmla="val 19"/>
            </a:avLst>
          </a:prstGeom>
          <a:solidFill>
            <a:srgbClr val="FFFFFF"/>
          </a:solidFill>
          <a:ln w="9360" cap="sq">
            <a:noFill/>
            <a:miter lim="800000"/>
            <a:headEnd/>
            <a:tailEnd/>
          </a:ln>
          <a:effectLst/>
        </p:spPr>
        <p:txBody>
          <a:bodyPr wrap="none" anchor="ctr"/>
          <a:lstStyle/>
          <a:p>
            <a:pPr>
              <a:buFont typeface="Times New Roman" pitchFamily="16" charset="0"/>
              <a:buNone/>
              <a:defRPr/>
            </a:pPr>
            <a:endParaRPr lang="en-GB"/>
          </a:p>
        </p:txBody>
      </p:sp>
      <p:sp>
        <p:nvSpPr>
          <p:cNvPr id="2050" name="AutoShape 2"/>
          <p:cNvSpPr>
            <a:spLocks noChangeArrowheads="1"/>
          </p:cNvSpPr>
          <p:nvPr/>
        </p:nvSpPr>
        <p:spPr bwMode="auto">
          <a:xfrm>
            <a:off x="0" y="0"/>
            <a:ext cx="7772400" cy="10058400"/>
          </a:xfrm>
          <a:prstGeom prst="roundRect">
            <a:avLst>
              <a:gd name="adj" fmla="val 19"/>
            </a:avLst>
          </a:prstGeom>
          <a:solidFill>
            <a:srgbClr val="FFFFFF"/>
          </a:solidFill>
          <a:ln w="9525" cap="flat">
            <a:noFill/>
            <a:round/>
            <a:headEnd/>
            <a:tailEnd/>
          </a:ln>
          <a:effectLst/>
        </p:spPr>
        <p:txBody>
          <a:bodyPr wrap="none" anchor="ctr"/>
          <a:lstStyle/>
          <a:p>
            <a:pPr>
              <a:buFont typeface="Times New Roman" pitchFamily="16" charset="0"/>
              <a:buNone/>
              <a:defRPr/>
            </a:pPr>
            <a:endParaRPr lang="en-GB"/>
          </a:p>
        </p:txBody>
      </p:sp>
      <p:sp>
        <p:nvSpPr>
          <p:cNvPr id="2051" name="AutoShape 3"/>
          <p:cNvSpPr>
            <a:spLocks noChangeArrowheads="1"/>
          </p:cNvSpPr>
          <p:nvPr/>
        </p:nvSpPr>
        <p:spPr bwMode="auto">
          <a:xfrm>
            <a:off x="0" y="0"/>
            <a:ext cx="7772400" cy="10058400"/>
          </a:xfrm>
          <a:prstGeom prst="roundRect">
            <a:avLst>
              <a:gd name="adj" fmla="val 19"/>
            </a:avLst>
          </a:prstGeom>
          <a:solidFill>
            <a:srgbClr val="FFFFFF"/>
          </a:solidFill>
          <a:ln w="9525" cap="flat">
            <a:noFill/>
            <a:round/>
            <a:headEnd/>
            <a:tailEnd/>
          </a:ln>
          <a:effectLst/>
        </p:spPr>
        <p:txBody>
          <a:bodyPr wrap="none" anchor="ctr"/>
          <a:lstStyle/>
          <a:p>
            <a:pPr>
              <a:buFont typeface="Times New Roman" pitchFamily="16" charset="0"/>
              <a:buNone/>
              <a:defRPr/>
            </a:pPr>
            <a:endParaRPr lang="en-GB"/>
          </a:p>
        </p:txBody>
      </p:sp>
      <p:sp>
        <p:nvSpPr>
          <p:cNvPr id="125957" name="Rectangle 4"/>
          <p:cNvSpPr>
            <a:spLocks noGrp="1" noRot="1" noChangeAspect="1" noChangeArrowheads="1"/>
          </p:cNvSpPr>
          <p:nvPr>
            <p:ph type="sldImg"/>
          </p:nvPr>
        </p:nvSpPr>
        <p:spPr bwMode="auto">
          <a:xfrm>
            <a:off x="1371600" y="763588"/>
            <a:ext cx="5022850" cy="3765550"/>
          </a:xfrm>
          <a:prstGeom prst="rect">
            <a:avLst/>
          </a:prstGeom>
          <a:noFill/>
          <a:ln w="9525">
            <a:noFill/>
            <a:round/>
            <a:headEnd/>
            <a:tailEnd/>
          </a:ln>
        </p:spPr>
      </p:sp>
      <p:sp>
        <p:nvSpPr>
          <p:cNvPr id="2053" name="Rectangle 5"/>
          <p:cNvSpPr>
            <a:spLocks noGrp="1" noChangeArrowheads="1"/>
          </p:cNvSpPr>
          <p:nvPr>
            <p:ph type="body"/>
          </p:nvPr>
        </p:nvSpPr>
        <p:spPr bwMode="auto">
          <a:xfrm>
            <a:off x="777875" y="4776788"/>
            <a:ext cx="6211888" cy="4519612"/>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p>
            <a:pPr lvl="0"/>
            <a:endParaRPr lang="en-US" noProof="0" smtClean="0"/>
          </a:p>
        </p:txBody>
      </p:sp>
      <p:sp>
        <p:nvSpPr>
          <p:cNvPr id="2054" name="Rectangle 6"/>
          <p:cNvSpPr>
            <a:spLocks noGrp="1" noChangeArrowheads="1"/>
          </p:cNvSpPr>
          <p:nvPr>
            <p:ph type="hdr"/>
          </p:nvPr>
        </p:nvSpPr>
        <p:spPr bwMode="auto">
          <a:xfrm>
            <a:off x="0" y="0"/>
            <a:ext cx="3367088" cy="496888"/>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ea typeface="DejaVu Sans" charset="0"/>
                <a:cs typeface="DejaVu Sans" charset="0"/>
              </a:defRPr>
            </a:lvl1pPr>
          </a:lstStyle>
          <a:p>
            <a:pPr>
              <a:defRPr/>
            </a:pPr>
            <a:endParaRPr lang="en-GB"/>
          </a:p>
        </p:txBody>
      </p:sp>
      <p:sp>
        <p:nvSpPr>
          <p:cNvPr id="2055" name="Rectangle 7"/>
          <p:cNvSpPr>
            <a:spLocks noGrp="1" noChangeArrowheads="1"/>
          </p:cNvSpPr>
          <p:nvPr>
            <p:ph type="dt"/>
          </p:nvPr>
        </p:nvSpPr>
        <p:spPr bwMode="auto">
          <a:xfrm>
            <a:off x="4398963" y="0"/>
            <a:ext cx="3367087" cy="496888"/>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ea typeface="DejaVu Sans" charset="0"/>
                <a:cs typeface="DejaVu Sans" charset="0"/>
              </a:defRPr>
            </a:lvl1pPr>
          </a:lstStyle>
          <a:p>
            <a:pPr>
              <a:defRPr/>
            </a:pPr>
            <a:endParaRPr lang="en-GB"/>
          </a:p>
        </p:txBody>
      </p:sp>
      <p:sp>
        <p:nvSpPr>
          <p:cNvPr id="2056" name="Rectangle 8"/>
          <p:cNvSpPr>
            <a:spLocks noGrp="1" noChangeArrowheads="1"/>
          </p:cNvSpPr>
          <p:nvPr>
            <p:ph type="ftr"/>
          </p:nvPr>
        </p:nvSpPr>
        <p:spPr bwMode="auto">
          <a:xfrm>
            <a:off x="0" y="9555163"/>
            <a:ext cx="3367088" cy="496887"/>
          </a:xfrm>
          <a:prstGeom prst="rect">
            <a:avLst/>
          </a:prstGeom>
          <a:noFill/>
          <a:ln w="9525" cap="flat">
            <a:noFill/>
            <a:round/>
            <a:headEnd/>
            <a:tailEnd/>
          </a:ln>
          <a:effectLst/>
        </p:spPr>
        <p:txBody>
          <a:bodyPr vert="horz" wrap="square" lIns="0" tIns="0" rIns="0" bIns="0" numCol="1" anchor="b" anchorCtr="0" compatLnSpc="1">
            <a:prstTxWarp prst="textNoShape">
              <a:avLst/>
            </a:prstTxWarp>
          </a:bodyPr>
          <a:lstStyle>
            <a:lvl1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ea typeface="DejaVu Sans" charset="0"/>
                <a:cs typeface="DejaVu Sans" charset="0"/>
              </a:defRPr>
            </a:lvl1pPr>
          </a:lstStyle>
          <a:p>
            <a:pPr>
              <a:defRPr/>
            </a:pPr>
            <a:endParaRPr lang="en-GB"/>
          </a:p>
        </p:txBody>
      </p:sp>
      <p:sp>
        <p:nvSpPr>
          <p:cNvPr id="2057" name="Rectangle 9"/>
          <p:cNvSpPr>
            <a:spLocks noGrp="1" noChangeArrowheads="1"/>
          </p:cNvSpPr>
          <p:nvPr>
            <p:ph type="sldNum"/>
          </p:nvPr>
        </p:nvSpPr>
        <p:spPr bwMode="auto">
          <a:xfrm>
            <a:off x="4398963" y="9555163"/>
            <a:ext cx="3367087" cy="496887"/>
          </a:xfrm>
          <a:prstGeom prst="rect">
            <a:avLst/>
          </a:prstGeom>
          <a:noFill/>
          <a:ln w="9525" cap="flat">
            <a:noFill/>
            <a:round/>
            <a:headEnd/>
            <a:tailEnd/>
          </a:ln>
          <a:effectLst/>
        </p:spPr>
        <p:txBody>
          <a:bodyPr vert="horz" wrap="square" lIns="0" tIns="0" rIns="0" bIns="0" numCol="1" anchor="b" anchorCtr="0" compatLnSpc="1">
            <a:prstTxWarp prst="textNoShape">
              <a:avLst/>
            </a:prstTxWarp>
          </a:bodyPr>
          <a:lstStyle>
            <a:lvl1pPr algn="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ea typeface="DejaVu Sans" charset="0"/>
                <a:cs typeface="DejaVu Sans" charset="0"/>
              </a:defRPr>
            </a:lvl1pPr>
          </a:lstStyle>
          <a:p>
            <a:pPr>
              <a:defRPr/>
            </a:pPr>
            <a:fld id="{3CEBB511-B493-42F5-8DBF-C8D41F46F2A7}" type="slidenum">
              <a:rPr lang="en-GB"/>
              <a:pPr>
                <a:defRPr/>
              </a:pPr>
              <a:t>‹N°›</a:t>
            </a:fld>
            <a:endParaRPr lang="en-GB"/>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9"/>
          <p:cNvSpPr>
            <a:spLocks noGrp="1" noChangeArrowheads="1"/>
          </p:cNvSpPr>
          <p:nvPr>
            <p:ph type="sldNum" sz="quarter"/>
          </p:nvPr>
        </p:nvSpPr>
        <p:spPr>
          <a:noFill/>
          <a:ln/>
        </p:spPr>
        <p:txBody>
          <a:bodyPr/>
          <a:lstStyle/>
          <a:p>
            <a:fld id="{17B94BAA-89A4-4130-82C2-F6644DCC2B95}" type="slidenum">
              <a:rPr lang="en-GB" smtClean="0">
                <a:latin typeface="Times New Roman" pitchFamily="18" charset="0"/>
              </a:rPr>
              <a:pPr/>
              <a:t>1</a:t>
            </a:fld>
            <a:endParaRPr lang="en-GB" smtClean="0">
              <a:latin typeface="Times New Roman" pitchFamily="18" charset="0"/>
            </a:endParaRPr>
          </a:p>
        </p:txBody>
      </p:sp>
      <p:sp>
        <p:nvSpPr>
          <p:cNvPr id="126979" name="Rectangle 1"/>
          <p:cNvSpPr>
            <a:spLocks noGrp="1" noRot="1" noChangeAspect="1" noChangeArrowheads="1" noTextEdit="1"/>
          </p:cNvSpPr>
          <p:nvPr>
            <p:ph type="sldImg"/>
          </p:nvPr>
        </p:nvSpPr>
        <p:spPr>
          <a:xfrm>
            <a:off x="1108075" y="812800"/>
            <a:ext cx="5332413" cy="3998913"/>
          </a:xfrm>
          <a:solidFill>
            <a:srgbClr val="FFFFFF"/>
          </a:solidFill>
          <a:ln>
            <a:solidFill>
              <a:srgbClr val="000000"/>
            </a:solidFill>
            <a:miter lim="800000"/>
          </a:ln>
        </p:spPr>
      </p:sp>
      <p:sp>
        <p:nvSpPr>
          <p:cNvPr id="126980" name="Text Box 2"/>
          <p:cNvSpPr txBox="1">
            <a:spLocks noChangeArrowheads="1"/>
          </p:cNvSpPr>
          <p:nvPr/>
        </p:nvSpPr>
        <p:spPr bwMode="auto">
          <a:xfrm>
            <a:off x="755650" y="5078413"/>
            <a:ext cx="6038850" cy="4802187"/>
          </a:xfrm>
          <a:prstGeom prst="rect">
            <a:avLst/>
          </a:prstGeom>
          <a:noFill/>
          <a:ln w="9525">
            <a:noFill/>
            <a:round/>
            <a:headEnd/>
            <a:tailEnd/>
          </a:ln>
        </p:spPr>
        <p:txBody>
          <a:bodyPr wrap="none" anchor="ctr"/>
          <a:lstStyle/>
          <a:p>
            <a:endParaRPr lang="en-US">
              <a:ea typeface="Droid Sans Fallback" charset="0"/>
              <a:cs typeface="Droid Sans Fallback" charset="0"/>
            </a:endParaRPr>
          </a:p>
        </p:txBody>
      </p:sp>
      <p:sp>
        <p:nvSpPr>
          <p:cNvPr id="126981" name="Text Box 3"/>
          <p:cNvSpPr txBox="1">
            <a:spLocks noChangeArrowheads="1"/>
          </p:cNvSpPr>
          <p:nvPr/>
        </p:nvSpPr>
        <p:spPr bwMode="auto">
          <a:xfrm>
            <a:off x="431800" y="5327650"/>
            <a:ext cx="7127875" cy="879475"/>
          </a:xfrm>
          <a:prstGeom prst="rect">
            <a:avLst/>
          </a:prstGeom>
          <a:noFill/>
          <a:ln w="9525">
            <a:noFill/>
            <a:round/>
            <a:headEnd/>
            <a:tailEnd/>
          </a:ln>
        </p:spPr>
        <p:txBody>
          <a:bodyPr lIns="90000" tIns="45000" rIns="90000" bIns="45000"/>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ea typeface="Droid Sans Fallback" charset="0"/>
                <a:cs typeface="Droid Sans Fallback" charset="0"/>
              </a:rPr>
              <a:t>Je vais vous parler de ÇA.</a:t>
            </a:r>
          </a:p>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solidFill>
                <a:srgbClr val="000000"/>
              </a:solidFill>
              <a:ea typeface="Droid Sans Fallback" charset="0"/>
              <a:cs typeface="Droid Sans Fallback" charset="0"/>
            </a:endParaRPr>
          </a:p>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ea typeface="Droid Sans Fallback" charset="0"/>
                <a:cs typeface="Droid Sans Fallback" charset="0"/>
              </a:rPr>
              <a:t>Profils ? Neuro, psycho, linguistique ?</a:t>
            </a:r>
          </a:p>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solidFill>
                <a:srgbClr val="000000"/>
              </a:solidFill>
              <a:ea typeface="Droid Sans Fallback" charset="0"/>
              <a:cs typeface="Droid Sans Fallback" charset="0"/>
            </a:endParaRPr>
          </a:p>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ea typeface="Droid Sans Fallback" charset="0"/>
                <a:cs typeface="Droid Sans Fallback" charset="0"/>
              </a:rPr>
              <a:t>Je fais de la physio. animale, donc focus un peu différent des autres intervenants du module.</a:t>
            </a:r>
          </a:p>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solidFill>
                <a:srgbClr val="000000"/>
              </a:solidFill>
              <a:ea typeface="Droid Sans Fallback" charset="0"/>
              <a:cs typeface="Droid Sans Fallback" charset="0"/>
            </a:endParaRPr>
          </a:p>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ea typeface="Droid Sans Fallback" charset="0"/>
                <a:cs typeface="Droid Sans Fallback" charset="0"/>
              </a:rPr>
              <a:t>Diversity of responses in aCx</a:t>
            </a:r>
          </a:p>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ea typeface="Droid Sans Fallback" charset="0"/>
                <a:cs typeface="Droid Sans Fallback" charset="0"/>
              </a:rPr>
              <a:t>Overlap in represented features</a:t>
            </a:r>
          </a:p>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ea typeface="Droid Sans Fallback" charset="0"/>
                <a:cs typeface="Droid Sans Fallback" charset="0"/>
              </a:rPr>
              <a:t>Pas tellement de diapos : questions, remarks...</a:t>
            </a:r>
          </a:p>
        </p:txBody>
      </p:sp>
      <p:sp>
        <p:nvSpPr>
          <p:cNvPr id="126982" name="Espace réservé des commentaires 5"/>
          <p:cNvSpPr>
            <a:spLocks noGrp="1"/>
          </p:cNvSpPr>
          <p:nvPr>
            <p:ph type="body" idx="1"/>
          </p:nvPr>
        </p:nvSpPr>
        <p:spPr>
          <a:noFill/>
          <a:ln/>
        </p:spPr>
        <p:txBody>
          <a:bodyPr/>
          <a:lstStyle/>
          <a:p>
            <a:r>
              <a:rPr lang="fr-FR" smtClean="0">
                <a:latin typeface="Times New Roman" pitchFamily="18" charset="0"/>
              </a:rPr>
              <a:t>Adaptation</a:t>
            </a:r>
          </a:p>
          <a:p>
            <a:r>
              <a:rPr lang="fr-FR" smtClean="0">
                <a:latin typeface="Times New Roman" pitchFamily="18" charset="0"/>
              </a:rPr>
              <a:t>Attention – plasticité</a:t>
            </a:r>
          </a:p>
          <a:p>
            <a:r>
              <a:rPr lang="fr-FR" smtClean="0">
                <a:latin typeface="Times New Roman" pitchFamily="18" charset="0"/>
              </a:rPr>
              <a:t>Décision –mémoire</a:t>
            </a:r>
            <a:endParaRPr lang="en-GB"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p:nvPr>
        </p:nvSpPr>
        <p:spPr>
          <a:noFill/>
          <a:ln/>
        </p:spPr>
        <p:txBody>
          <a:bodyPr/>
          <a:lstStyle/>
          <a:p>
            <a:fld id="{B17328D8-1214-44B3-868B-059AAE017767}" type="slidenum">
              <a:rPr lang="en-US" smtClean="0">
                <a:latin typeface="Times New Roman" pitchFamily="18" charset="0"/>
              </a:rPr>
              <a:pPr/>
              <a:t>10</a:t>
            </a:fld>
            <a:endParaRPr lang="en-US" smtClean="0">
              <a:latin typeface="Times New Roman" pitchFamily="18" charset="0"/>
            </a:endParaRPr>
          </a:p>
        </p:txBody>
      </p:sp>
      <p:sp>
        <p:nvSpPr>
          <p:cNvPr id="128003" name="Rectangle 2"/>
          <p:cNvSpPr>
            <a:spLocks noGrp="1" noRot="1" noChangeAspect="1" noChangeArrowheads="1" noTextEdit="1"/>
          </p:cNvSpPr>
          <p:nvPr>
            <p:ph type="sldImg"/>
          </p:nvPr>
        </p:nvSpPr>
        <p:spPr>
          <a:xfrm>
            <a:off x="1373188" y="763588"/>
            <a:ext cx="5019675" cy="3765550"/>
          </a:xfrm>
        </p:spPr>
      </p:sp>
      <p:sp>
        <p:nvSpPr>
          <p:cNvPr id="128004" name="Rectangle 3"/>
          <p:cNvSpPr>
            <a:spLocks noGrp="1" noChangeArrowheads="1"/>
          </p:cNvSpPr>
          <p:nvPr>
            <p:ph type="body" idx="1"/>
          </p:nvPr>
        </p:nvSpPr>
        <p:spPr>
          <a:noFill/>
          <a:ln/>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9"/>
          <p:cNvSpPr>
            <a:spLocks noGrp="1" noChangeArrowheads="1"/>
          </p:cNvSpPr>
          <p:nvPr>
            <p:ph type="sldNum" sz="quarter"/>
          </p:nvPr>
        </p:nvSpPr>
        <p:spPr>
          <a:noFill/>
          <a:ln/>
        </p:spPr>
        <p:txBody>
          <a:bodyPr/>
          <a:lstStyle/>
          <a:p>
            <a:fld id="{426125BF-E9E8-4AE2-86E0-06EDA35059BD}" type="slidenum">
              <a:rPr lang="en-GB" smtClean="0">
                <a:latin typeface="Times New Roman" pitchFamily="18" charset="0"/>
              </a:rPr>
              <a:pPr/>
              <a:t>100</a:t>
            </a:fld>
            <a:endParaRPr lang="en-GB" smtClean="0">
              <a:latin typeface="Times New Roman" pitchFamily="18" charset="0"/>
            </a:endParaRPr>
          </a:p>
        </p:txBody>
      </p:sp>
      <p:sp>
        <p:nvSpPr>
          <p:cNvPr id="133123" name="Rectangle 1"/>
          <p:cNvSpPr>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ln>
        </p:spPr>
      </p:sp>
      <p:sp>
        <p:nvSpPr>
          <p:cNvPr id="133124" name="Text Box 2"/>
          <p:cNvSpPr txBox="1">
            <a:spLocks noChangeArrowheads="1"/>
          </p:cNvSpPr>
          <p:nvPr/>
        </p:nvSpPr>
        <p:spPr bwMode="auto">
          <a:xfrm>
            <a:off x="777875" y="4776788"/>
            <a:ext cx="6216650" cy="4524375"/>
          </a:xfrm>
          <a:prstGeom prst="rect">
            <a:avLst/>
          </a:prstGeom>
          <a:noFill/>
          <a:ln w="9525">
            <a:noFill/>
            <a:round/>
            <a:headEnd/>
            <a:tailEnd/>
          </a:ln>
        </p:spPr>
        <p:txBody>
          <a:bodyPr wrap="none" anchor="ctr"/>
          <a:lstStyle/>
          <a:p>
            <a:endParaRPr lang="en-US">
              <a:ea typeface="Droid Sans Fallback" charset="0"/>
              <a:cs typeface="Droid Sans Fallback" charset="0"/>
            </a:endParaRPr>
          </a:p>
        </p:txBody>
      </p:sp>
      <p:sp>
        <p:nvSpPr>
          <p:cNvPr id="133125" name="Espace réservé des commentaires 4"/>
          <p:cNvSpPr>
            <a:spLocks noGrp="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9"/>
          <p:cNvSpPr>
            <a:spLocks noGrp="1" noChangeArrowheads="1"/>
          </p:cNvSpPr>
          <p:nvPr>
            <p:ph type="sldNum" sz="quarter"/>
          </p:nvPr>
        </p:nvSpPr>
        <p:spPr>
          <a:noFill/>
          <a:ln/>
        </p:spPr>
        <p:txBody>
          <a:bodyPr/>
          <a:lstStyle/>
          <a:p>
            <a:fld id="{B224BAC2-4ED1-4250-899E-2A81C8E9E2E1}" type="slidenum">
              <a:rPr lang="en-GB" smtClean="0">
                <a:latin typeface="Times New Roman" pitchFamily="18" charset="0"/>
              </a:rPr>
              <a:pPr/>
              <a:t>101</a:t>
            </a:fld>
            <a:endParaRPr lang="en-GB" smtClean="0">
              <a:latin typeface="Times New Roman" pitchFamily="18" charset="0"/>
            </a:endParaRPr>
          </a:p>
        </p:txBody>
      </p:sp>
      <p:sp>
        <p:nvSpPr>
          <p:cNvPr id="134147" name="Rectangle 1"/>
          <p:cNvSpPr>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ln>
        </p:spPr>
      </p:sp>
      <p:sp>
        <p:nvSpPr>
          <p:cNvPr id="134148" name="Text Box 2"/>
          <p:cNvSpPr txBox="1">
            <a:spLocks noChangeArrowheads="1"/>
          </p:cNvSpPr>
          <p:nvPr/>
        </p:nvSpPr>
        <p:spPr bwMode="auto">
          <a:xfrm>
            <a:off x="777875" y="4776788"/>
            <a:ext cx="6216650" cy="4524375"/>
          </a:xfrm>
          <a:prstGeom prst="rect">
            <a:avLst/>
          </a:prstGeom>
          <a:noFill/>
          <a:ln w="9525">
            <a:noFill/>
            <a:round/>
            <a:headEnd/>
            <a:tailEnd/>
          </a:ln>
        </p:spPr>
        <p:txBody>
          <a:bodyPr wrap="none" anchor="ctr"/>
          <a:lstStyle/>
          <a:p>
            <a:endParaRPr lang="en-US">
              <a:ea typeface="Droid Sans Fallback" charset="0"/>
              <a:cs typeface="Droid Sans Fallback" charset="0"/>
            </a:endParaRPr>
          </a:p>
        </p:txBody>
      </p:sp>
      <p:sp>
        <p:nvSpPr>
          <p:cNvPr id="134149" name="Espace réservé des commentaires 4"/>
          <p:cNvSpPr>
            <a:spLocks noGrp="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9"/>
          <p:cNvSpPr>
            <a:spLocks noGrp="1" noChangeArrowheads="1"/>
          </p:cNvSpPr>
          <p:nvPr>
            <p:ph type="sldNum" sz="quarter"/>
          </p:nvPr>
        </p:nvSpPr>
        <p:spPr>
          <a:noFill/>
          <a:ln/>
        </p:spPr>
        <p:txBody>
          <a:bodyPr/>
          <a:lstStyle/>
          <a:p>
            <a:fld id="{B224BAC2-4ED1-4250-899E-2A81C8E9E2E1}" type="slidenum">
              <a:rPr lang="en-GB" smtClean="0">
                <a:latin typeface="Times New Roman" pitchFamily="18" charset="0"/>
              </a:rPr>
              <a:pPr/>
              <a:t>102</a:t>
            </a:fld>
            <a:endParaRPr lang="en-GB" smtClean="0">
              <a:latin typeface="Times New Roman" pitchFamily="18" charset="0"/>
            </a:endParaRPr>
          </a:p>
        </p:txBody>
      </p:sp>
      <p:sp>
        <p:nvSpPr>
          <p:cNvPr id="134147" name="Rectangle 1"/>
          <p:cNvSpPr>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ln>
        </p:spPr>
      </p:sp>
      <p:sp>
        <p:nvSpPr>
          <p:cNvPr id="134148" name="Text Box 2"/>
          <p:cNvSpPr txBox="1">
            <a:spLocks noChangeArrowheads="1"/>
          </p:cNvSpPr>
          <p:nvPr/>
        </p:nvSpPr>
        <p:spPr bwMode="auto">
          <a:xfrm>
            <a:off x="777875" y="4776788"/>
            <a:ext cx="6216650" cy="4524375"/>
          </a:xfrm>
          <a:prstGeom prst="rect">
            <a:avLst/>
          </a:prstGeom>
          <a:noFill/>
          <a:ln w="9525">
            <a:noFill/>
            <a:round/>
            <a:headEnd/>
            <a:tailEnd/>
          </a:ln>
        </p:spPr>
        <p:txBody>
          <a:bodyPr wrap="none" anchor="ctr"/>
          <a:lstStyle/>
          <a:p>
            <a:endParaRPr lang="en-US">
              <a:ea typeface="Droid Sans Fallback" charset="0"/>
              <a:cs typeface="Droid Sans Fallback" charset="0"/>
            </a:endParaRPr>
          </a:p>
        </p:txBody>
      </p:sp>
      <p:sp>
        <p:nvSpPr>
          <p:cNvPr id="134149" name="Espace réservé des commentaires 4"/>
          <p:cNvSpPr>
            <a:spLocks noGrp="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9"/>
          <p:cNvSpPr>
            <a:spLocks noGrp="1" noChangeArrowheads="1"/>
          </p:cNvSpPr>
          <p:nvPr>
            <p:ph type="sldNum" sz="quarter"/>
          </p:nvPr>
        </p:nvSpPr>
        <p:spPr>
          <a:noFill/>
          <a:ln/>
        </p:spPr>
        <p:txBody>
          <a:bodyPr/>
          <a:lstStyle/>
          <a:p>
            <a:fld id="{B224BAC2-4ED1-4250-899E-2A81C8E9E2E1}" type="slidenum">
              <a:rPr lang="en-GB" smtClean="0">
                <a:latin typeface="Times New Roman" pitchFamily="18" charset="0"/>
              </a:rPr>
              <a:pPr/>
              <a:t>103</a:t>
            </a:fld>
            <a:endParaRPr lang="en-GB" smtClean="0">
              <a:latin typeface="Times New Roman" pitchFamily="18" charset="0"/>
            </a:endParaRPr>
          </a:p>
        </p:txBody>
      </p:sp>
      <p:sp>
        <p:nvSpPr>
          <p:cNvPr id="134147" name="Rectangle 1"/>
          <p:cNvSpPr>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ln>
        </p:spPr>
      </p:sp>
      <p:sp>
        <p:nvSpPr>
          <p:cNvPr id="134148" name="Text Box 2"/>
          <p:cNvSpPr txBox="1">
            <a:spLocks noChangeArrowheads="1"/>
          </p:cNvSpPr>
          <p:nvPr/>
        </p:nvSpPr>
        <p:spPr bwMode="auto">
          <a:xfrm>
            <a:off x="777875" y="4776788"/>
            <a:ext cx="6216650" cy="4524375"/>
          </a:xfrm>
          <a:prstGeom prst="rect">
            <a:avLst/>
          </a:prstGeom>
          <a:noFill/>
          <a:ln w="9525">
            <a:noFill/>
            <a:round/>
            <a:headEnd/>
            <a:tailEnd/>
          </a:ln>
        </p:spPr>
        <p:txBody>
          <a:bodyPr wrap="none" anchor="ctr"/>
          <a:lstStyle/>
          <a:p>
            <a:endParaRPr lang="en-US">
              <a:ea typeface="Droid Sans Fallback" charset="0"/>
              <a:cs typeface="Droid Sans Fallback" charset="0"/>
            </a:endParaRPr>
          </a:p>
        </p:txBody>
      </p:sp>
      <p:sp>
        <p:nvSpPr>
          <p:cNvPr id="134149" name="Espace réservé des commentaires 4"/>
          <p:cNvSpPr>
            <a:spLocks noGrp="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9"/>
          <p:cNvSpPr>
            <a:spLocks noGrp="1" noChangeArrowheads="1"/>
          </p:cNvSpPr>
          <p:nvPr>
            <p:ph type="sldNum" sz="quarter"/>
          </p:nvPr>
        </p:nvSpPr>
        <p:spPr>
          <a:noFill/>
          <a:ln/>
        </p:spPr>
        <p:txBody>
          <a:bodyPr/>
          <a:lstStyle/>
          <a:p>
            <a:fld id="{8C73140B-CFAA-4CBF-84A6-380885C7C565}" type="slidenum">
              <a:rPr lang="en-GB" smtClean="0">
                <a:latin typeface="Times New Roman" pitchFamily="18" charset="0"/>
              </a:rPr>
              <a:pPr/>
              <a:t>104</a:t>
            </a:fld>
            <a:endParaRPr lang="en-GB" smtClean="0">
              <a:latin typeface="Times New Roman" pitchFamily="18" charset="0"/>
            </a:endParaRPr>
          </a:p>
        </p:txBody>
      </p:sp>
      <p:sp>
        <p:nvSpPr>
          <p:cNvPr id="135171" name="Rectangle 1"/>
          <p:cNvSpPr>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ln>
        </p:spPr>
      </p:sp>
      <p:sp>
        <p:nvSpPr>
          <p:cNvPr id="135172" name="Text Box 2"/>
          <p:cNvSpPr txBox="1">
            <a:spLocks noChangeArrowheads="1"/>
          </p:cNvSpPr>
          <p:nvPr/>
        </p:nvSpPr>
        <p:spPr bwMode="auto">
          <a:xfrm>
            <a:off x="777875" y="4776788"/>
            <a:ext cx="6216650" cy="4524375"/>
          </a:xfrm>
          <a:prstGeom prst="rect">
            <a:avLst/>
          </a:prstGeom>
          <a:noFill/>
          <a:ln w="9525">
            <a:noFill/>
            <a:round/>
            <a:headEnd/>
            <a:tailEnd/>
          </a:ln>
        </p:spPr>
        <p:txBody>
          <a:bodyPr wrap="none" anchor="ctr"/>
          <a:lstStyle/>
          <a:p>
            <a:endParaRPr lang="en-US">
              <a:ea typeface="Droid Sans Fallback" charset="0"/>
              <a:cs typeface="Droid Sans Fallback" charset="0"/>
            </a:endParaRPr>
          </a:p>
        </p:txBody>
      </p:sp>
      <p:sp>
        <p:nvSpPr>
          <p:cNvPr id="135173" name="Espace réservé des commentaires 4"/>
          <p:cNvSpPr>
            <a:spLocks noGrp="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9"/>
          <p:cNvSpPr>
            <a:spLocks noGrp="1" noChangeArrowheads="1"/>
          </p:cNvSpPr>
          <p:nvPr>
            <p:ph type="sldNum" sz="quarter"/>
          </p:nvPr>
        </p:nvSpPr>
        <p:spPr>
          <a:noFill/>
          <a:ln/>
        </p:spPr>
        <p:txBody>
          <a:bodyPr/>
          <a:lstStyle/>
          <a:p>
            <a:fld id="{656FDD9E-AD87-4D89-A54D-FA772F23AC82}" type="slidenum">
              <a:rPr lang="en-GB" smtClean="0">
                <a:latin typeface="Times New Roman" pitchFamily="18" charset="0"/>
              </a:rPr>
              <a:pPr/>
              <a:t>105</a:t>
            </a:fld>
            <a:endParaRPr lang="en-GB" smtClean="0">
              <a:latin typeface="Times New Roman" pitchFamily="18" charset="0"/>
            </a:endParaRPr>
          </a:p>
        </p:txBody>
      </p:sp>
      <p:sp>
        <p:nvSpPr>
          <p:cNvPr id="137219" name="Rectangle 1"/>
          <p:cNvSpPr>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ln>
        </p:spPr>
      </p:sp>
      <p:sp>
        <p:nvSpPr>
          <p:cNvPr id="137220" name="Text Box 2"/>
          <p:cNvSpPr txBox="1">
            <a:spLocks noChangeArrowheads="1"/>
          </p:cNvSpPr>
          <p:nvPr/>
        </p:nvSpPr>
        <p:spPr bwMode="auto">
          <a:xfrm>
            <a:off x="777875" y="4776788"/>
            <a:ext cx="6216650" cy="4524375"/>
          </a:xfrm>
          <a:prstGeom prst="rect">
            <a:avLst/>
          </a:prstGeom>
          <a:noFill/>
          <a:ln w="9525">
            <a:noFill/>
            <a:round/>
            <a:headEnd/>
            <a:tailEnd/>
          </a:ln>
        </p:spPr>
        <p:txBody>
          <a:bodyPr wrap="none" anchor="ctr"/>
          <a:lstStyle/>
          <a:p>
            <a:endParaRPr lang="en-US">
              <a:ea typeface="Droid Sans Fallback" charset="0"/>
              <a:cs typeface="Droid Sans Fallback" charset="0"/>
            </a:endParaRPr>
          </a:p>
        </p:txBody>
      </p:sp>
      <p:sp>
        <p:nvSpPr>
          <p:cNvPr id="137221" name="Espace réservé des commentaires 4"/>
          <p:cNvSpPr>
            <a:spLocks noGrp="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9"/>
          <p:cNvSpPr>
            <a:spLocks noGrp="1" noChangeArrowheads="1"/>
          </p:cNvSpPr>
          <p:nvPr>
            <p:ph type="sldNum" sz="quarter"/>
          </p:nvPr>
        </p:nvSpPr>
        <p:spPr>
          <a:noFill/>
          <a:ln/>
        </p:spPr>
        <p:txBody>
          <a:bodyPr/>
          <a:lstStyle/>
          <a:p>
            <a:fld id="{D76F6905-73E5-4F9C-A75B-58CDDD795358}" type="slidenum">
              <a:rPr lang="en-GB" smtClean="0">
                <a:latin typeface="Times New Roman" pitchFamily="18" charset="0"/>
              </a:rPr>
              <a:pPr/>
              <a:t>106</a:t>
            </a:fld>
            <a:endParaRPr lang="en-GB" smtClean="0">
              <a:latin typeface="Times New Roman" pitchFamily="18" charset="0"/>
            </a:endParaRPr>
          </a:p>
        </p:txBody>
      </p:sp>
      <p:sp>
        <p:nvSpPr>
          <p:cNvPr id="138243" name="Rectangle 1"/>
          <p:cNvSpPr>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ln>
        </p:spPr>
      </p:sp>
      <p:sp>
        <p:nvSpPr>
          <p:cNvPr id="138244" name="Text Box 2"/>
          <p:cNvSpPr txBox="1">
            <a:spLocks noChangeArrowheads="1"/>
          </p:cNvSpPr>
          <p:nvPr/>
        </p:nvSpPr>
        <p:spPr bwMode="auto">
          <a:xfrm>
            <a:off x="777875" y="4776788"/>
            <a:ext cx="6216650" cy="4524375"/>
          </a:xfrm>
          <a:prstGeom prst="rect">
            <a:avLst/>
          </a:prstGeom>
          <a:noFill/>
          <a:ln w="9525">
            <a:noFill/>
            <a:round/>
            <a:headEnd/>
            <a:tailEnd/>
          </a:ln>
        </p:spPr>
        <p:txBody>
          <a:bodyPr wrap="none" anchor="ctr"/>
          <a:lstStyle/>
          <a:p>
            <a:endParaRPr lang="en-US">
              <a:ea typeface="Droid Sans Fallback" charset="0"/>
              <a:cs typeface="Droid Sans Fallback" charset="0"/>
            </a:endParaRPr>
          </a:p>
        </p:txBody>
      </p:sp>
      <p:sp>
        <p:nvSpPr>
          <p:cNvPr id="138245" name="Espace réservé des commentaires 4"/>
          <p:cNvSpPr>
            <a:spLocks noGrp="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9"/>
          <p:cNvSpPr>
            <a:spLocks noGrp="1" noChangeArrowheads="1"/>
          </p:cNvSpPr>
          <p:nvPr>
            <p:ph type="sldNum" sz="quarter"/>
          </p:nvPr>
        </p:nvSpPr>
        <p:spPr>
          <a:noFill/>
          <a:ln/>
        </p:spPr>
        <p:txBody>
          <a:bodyPr/>
          <a:lstStyle/>
          <a:p>
            <a:fld id="{76BA738B-3A2B-4EC4-97BD-A6FFB17A4E42}" type="slidenum">
              <a:rPr lang="en-GB" smtClean="0">
                <a:latin typeface="Times New Roman" pitchFamily="18" charset="0"/>
              </a:rPr>
              <a:pPr/>
              <a:t>107</a:t>
            </a:fld>
            <a:endParaRPr lang="en-GB" smtClean="0">
              <a:latin typeface="Times New Roman" pitchFamily="18" charset="0"/>
            </a:endParaRPr>
          </a:p>
        </p:txBody>
      </p:sp>
      <p:sp>
        <p:nvSpPr>
          <p:cNvPr id="139267" name="Rectangle 1"/>
          <p:cNvSpPr>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ln>
        </p:spPr>
      </p:sp>
      <p:sp>
        <p:nvSpPr>
          <p:cNvPr id="139268" name="Text Box 2"/>
          <p:cNvSpPr txBox="1">
            <a:spLocks noChangeArrowheads="1"/>
          </p:cNvSpPr>
          <p:nvPr/>
        </p:nvSpPr>
        <p:spPr bwMode="auto">
          <a:xfrm>
            <a:off x="777875" y="4776788"/>
            <a:ext cx="6216650" cy="4524375"/>
          </a:xfrm>
          <a:prstGeom prst="rect">
            <a:avLst/>
          </a:prstGeom>
          <a:noFill/>
          <a:ln w="9525">
            <a:noFill/>
            <a:round/>
            <a:headEnd/>
            <a:tailEnd/>
          </a:ln>
        </p:spPr>
        <p:txBody>
          <a:bodyPr wrap="none" anchor="ctr"/>
          <a:lstStyle/>
          <a:p>
            <a:endParaRPr lang="en-US">
              <a:ea typeface="Droid Sans Fallback" charset="0"/>
              <a:cs typeface="Droid Sans Fallback" charset="0"/>
            </a:endParaRPr>
          </a:p>
        </p:txBody>
      </p:sp>
      <p:sp>
        <p:nvSpPr>
          <p:cNvPr id="139269" name="Espace réservé des commentaires 4"/>
          <p:cNvSpPr>
            <a:spLocks noGrp="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9"/>
          <p:cNvSpPr>
            <a:spLocks noGrp="1" noChangeArrowheads="1"/>
          </p:cNvSpPr>
          <p:nvPr>
            <p:ph type="sldNum" sz="quarter"/>
          </p:nvPr>
        </p:nvSpPr>
        <p:spPr>
          <a:noFill/>
          <a:ln/>
        </p:spPr>
        <p:txBody>
          <a:bodyPr/>
          <a:lstStyle/>
          <a:p>
            <a:fld id="{E46895FE-1524-4C4E-A8B1-D2DD246A1BAB}" type="slidenum">
              <a:rPr lang="en-GB" smtClean="0">
                <a:latin typeface="Times New Roman" pitchFamily="18" charset="0"/>
              </a:rPr>
              <a:pPr/>
              <a:t>108</a:t>
            </a:fld>
            <a:endParaRPr lang="en-GB" smtClean="0">
              <a:latin typeface="Times New Roman" pitchFamily="18" charset="0"/>
            </a:endParaRPr>
          </a:p>
        </p:txBody>
      </p:sp>
      <p:sp>
        <p:nvSpPr>
          <p:cNvPr id="140291" name="Rectangle 1"/>
          <p:cNvSpPr>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ln>
        </p:spPr>
      </p:sp>
      <p:sp>
        <p:nvSpPr>
          <p:cNvPr id="140292" name="Text Box 2"/>
          <p:cNvSpPr txBox="1">
            <a:spLocks noChangeArrowheads="1"/>
          </p:cNvSpPr>
          <p:nvPr/>
        </p:nvSpPr>
        <p:spPr bwMode="auto">
          <a:xfrm>
            <a:off x="777875" y="4776788"/>
            <a:ext cx="6216650" cy="4524375"/>
          </a:xfrm>
          <a:prstGeom prst="rect">
            <a:avLst/>
          </a:prstGeom>
          <a:noFill/>
          <a:ln w="9525">
            <a:noFill/>
            <a:round/>
            <a:headEnd/>
            <a:tailEnd/>
          </a:ln>
        </p:spPr>
        <p:txBody>
          <a:bodyPr wrap="none" anchor="ctr"/>
          <a:lstStyle/>
          <a:p>
            <a:endParaRPr lang="en-US">
              <a:ea typeface="Droid Sans Fallback" charset="0"/>
              <a:cs typeface="Droid Sans Fallback" charset="0"/>
            </a:endParaRPr>
          </a:p>
        </p:txBody>
      </p:sp>
      <p:sp>
        <p:nvSpPr>
          <p:cNvPr id="140293" name="Espace réservé des commentaires 4"/>
          <p:cNvSpPr>
            <a:spLocks noGrp="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9"/>
          <p:cNvSpPr>
            <a:spLocks noGrp="1" noChangeArrowheads="1"/>
          </p:cNvSpPr>
          <p:nvPr>
            <p:ph type="sldNum" sz="quarter"/>
          </p:nvPr>
        </p:nvSpPr>
        <p:spPr>
          <a:noFill/>
          <a:ln/>
        </p:spPr>
        <p:txBody>
          <a:bodyPr/>
          <a:lstStyle/>
          <a:p>
            <a:fld id="{B2A12592-B4A2-49CC-AB67-B169F513E41C}" type="slidenum">
              <a:rPr lang="en-GB" smtClean="0">
                <a:latin typeface="Times New Roman" pitchFamily="18" charset="0"/>
              </a:rPr>
              <a:pPr/>
              <a:t>109</a:t>
            </a:fld>
            <a:endParaRPr lang="en-GB" smtClean="0">
              <a:latin typeface="Times New Roman" pitchFamily="18" charset="0"/>
            </a:endParaRPr>
          </a:p>
        </p:txBody>
      </p:sp>
      <p:sp>
        <p:nvSpPr>
          <p:cNvPr id="141315" name="Rectangle 1"/>
          <p:cNvSpPr>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ln>
        </p:spPr>
      </p:sp>
      <p:sp>
        <p:nvSpPr>
          <p:cNvPr id="141316" name="Text Box 2"/>
          <p:cNvSpPr txBox="1">
            <a:spLocks noChangeArrowheads="1"/>
          </p:cNvSpPr>
          <p:nvPr/>
        </p:nvSpPr>
        <p:spPr bwMode="auto">
          <a:xfrm>
            <a:off x="777875" y="4776788"/>
            <a:ext cx="6216650" cy="4524375"/>
          </a:xfrm>
          <a:prstGeom prst="rect">
            <a:avLst/>
          </a:prstGeom>
          <a:noFill/>
          <a:ln w="9525">
            <a:noFill/>
            <a:round/>
            <a:headEnd/>
            <a:tailEnd/>
          </a:ln>
        </p:spPr>
        <p:txBody>
          <a:bodyPr wrap="none" anchor="ctr"/>
          <a:lstStyle/>
          <a:p>
            <a:endParaRPr lang="en-US">
              <a:ea typeface="Droid Sans Fallback" charset="0"/>
              <a:cs typeface="Droid Sans Fallback" charset="0"/>
            </a:endParaRPr>
          </a:p>
        </p:txBody>
      </p:sp>
      <p:sp>
        <p:nvSpPr>
          <p:cNvPr id="141317" name="Espace réservé des commentaires 4"/>
          <p:cNvSpPr>
            <a:spLocks noGrp="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11</a:t>
            </a:fld>
            <a:endParaRPr lang="en-GB"/>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110</a:t>
            </a:fld>
            <a:endParaRPr lang="en-GB"/>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111</a:t>
            </a:fld>
            <a:endParaRPr lang="en-GB"/>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112</a:t>
            </a:fld>
            <a:endParaRPr lang="en-GB"/>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113</a:t>
            </a:fld>
            <a:endParaRPr lang="en-GB"/>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Espace réservé de l'image des diapositives 1"/>
          <p:cNvSpPr>
            <a:spLocks noGrp="1" noRot="1" noChangeAspect="1" noTextEdit="1"/>
          </p:cNvSpPr>
          <p:nvPr>
            <p:ph type="sldImg"/>
          </p:nvPr>
        </p:nvSpPr>
        <p:spPr>
          <a:xfrm>
            <a:off x="1373188" y="763588"/>
            <a:ext cx="5019675" cy="3765550"/>
          </a:xfrm>
        </p:spPr>
      </p:sp>
      <p:sp>
        <p:nvSpPr>
          <p:cNvPr id="142339" name="Espace réservé des commentaires 2"/>
          <p:cNvSpPr>
            <a:spLocks noGrp="1"/>
          </p:cNvSpPr>
          <p:nvPr>
            <p:ph type="body" idx="1"/>
          </p:nvPr>
        </p:nvSpPr>
        <p:spPr>
          <a:noFill/>
          <a:ln/>
        </p:spPr>
        <p:txBody>
          <a:bodyPr/>
          <a:lstStyle/>
          <a:p>
            <a:endParaRPr lang="en-US" smtClean="0">
              <a:latin typeface="Times New Roman" pitchFamily="18" charset="0"/>
            </a:endParaRPr>
          </a:p>
        </p:txBody>
      </p:sp>
      <p:sp>
        <p:nvSpPr>
          <p:cNvPr id="142340" name="Espace réservé du numéro de diapositive 3"/>
          <p:cNvSpPr>
            <a:spLocks noGrp="1"/>
          </p:cNvSpPr>
          <p:nvPr>
            <p:ph type="sldNum" sz="quarter"/>
          </p:nvPr>
        </p:nvSpPr>
        <p:spPr>
          <a:noFill/>
          <a:ln/>
        </p:spPr>
        <p:txBody>
          <a:bodyPr/>
          <a:lstStyle/>
          <a:p>
            <a:fld id="{84865B4E-1CAE-4BB2-96EB-322C2CD667B3}" type="slidenum">
              <a:rPr lang="en-GB" smtClean="0">
                <a:latin typeface="Times New Roman" pitchFamily="18" charset="0"/>
              </a:rPr>
              <a:pPr/>
              <a:t>114</a:t>
            </a:fld>
            <a:endParaRPr lang="en-GB" smtClean="0">
              <a:latin typeface="Times New Roman" pitchFamily="18"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Espace réservé de l'image des diapositives 1"/>
          <p:cNvSpPr>
            <a:spLocks noGrp="1" noRot="1" noChangeAspect="1" noTextEdit="1"/>
          </p:cNvSpPr>
          <p:nvPr>
            <p:ph type="sldImg"/>
          </p:nvPr>
        </p:nvSpPr>
        <p:spPr>
          <a:xfrm>
            <a:off x="1373188" y="763588"/>
            <a:ext cx="5019675" cy="3765550"/>
          </a:xfrm>
        </p:spPr>
      </p:sp>
      <p:sp>
        <p:nvSpPr>
          <p:cNvPr id="143363" name="Espace réservé des commentaires 2"/>
          <p:cNvSpPr>
            <a:spLocks noGrp="1"/>
          </p:cNvSpPr>
          <p:nvPr>
            <p:ph type="body" idx="1"/>
          </p:nvPr>
        </p:nvSpPr>
        <p:spPr>
          <a:noFill/>
          <a:ln/>
        </p:spPr>
        <p:txBody>
          <a:bodyPr/>
          <a:lstStyle/>
          <a:p>
            <a:endParaRPr lang="en-US" smtClean="0">
              <a:latin typeface="Times New Roman" pitchFamily="18" charset="0"/>
            </a:endParaRPr>
          </a:p>
        </p:txBody>
      </p:sp>
      <p:sp>
        <p:nvSpPr>
          <p:cNvPr id="143364" name="Espace réservé du numéro de diapositive 3"/>
          <p:cNvSpPr>
            <a:spLocks noGrp="1"/>
          </p:cNvSpPr>
          <p:nvPr>
            <p:ph type="sldNum" sz="quarter"/>
          </p:nvPr>
        </p:nvSpPr>
        <p:spPr>
          <a:noFill/>
          <a:ln/>
        </p:spPr>
        <p:txBody>
          <a:bodyPr/>
          <a:lstStyle/>
          <a:p>
            <a:fld id="{08475541-DA3F-4FF3-ADF7-ADD324993967}" type="slidenum">
              <a:rPr lang="en-GB" smtClean="0">
                <a:latin typeface="Times New Roman" pitchFamily="18" charset="0"/>
              </a:rPr>
              <a:pPr/>
              <a:t>115</a:t>
            </a:fld>
            <a:endParaRPr lang="en-GB" smtClean="0">
              <a:latin typeface="Times New Roman" pitchFamily="18"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Espace réservé de l'image des diapositives 1"/>
          <p:cNvSpPr>
            <a:spLocks noGrp="1" noRot="1" noChangeAspect="1" noTextEdit="1"/>
          </p:cNvSpPr>
          <p:nvPr>
            <p:ph type="sldImg"/>
          </p:nvPr>
        </p:nvSpPr>
        <p:spPr>
          <a:xfrm>
            <a:off x="1373188" y="763588"/>
            <a:ext cx="5019675" cy="3765550"/>
          </a:xfrm>
        </p:spPr>
      </p:sp>
      <p:sp>
        <p:nvSpPr>
          <p:cNvPr id="144387" name="Espace réservé des commentaires 2"/>
          <p:cNvSpPr>
            <a:spLocks noGrp="1"/>
          </p:cNvSpPr>
          <p:nvPr>
            <p:ph type="body" idx="1"/>
          </p:nvPr>
        </p:nvSpPr>
        <p:spPr>
          <a:noFill/>
          <a:ln/>
        </p:spPr>
        <p:txBody>
          <a:bodyPr/>
          <a:lstStyle/>
          <a:p>
            <a:endParaRPr lang="en-US" smtClean="0">
              <a:latin typeface="Times New Roman" pitchFamily="18" charset="0"/>
            </a:endParaRPr>
          </a:p>
        </p:txBody>
      </p:sp>
      <p:sp>
        <p:nvSpPr>
          <p:cNvPr id="144388" name="Espace réservé du numéro de diapositive 3"/>
          <p:cNvSpPr>
            <a:spLocks noGrp="1"/>
          </p:cNvSpPr>
          <p:nvPr>
            <p:ph type="sldNum" sz="quarter"/>
          </p:nvPr>
        </p:nvSpPr>
        <p:spPr>
          <a:noFill/>
          <a:ln/>
        </p:spPr>
        <p:txBody>
          <a:bodyPr/>
          <a:lstStyle/>
          <a:p>
            <a:fld id="{3BAF4A3A-7CBF-45B8-B9E8-79F95150147C}" type="slidenum">
              <a:rPr lang="en-GB" smtClean="0">
                <a:latin typeface="Times New Roman" pitchFamily="18" charset="0"/>
              </a:rPr>
              <a:pPr/>
              <a:t>116</a:t>
            </a:fld>
            <a:endParaRPr lang="en-GB" smtClean="0">
              <a:latin typeface="Times New Roman" pitchFamily="18"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117</a:t>
            </a:fld>
            <a:endParaRPr lang="en-GB"/>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118</a:t>
            </a:fld>
            <a:endParaRPr lang="en-GB"/>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119</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p:nvPr>
        </p:nvSpPr>
        <p:spPr>
          <a:noFill/>
          <a:ln/>
        </p:spPr>
        <p:txBody>
          <a:bodyPr/>
          <a:lstStyle/>
          <a:p>
            <a:fld id="{311F6B9F-4F42-4391-88D9-E95474FF6FC4}" type="slidenum">
              <a:rPr lang="en-US" smtClean="0">
                <a:latin typeface="Times New Roman" pitchFamily="18" charset="0"/>
              </a:rPr>
              <a:pPr/>
              <a:t>12</a:t>
            </a:fld>
            <a:endParaRPr lang="en-US" smtClean="0">
              <a:latin typeface="Times New Roman" pitchFamily="18" charset="0"/>
            </a:endParaRPr>
          </a:p>
        </p:txBody>
      </p:sp>
      <p:sp>
        <p:nvSpPr>
          <p:cNvPr id="129027" name="Rectangle 2"/>
          <p:cNvSpPr>
            <a:spLocks noGrp="1" noRot="1" noChangeAspect="1" noChangeArrowheads="1" noTextEdit="1"/>
          </p:cNvSpPr>
          <p:nvPr>
            <p:ph type="sldImg"/>
          </p:nvPr>
        </p:nvSpPr>
        <p:spPr>
          <a:xfrm>
            <a:off x="1373188" y="763588"/>
            <a:ext cx="5019675" cy="3765550"/>
          </a:xfrm>
          <a:solidFill>
            <a:srgbClr val="FFFFFF"/>
          </a:solidFill>
        </p:spPr>
      </p:sp>
      <p:sp>
        <p:nvSpPr>
          <p:cNvPr id="1290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120</a:t>
            </a:fld>
            <a:endParaRPr lang="en-GB"/>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121</a:t>
            </a:fld>
            <a:endParaRPr lang="en-GB"/>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122</a:t>
            </a:fld>
            <a:endParaRPr lang="en-GB"/>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123</a:t>
            </a:fld>
            <a:endParaRPr lang="en-GB"/>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124</a:t>
            </a:fld>
            <a:endParaRPr lang="en-GB"/>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Espace réservé de l'image des diapositives 1"/>
          <p:cNvSpPr>
            <a:spLocks noGrp="1" noRot="1" noChangeAspect="1" noTextEdit="1"/>
          </p:cNvSpPr>
          <p:nvPr>
            <p:ph type="sldImg"/>
          </p:nvPr>
        </p:nvSpPr>
        <p:spPr>
          <a:xfrm>
            <a:off x="1373188" y="763588"/>
            <a:ext cx="5019675" cy="3765550"/>
          </a:xfrm>
        </p:spPr>
      </p:sp>
      <p:sp>
        <p:nvSpPr>
          <p:cNvPr id="145411" name="Espace réservé des commentaires 2"/>
          <p:cNvSpPr>
            <a:spLocks noGrp="1"/>
          </p:cNvSpPr>
          <p:nvPr>
            <p:ph type="body" idx="1"/>
          </p:nvPr>
        </p:nvSpPr>
        <p:spPr>
          <a:noFill/>
          <a:ln/>
        </p:spPr>
        <p:txBody>
          <a:bodyPr/>
          <a:lstStyle/>
          <a:p>
            <a:endParaRPr lang="en-US" smtClean="0">
              <a:latin typeface="Times New Roman" pitchFamily="18" charset="0"/>
            </a:endParaRPr>
          </a:p>
        </p:txBody>
      </p:sp>
      <p:sp>
        <p:nvSpPr>
          <p:cNvPr id="145412" name="Espace réservé du numéro de diapositive 3"/>
          <p:cNvSpPr>
            <a:spLocks noGrp="1"/>
          </p:cNvSpPr>
          <p:nvPr>
            <p:ph type="sldNum" sz="quarter"/>
          </p:nvPr>
        </p:nvSpPr>
        <p:spPr>
          <a:noFill/>
          <a:ln/>
        </p:spPr>
        <p:txBody>
          <a:bodyPr/>
          <a:lstStyle/>
          <a:p>
            <a:fld id="{0A9ED16E-242B-4555-AAAF-D2D02BA69FC5}" type="slidenum">
              <a:rPr lang="en-GB" smtClean="0">
                <a:latin typeface="Times New Roman" pitchFamily="18" charset="0"/>
              </a:rPr>
              <a:pPr/>
              <a:t>125</a:t>
            </a:fld>
            <a:endParaRPr lang="en-GB" smtClean="0">
              <a:latin typeface="Times New Roman" pitchFamily="18"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Espace réservé de l'image des diapositives 1"/>
          <p:cNvSpPr>
            <a:spLocks noGrp="1" noRot="1" noChangeAspect="1" noTextEdit="1"/>
          </p:cNvSpPr>
          <p:nvPr>
            <p:ph type="sldImg"/>
          </p:nvPr>
        </p:nvSpPr>
        <p:spPr>
          <a:xfrm>
            <a:off x="1373188" y="763588"/>
            <a:ext cx="5019675" cy="3765550"/>
          </a:xfrm>
        </p:spPr>
      </p:sp>
      <p:sp>
        <p:nvSpPr>
          <p:cNvPr id="146435" name="Espace réservé des commentaires 2"/>
          <p:cNvSpPr>
            <a:spLocks noGrp="1"/>
          </p:cNvSpPr>
          <p:nvPr>
            <p:ph type="body" idx="1"/>
          </p:nvPr>
        </p:nvSpPr>
        <p:spPr>
          <a:noFill/>
          <a:ln/>
        </p:spPr>
        <p:txBody>
          <a:bodyPr/>
          <a:lstStyle/>
          <a:p>
            <a:endParaRPr lang="en-US" smtClean="0">
              <a:latin typeface="Times New Roman" pitchFamily="18" charset="0"/>
            </a:endParaRPr>
          </a:p>
        </p:txBody>
      </p:sp>
      <p:sp>
        <p:nvSpPr>
          <p:cNvPr id="146436" name="Espace réservé du numéro de diapositive 3"/>
          <p:cNvSpPr>
            <a:spLocks noGrp="1"/>
          </p:cNvSpPr>
          <p:nvPr>
            <p:ph type="sldNum" sz="quarter"/>
          </p:nvPr>
        </p:nvSpPr>
        <p:spPr>
          <a:noFill/>
          <a:ln/>
        </p:spPr>
        <p:txBody>
          <a:bodyPr/>
          <a:lstStyle/>
          <a:p>
            <a:fld id="{E42D8674-FC4C-4750-AB85-E02C097449FA}" type="slidenum">
              <a:rPr lang="en-GB" smtClean="0">
                <a:latin typeface="Times New Roman" pitchFamily="18" charset="0"/>
              </a:rPr>
              <a:pPr/>
              <a:t>126</a:t>
            </a:fld>
            <a:endParaRPr lang="en-GB" smtClean="0">
              <a:latin typeface="Times New Roman" pitchFamily="18"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Espace réservé de l'image des diapositives 1"/>
          <p:cNvSpPr>
            <a:spLocks noGrp="1" noRot="1" noChangeAspect="1" noTextEdit="1"/>
          </p:cNvSpPr>
          <p:nvPr>
            <p:ph type="sldImg"/>
          </p:nvPr>
        </p:nvSpPr>
        <p:spPr>
          <a:xfrm>
            <a:off x="1373188" y="763588"/>
            <a:ext cx="5019675" cy="3765550"/>
          </a:xfrm>
        </p:spPr>
      </p:sp>
      <p:sp>
        <p:nvSpPr>
          <p:cNvPr id="147459" name="Espace réservé des commentaires 2"/>
          <p:cNvSpPr>
            <a:spLocks noGrp="1"/>
          </p:cNvSpPr>
          <p:nvPr>
            <p:ph type="body" idx="1"/>
          </p:nvPr>
        </p:nvSpPr>
        <p:spPr>
          <a:noFill/>
          <a:ln/>
        </p:spPr>
        <p:txBody>
          <a:bodyPr/>
          <a:lstStyle/>
          <a:p>
            <a:endParaRPr lang="en-US" smtClean="0">
              <a:latin typeface="Times New Roman" pitchFamily="18" charset="0"/>
            </a:endParaRPr>
          </a:p>
        </p:txBody>
      </p:sp>
      <p:sp>
        <p:nvSpPr>
          <p:cNvPr id="147460" name="Espace réservé du numéro de diapositive 3"/>
          <p:cNvSpPr>
            <a:spLocks noGrp="1"/>
          </p:cNvSpPr>
          <p:nvPr>
            <p:ph type="sldNum" sz="quarter"/>
          </p:nvPr>
        </p:nvSpPr>
        <p:spPr>
          <a:noFill/>
          <a:ln/>
        </p:spPr>
        <p:txBody>
          <a:bodyPr/>
          <a:lstStyle/>
          <a:p>
            <a:fld id="{6C038A12-7125-4598-8D96-7D9E9EEDB655}" type="slidenum">
              <a:rPr lang="en-GB" smtClean="0">
                <a:latin typeface="Times New Roman" pitchFamily="18" charset="0"/>
              </a:rPr>
              <a:pPr/>
              <a:t>127</a:t>
            </a:fld>
            <a:endParaRPr lang="en-GB" smtClean="0">
              <a:latin typeface="Times New Roman" pitchFamily="18"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Espace réservé de l'image des diapositives 1"/>
          <p:cNvSpPr>
            <a:spLocks noGrp="1" noRot="1" noChangeAspect="1" noTextEdit="1"/>
          </p:cNvSpPr>
          <p:nvPr>
            <p:ph type="sldImg"/>
          </p:nvPr>
        </p:nvSpPr>
        <p:spPr>
          <a:xfrm>
            <a:off x="1373188" y="763588"/>
            <a:ext cx="5019675" cy="3765550"/>
          </a:xfrm>
        </p:spPr>
      </p:sp>
      <p:sp>
        <p:nvSpPr>
          <p:cNvPr id="148483" name="Espace réservé des commentaires 2"/>
          <p:cNvSpPr>
            <a:spLocks noGrp="1"/>
          </p:cNvSpPr>
          <p:nvPr>
            <p:ph type="body" idx="1"/>
          </p:nvPr>
        </p:nvSpPr>
        <p:spPr>
          <a:noFill/>
          <a:ln/>
        </p:spPr>
        <p:txBody>
          <a:bodyPr/>
          <a:lstStyle/>
          <a:p>
            <a:endParaRPr lang="en-US" smtClean="0">
              <a:latin typeface="Times New Roman" pitchFamily="18" charset="0"/>
            </a:endParaRPr>
          </a:p>
        </p:txBody>
      </p:sp>
      <p:sp>
        <p:nvSpPr>
          <p:cNvPr id="148484" name="Espace réservé du numéro de diapositive 3"/>
          <p:cNvSpPr>
            <a:spLocks noGrp="1"/>
          </p:cNvSpPr>
          <p:nvPr>
            <p:ph type="sldNum" sz="quarter"/>
          </p:nvPr>
        </p:nvSpPr>
        <p:spPr>
          <a:noFill/>
          <a:ln/>
        </p:spPr>
        <p:txBody>
          <a:bodyPr/>
          <a:lstStyle/>
          <a:p>
            <a:fld id="{8FF38130-CB52-43D2-A7CF-51E946EE6635}" type="slidenum">
              <a:rPr lang="en-GB" smtClean="0">
                <a:latin typeface="Times New Roman" pitchFamily="18" charset="0"/>
              </a:rPr>
              <a:pPr/>
              <a:t>128</a:t>
            </a:fld>
            <a:endParaRPr lang="en-GB" smtClean="0">
              <a:latin typeface="Times New Roman" pitchFamily="18"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Espace réservé de l'image des diapositives 1"/>
          <p:cNvSpPr>
            <a:spLocks noGrp="1" noRot="1" noChangeAspect="1" noTextEdit="1"/>
          </p:cNvSpPr>
          <p:nvPr>
            <p:ph type="sldImg"/>
          </p:nvPr>
        </p:nvSpPr>
        <p:spPr>
          <a:xfrm>
            <a:off x="1373188" y="763588"/>
            <a:ext cx="5019675" cy="3765550"/>
          </a:xfrm>
        </p:spPr>
      </p:sp>
      <p:sp>
        <p:nvSpPr>
          <p:cNvPr id="149507" name="Espace réservé des commentaires 2"/>
          <p:cNvSpPr>
            <a:spLocks noGrp="1"/>
          </p:cNvSpPr>
          <p:nvPr>
            <p:ph type="body" idx="1"/>
          </p:nvPr>
        </p:nvSpPr>
        <p:spPr>
          <a:noFill/>
          <a:ln/>
        </p:spPr>
        <p:txBody>
          <a:bodyPr/>
          <a:lstStyle/>
          <a:p>
            <a:endParaRPr lang="en-US" smtClean="0">
              <a:latin typeface="Times New Roman" pitchFamily="18" charset="0"/>
            </a:endParaRPr>
          </a:p>
        </p:txBody>
      </p:sp>
      <p:sp>
        <p:nvSpPr>
          <p:cNvPr id="149508" name="Espace réservé du numéro de diapositive 3"/>
          <p:cNvSpPr>
            <a:spLocks noGrp="1"/>
          </p:cNvSpPr>
          <p:nvPr>
            <p:ph type="sldNum" sz="quarter"/>
          </p:nvPr>
        </p:nvSpPr>
        <p:spPr>
          <a:noFill/>
          <a:ln/>
        </p:spPr>
        <p:txBody>
          <a:bodyPr/>
          <a:lstStyle/>
          <a:p>
            <a:fld id="{5B0D0C30-3DED-4EA3-A41D-BE84DC0729BC}" type="slidenum">
              <a:rPr lang="en-GB" smtClean="0">
                <a:latin typeface="Times New Roman" pitchFamily="18" charset="0"/>
              </a:rPr>
              <a:pPr/>
              <a:t>129</a:t>
            </a:fld>
            <a:endParaRPr lang="en-GB"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13</a:t>
            </a:fld>
            <a:endParaRPr lang="en-GB"/>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Espace réservé de l'image des diapositives 1"/>
          <p:cNvSpPr>
            <a:spLocks noGrp="1" noRot="1" noChangeAspect="1" noTextEdit="1"/>
          </p:cNvSpPr>
          <p:nvPr>
            <p:ph type="sldImg"/>
          </p:nvPr>
        </p:nvSpPr>
        <p:spPr>
          <a:xfrm>
            <a:off x="1373188" y="763588"/>
            <a:ext cx="5019675" cy="3765550"/>
          </a:xfrm>
        </p:spPr>
      </p:sp>
      <p:sp>
        <p:nvSpPr>
          <p:cNvPr id="150531" name="Espace réservé des commentaires 2"/>
          <p:cNvSpPr>
            <a:spLocks noGrp="1"/>
          </p:cNvSpPr>
          <p:nvPr>
            <p:ph type="body" idx="1"/>
          </p:nvPr>
        </p:nvSpPr>
        <p:spPr>
          <a:noFill/>
          <a:ln/>
        </p:spPr>
        <p:txBody>
          <a:bodyPr/>
          <a:lstStyle/>
          <a:p>
            <a:endParaRPr lang="en-US" smtClean="0">
              <a:latin typeface="Times New Roman" pitchFamily="18" charset="0"/>
            </a:endParaRPr>
          </a:p>
        </p:txBody>
      </p:sp>
      <p:sp>
        <p:nvSpPr>
          <p:cNvPr id="150532" name="Espace réservé du numéro de diapositive 3"/>
          <p:cNvSpPr>
            <a:spLocks noGrp="1"/>
          </p:cNvSpPr>
          <p:nvPr>
            <p:ph type="sldNum" sz="quarter"/>
          </p:nvPr>
        </p:nvSpPr>
        <p:spPr>
          <a:noFill/>
          <a:ln/>
        </p:spPr>
        <p:txBody>
          <a:bodyPr/>
          <a:lstStyle/>
          <a:p>
            <a:fld id="{DC1366F6-3385-4752-816A-63105B31CC61}" type="slidenum">
              <a:rPr lang="en-GB" smtClean="0">
                <a:latin typeface="Times New Roman" pitchFamily="18" charset="0"/>
              </a:rPr>
              <a:pPr/>
              <a:t>130</a:t>
            </a:fld>
            <a:endParaRPr lang="en-GB" smtClean="0">
              <a:latin typeface="Times New Roman" pitchFamily="18"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Espace réservé de l'image des diapositives 1"/>
          <p:cNvSpPr>
            <a:spLocks noGrp="1" noRot="1" noChangeAspect="1" noTextEdit="1"/>
          </p:cNvSpPr>
          <p:nvPr>
            <p:ph type="sldImg"/>
          </p:nvPr>
        </p:nvSpPr>
        <p:spPr>
          <a:xfrm>
            <a:off x="1373188" y="763588"/>
            <a:ext cx="5019675" cy="3765550"/>
          </a:xfrm>
        </p:spPr>
      </p:sp>
      <p:sp>
        <p:nvSpPr>
          <p:cNvPr id="151555" name="Espace réservé des commentaires 2"/>
          <p:cNvSpPr>
            <a:spLocks noGrp="1"/>
          </p:cNvSpPr>
          <p:nvPr>
            <p:ph type="body" idx="1"/>
          </p:nvPr>
        </p:nvSpPr>
        <p:spPr>
          <a:noFill/>
          <a:ln/>
        </p:spPr>
        <p:txBody>
          <a:bodyPr/>
          <a:lstStyle/>
          <a:p>
            <a:r>
              <a:rPr lang="en-US" dirty="0" smtClean="0">
                <a:latin typeface="Times New Roman" pitchFamily="18" charset="0"/>
              </a:rPr>
              <a:t>Remember Dias and co.</a:t>
            </a:r>
          </a:p>
          <a:p>
            <a:r>
              <a:rPr lang="en-US" dirty="0" smtClean="0">
                <a:latin typeface="Times New Roman" pitchFamily="18" charset="0"/>
              </a:rPr>
              <a:t>BUT </a:t>
            </a:r>
            <a:r>
              <a:rPr lang="en-GB" dirty="0" smtClean="0">
                <a:latin typeface="Times New Roman" pitchFamily="18" charset="0"/>
              </a:rPr>
              <a:t>NORADRENERGIC, BUT NOT CHOLINERGIC, DEAFFERENTATION OF</a:t>
            </a:r>
          </a:p>
          <a:p>
            <a:r>
              <a:rPr lang="en-GB" dirty="0" smtClean="0">
                <a:latin typeface="Times New Roman" pitchFamily="18" charset="0"/>
              </a:rPr>
              <a:t>PREFRONTAL CORTEX IMPAIRS ATTENTIONAL SET-SHIFTING</a:t>
            </a:r>
          </a:p>
          <a:p>
            <a:r>
              <a:rPr lang="en-GB" dirty="0" smtClean="0">
                <a:latin typeface="Times New Roman" pitchFamily="18" charset="0"/>
              </a:rPr>
              <a:t>J. </a:t>
            </a:r>
            <a:r>
              <a:rPr lang="en-GB" dirty="0" err="1" smtClean="0">
                <a:latin typeface="Times New Roman" pitchFamily="18" charset="0"/>
              </a:rPr>
              <a:t>McGAUGHY</a:t>
            </a:r>
            <a:r>
              <a:rPr lang="en-GB" dirty="0" smtClean="0">
                <a:latin typeface="Times New Roman" pitchFamily="18" charset="0"/>
              </a:rPr>
              <a:t>, R. S. ROSS AND H. EICHENBAUM</a:t>
            </a:r>
          </a:p>
          <a:p>
            <a:r>
              <a:rPr lang="fr-FR" dirty="0" smtClean="0">
                <a:latin typeface="Times New Roman" pitchFamily="18" charset="0"/>
              </a:rPr>
              <a:t>Claims </a:t>
            </a:r>
            <a:r>
              <a:rPr lang="fr-FR" dirty="0" err="1" smtClean="0">
                <a:latin typeface="Times New Roman" pitchFamily="18" charset="0"/>
              </a:rPr>
              <a:t>that</a:t>
            </a:r>
            <a:r>
              <a:rPr lang="fr-FR" u="none" dirty="0" smtClean="0">
                <a:latin typeface="Times New Roman" pitchFamily="18" charset="0"/>
              </a:rPr>
              <a:t> </a:t>
            </a:r>
            <a:r>
              <a:rPr lang="fr-FR" u="sng" dirty="0" err="1" smtClean="0">
                <a:latin typeface="Times New Roman" pitchFamily="18" charset="0"/>
              </a:rPr>
              <a:t>Nad</a:t>
            </a:r>
            <a:r>
              <a:rPr lang="fr-FR" u="sng" dirty="0" smtClean="0">
                <a:latin typeface="Times New Roman" pitchFamily="18" charset="0"/>
              </a:rPr>
              <a:t> signal </a:t>
            </a:r>
            <a:r>
              <a:rPr lang="fr-FR" u="sng" dirty="0" err="1" smtClean="0">
                <a:latin typeface="Times New Roman" pitchFamily="18" charset="0"/>
              </a:rPr>
              <a:t>sto</a:t>
            </a:r>
            <a:r>
              <a:rPr lang="fr-FR" u="sng" baseline="0" dirty="0" smtClean="0">
                <a:latin typeface="Times New Roman" pitchFamily="18" charset="0"/>
              </a:rPr>
              <a:t> </a:t>
            </a:r>
            <a:r>
              <a:rPr lang="fr-FR" u="sng" baseline="0" dirty="0" err="1" smtClean="0">
                <a:latin typeface="Times New Roman" pitchFamily="18" charset="0"/>
              </a:rPr>
              <a:t>mPFC</a:t>
            </a:r>
            <a:r>
              <a:rPr lang="fr-FR" u="sng" baseline="0" dirty="0" smtClean="0">
                <a:latin typeface="Times New Roman" pitchFamily="18" charset="0"/>
              </a:rPr>
              <a:t> </a:t>
            </a:r>
            <a:r>
              <a:rPr lang="fr-FR" u="sng" baseline="0" dirty="0" err="1" smtClean="0">
                <a:latin typeface="Times New Roman" pitchFamily="18" charset="0"/>
              </a:rPr>
              <a:t>is</a:t>
            </a:r>
            <a:r>
              <a:rPr lang="fr-FR" u="sng" baseline="0" dirty="0" smtClean="0">
                <a:latin typeface="Times New Roman" pitchFamily="18" charset="0"/>
              </a:rPr>
              <a:t> </a:t>
            </a:r>
            <a:r>
              <a:rPr lang="fr-FR" u="sng" baseline="0" dirty="0" err="1" smtClean="0">
                <a:latin typeface="Times New Roman" pitchFamily="18" charset="0"/>
              </a:rPr>
              <a:t>necessary</a:t>
            </a:r>
            <a:r>
              <a:rPr lang="fr-FR" u="sng" baseline="0" dirty="0" smtClean="0">
                <a:latin typeface="Times New Roman" pitchFamily="18" charset="0"/>
              </a:rPr>
              <a:t> for the Dias’ </a:t>
            </a:r>
            <a:r>
              <a:rPr lang="fr-FR" u="sng" baseline="0" dirty="0" err="1" smtClean="0">
                <a:latin typeface="Times New Roman" pitchFamily="18" charset="0"/>
              </a:rPr>
              <a:t>task</a:t>
            </a:r>
            <a:r>
              <a:rPr lang="fr-FR" u="sng" baseline="0" dirty="0" smtClean="0">
                <a:latin typeface="Times New Roman" pitchFamily="18" charset="0"/>
              </a:rPr>
              <a:t>, ad NOT AT ALL </a:t>
            </a:r>
            <a:r>
              <a:rPr lang="fr-FR" u="sng" baseline="0" dirty="0" err="1" smtClean="0">
                <a:latin typeface="Times New Roman" pitchFamily="18" charset="0"/>
              </a:rPr>
              <a:t>Ach</a:t>
            </a:r>
            <a:r>
              <a:rPr lang="fr-FR" u="sng" baseline="0" dirty="0" smtClean="0">
                <a:latin typeface="Times New Roman" pitchFamily="18" charset="0"/>
              </a:rPr>
              <a:t>…</a:t>
            </a:r>
          </a:p>
          <a:p>
            <a:endParaRPr lang="en-US" dirty="0" smtClean="0">
              <a:latin typeface="Times New Roman" pitchFamily="18" charset="0"/>
            </a:endParaRPr>
          </a:p>
          <a:p>
            <a:r>
              <a:rPr lang="en-GB" dirty="0" smtClean="0"/>
              <a:t>Enhanced Control of Attention by Stimulating </a:t>
            </a:r>
            <a:r>
              <a:rPr lang="en-GB" dirty="0" err="1" smtClean="0"/>
              <a:t>Mesolimbic–Corticopetal</a:t>
            </a:r>
            <a:r>
              <a:rPr lang="en-GB" dirty="0" smtClean="0"/>
              <a:t> Cholinergic Circuitry</a:t>
            </a:r>
          </a:p>
          <a:p>
            <a:r>
              <a:rPr lang="en-GB" dirty="0" smtClean="0"/>
              <a:t>Megan St. Peters</a:t>
            </a:r>
          </a:p>
          <a:p>
            <a:r>
              <a:rPr lang="en-GB" dirty="0" err="1" smtClean="0"/>
              <a:t>NAccumbens</a:t>
            </a:r>
            <a:r>
              <a:rPr lang="en-GB" dirty="0" smtClean="0"/>
              <a:t> projects onto NB and controls it</a:t>
            </a:r>
          </a:p>
          <a:p>
            <a:endParaRPr lang="en-US" dirty="0" smtClean="0">
              <a:latin typeface="Times New Roman" pitchFamily="18" charset="0"/>
            </a:endParaRPr>
          </a:p>
        </p:txBody>
      </p:sp>
      <p:sp>
        <p:nvSpPr>
          <p:cNvPr id="151556" name="Espace réservé du numéro de diapositive 3"/>
          <p:cNvSpPr>
            <a:spLocks noGrp="1"/>
          </p:cNvSpPr>
          <p:nvPr>
            <p:ph type="sldNum" sz="quarter"/>
          </p:nvPr>
        </p:nvSpPr>
        <p:spPr>
          <a:noFill/>
          <a:ln/>
        </p:spPr>
        <p:txBody>
          <a:bodyPr/>
          <a:lstStyle/>
          <a:p>
            <a:fld id="{83419D7E-737F-478B-8C0B-25595FC3848A}" type="slidenum">
              <a:rPr lang="en-GB" smtClean="0">
                <a:latin typeface="Times New Roman" pitchFamily="18" charset="0"/>
              </a:rPr>
              <a:pPr/>
              <a:t>131</a:t>
            </a:fld>
            <a:endParaRPr lang="en-GB" smtClean="0">
              <a:latin typeface="Times New Roman" pitchFamily="18"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132</a:t>
            </a:fld>
            <a:endParaRPr lang="en-GB"/>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133</a:t>
            </a:fld>
            <a:endParaRPr lang="en-GB"/>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r>
              <a:rPr lang="fr-FR" dirty="0" smtClean="0"/>
              <a:t>Match </a:t>
            </a:r>
            <a:r>
              <a:rPr lang="fr-FR" dirty="0" err="1" smtClean="0"/>
              <a:t>with</a:t>
            </a:r>
            <a:r>
              <a:rPr lang="fr-FR" dirty="0" smtClean="0"/>
              <a:t>:</a:t>
            </a:r>
          </a:p>
          <a:p>
            <a:r>
              <a:rPr lang="en-GB" dirty="0" smtClean="0"/>
              <a:t>Cholinergic Enhancement and Increased Selectivity of Perceptual Processing During Working Memory</a:t>
            </a:r>
          </a:p>
          <a:p>
            <a:r>
              <a:rPr lang="en-GB" dirty="0" smtClean="0"/>
              <a:t>Maura L. </a:t>
            </a:r>
            <a:r>
              <a:rPr lang="en-GB" dirty="0" err="1" smtClean="0"/>
              <a:t>Furey</a:t>
            </a:r>
            <a:r>
              <a:rPr lang="en-GB" dirty="0" smtClean="0"/>
              <a:t>, </a:t>
            </a:r>
            <a:r>
              <a:rPr lang="en-GB" dirty="0" err="1" smtClean="0"/>
              <a:t>Pietro</a:t>
            </a:r>
            <a:r>
              <a:rPr lang="en-GB" dirty="0" smtClean="0"/>
              <a:t> </a:t>
            </a:r>
            <a:r>
              <a:rPr lang="en-GB" dirty="0" err="1" smtClean="0"/>
              <a:t>Pietrini</a:t>
            </a:r>
            <a:r>
              <a:rPr lang="en-GB" dirty="0" smtClean="0"/>
              <a:t>, James V. </a:t>
            </a:r>
            <a:r>
              <a:rPr lang="en-GB" dirty="0" err="1" smtClean="0"/>
              <a:t>Haxby</a:t>
            </a:r>
            <a:endParaRPr lang="en-GB" dirty="0" smtClean="0"/>
          </a:p>
          <a:p>
            <a:endParaRPr lang="en-GB" dirty="0" smtClean="0"/>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134</a:t>
            </a:fld>
            <a:endParaRPr lang="en-GB"/>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135</a:t>
            </a:fld>
            <a:endParaRPr lang="en-GB"/>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136</a:t>
            </a:fld>
            <a:endParaRPr lang="en-GB"/>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137</a:t>
            </a:fld>
            <a:endParaRPr lang="en-GB"/>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138</a:t>
            </a:fld>
            <a:endParaRPr lang="en-GB"/>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139</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14</a:t>
            </a:fld>
            <a:endParaRPr lang="en-GB"/>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140</a:t>
            </a:fld>
            <a:endParaRPr lang="en-GB"/>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141</a:t>
            </a:fld>
            <a:endParaRPr lang="en-GB"/>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142</a:t>
            </a:fld>
            <a:endParaRPr lang="en-GB"/>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143</a:t>
            </a:fld>
            <a:endParaRPr lang="en-GB"/>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144</a:t>
            </a:fld>
            <a:endParaRPr lang="en-GB"/>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145</a:t>
            </a:fld>
            <a:endParaRPr lang="en-GB"/>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146</a:t>
            </a:fld>
            <a:endParaRPr lang="en-GB"/>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r>
              <a:rPr lang="fr-FR" dirty="0" smtClean="0"/>
              <a:t>Arousal: </a:t>
            </a:r>
            <a:r>
              <a:rPr lang="fr-FR" dirty="0" err="1" smtClean="0"/>
              <a:t>see</a:t>
            </a:r>
            <a:r>
              <a:rPr lang="fr-FR" dirty="0" smtClean="0"/>
              <a:t> </a:t>
            </a:r>
            <a:r>
              <a:rPr lang="fr-FR" dirty="0" err="1" smtClean="0"/>
              <a:t>Otazu</a:t>
            </a:r>
            <a:r>
              <a:rPr lang="fr-FR" dirty="0" smtClean="0"/>
              <a:t> / Castro</a:t>
            </a:r>
          </a:p>
          <a:p>
            <a:endParaRPr lang="fr-FR" dirty="0" smtClean="0"/>
          </a:p>
          <a:p>
            <a:r>
              <a:rPr lang="en-US" dirty="0" err="1" smtClean="0"/>
              <a:t>NAd</a:t>
            </a:r>
            <a:r>
              <a:rPr lang="en-US" dirty="0" smtClean="0"/>
              <a:t> increase in </a:t>
            </a:r>
            <a:r>
              <a:rPr lang="en-US" dirty="0" err="1" smtClean="0"/>
              <a:t>cx</a:t>
            </a:r>
            <a:r>
              <a:rPr lang="en-US" dirty="0" smtClean="0"/>
              <a:t> (sleep to awake)</a:t>
            </a:r>
          </a:p>
          <a:p>
            <a:r>
              <a:rPr lang="en-US" dirty="0" err="1" smtClean="0"/>
              <a:t>ACh</a:t>
            </a:r>
            <a:r>
              <a:rPr lang="en-US" dirty="0" smtClean="0"/>
              <a:t> increase in </a:t>
            </a:r>
            <a:r>
              <a:rPr lang="en-US" dirty="0" err="1" smtClean="0"/>
              <a:t>cx</a:t>
            </a:r>
            <a:r>
              <a:rPr lang="en-US" dirty="0" smtClean="0"/>
              <a:t> + thalamus (awake to passive)</a:t>
            </a:r>
          </a:p>
          <a:p>
            <a:endParaRPr lang="en-GB" dirty="0"/>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147</a:t>
            </a:fld>
            <a:endParaRPr lang="en-GB"/>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r>
              <a:rPr lang="fr-FR" dirty="0" smtClean="0"/>
              <a:t>Arousal: </a:t>
            </a:r>
            <a:r>
              <a:rPr lang="fr-FR" dirty="0" err="1" smtClean="0"/>
              <a:t>see</a:t>
            </a:r>
            <a:r>
              <a:rPr lang="fr-FR" dirty="0" smtClean="0"/>
              <a:t> </a:t>
            </a:r>
            <a:r>
              <a:rPr lang="fr-FR" dirty="0" err="1" smtClean="0"/>
              <a:t>Otazu</a:t>
            </a:r>
            <a:r>
              <a:rPr lang="fr-FR" dirty="0" smtClean="0"/>
              <a:t> / Castro</a:t>
            </a:r>
          </a:p>
          <a:p>
            <a:endParaRPr lang="fr-FR" dirty="0" smtClean="0"/>
          </a:p>
          <a:p>
            <a:r>
              <a:rPr lang="en-US" dirty="0" err="1" smtClean="0"/>
              <a:t>NAd</a:t>
            </a:r>
            <a:r>
              <a:rPr lang="en-US" dirty="0" smtClean="0"/>
              <a:t> increase in </a:t>
            </a:r>
            <a:r>
              <a:rPr lang="en-US" dirty="0" err="1" smtClean="0"/>
              <a:t>cx</a:t>
            </a:r>
            <a:r>
              <a:rPr lang="en-US" dirty="0" smtClean="0"/>
              <a:t> (sleep to awake)</a:t>
            </a:r>
          </a:p>
          <a:p>
            <a:r>
              <a:rPr lang="en-US" dirty="0" err="1" smtClean="0"/>
              <a:t>ACh</a:t>
            </a:r>
            <a:r>
              <a:rPr lang="en-US" dirty="0" smtClean="0"/>
              <a:t> increase in </a:t>
            </a:r>
            <a:r>
              <a:rPr lang="en-US" dirty="0" err="1" smtClean="0"/>
              <a:t>cx</a:t>
            </a:r>
            <a:r>
              <a:rPr lang="en-US" dirty="0" smtClean="0"/>
              <a:t> + thalamus (awake to passive)</a:t>
            </a:r>
          </a:p>
          <a:p>
            <a:endParaRPr lang="en-GB" dirty="0"/>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148</a:t>
            </a:fld>
            <a:endParaRPr lang="en-GB"/>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149</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15</a:t>
            </a:fld>
            <a:endParaRPr lang="en-GB"/>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150</a:t>
            </a:fld>
            <a:endParaRPr lang="en-GB"/>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151</a:t>
            </a:fld>
            <a:endParaRPr lang="en-GB"/>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152</a:t>
            </a:fld>
            <a:endParaRPr lang="en-GB"/>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153</a:t>
            </a:fld>
            <a:endParaRPr lang="en-GB"/>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154</a:t>
            </a:fld>
            <a:endParaRPr lang="en-GB"/>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155</a:t>
            </a:fld>
            <a:endParaRPr lang="en-GB"/>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156</a:t>
            </a:fld>
            <a:endParaRPr lang="en-GB"/>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157</a:t>
            </a:fld>
            <a:endParaRPr lang="en-GB"/>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158</a:t>
            </a:fld>
            <a:endParaRPr lang="en-GB"/>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159</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16</a:t>
            </a:fld>
            <a:endParaRPr lang="en-GB"/>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160</a:t>
            </a:fld>
            <a:endParaRPr lang="en-GB"/>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161</a:t>
            </a:fld>
            <a:endParaRPr lang="en-GB"/>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162</a:t>
            </a:fld>
            <a:endParaRPr lang="en-GB"/>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163</a:t>
            </a:fld>
            <a:endParaRPr lang="en-GB"/>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164</a:t>
            </a:fld>
            <a:endParaRPr lang="en-GB"/>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165</a:t>
            </a:fld>
            <a:endParaRPr lang="en-GB"/>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166</a:t>
            </a:fld>
            <a:endParaRPr lang="en-GB"/>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167</a:t>
            </a:fld>
            <a:endParaRPr lang="en-GB"/>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168</a:t>
            </a:fld>
            <a:endParaRPr lang="en-GB"/>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169</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17</a:t>
            </a:fld>
            <a:endParaRPr lang="en-GB"/>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170</a:t>
            </a:fld>
            <a:endParaRPr lang="en-GB"/>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171</a:t>
            </a:fld>
            <a:endParaRPr lang="en-GB"/>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172</a:t>
            </a:fld>
            <a:endParaRPr lang="en-GB"/>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173</a:t>
            </a:fld>
            <a:endParaRPr lang="en-GB"/>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38"/>
          <p:cNvSpPr>
            <a:spLocks noGrp="1" noChangeArrowheads="1"/>
          </p:cNvSpPr>
          <p:nvPr>
            <p:ph type="sldNum" sz="quarter"/>
          </p:nvPr>
        </p:nvSpPr>
        <p:spPr>
          <a:noFill/>
          <a:ln/>
        </p:spPr>
        <p:txBody>
          <a:bodyPr/>
          <a:lstStyle/>
          <a:p>
            <a:fld id="{4AADBC25-51C0-4D86-AE60-9B36C7600F9D}" type="slidenum">
              <a:rPr lang="en-GB" smtClean="0">
                <a:latin typeface="Times New Roman" pitchFamily="18" charset="0"/>
              </a:rPr>
              <a:pPr/>
              <a:t>174</a:t>
            </a:fld>
            <a:endParaRPr lang="en-GB" smtClean="0">
              <a:latin typeface="Times New Roman" pitchFamily="18" charset="0"/>
            </a:endParaRPr>
          </a:p>
        </p:txBody>
      </p:sp>
      <p:sp>
        <p:nvSpPr>
          <p:cNvPr id="165891" name="Rectangle 1"/>
          <p:cNvSpPr>
            <a:spLocks noGrp="1" noRot="1" noChangeAspect="1" noChangeArrowheads="1" noTextEdit="1"/>
          </p:cNvSpPr>
          <p:nvPr>
            <p:ph type="sldImg"/>
          </p:nvPr>
        </p:nvSpPr>
        <p:spPr>
          <a:xfrm>
            <a:off x="1374775" y="765175"/>
            <a:ext cx="4992688" cy="3743325"/>
          </a:xfrm>
          <a:solidFill>
            <a:srgbClr val="FFFFFF"/>
          </a:solidFill>
          <a:ln>
            <a:solidFill>
              <a:srgbClr val="000000"/>
            </a:solidFill>
            <a:miter lim="800000"/>
          </a:ln>
        </p:spPr>
      </p:sp>
      <p:sp>
        <p:nvSpPr>
          <p:cNvPr id="165892" name="Text Box 2"/>
          <p:cNvSpPr txBox="1">
            <a:spLocks noChangeArrowheads="1"/>
          </p:cNvSpPr>
          <p:nvPr/>
        </p:nvSpPr>
        <p:spPr bwMode="auto">
          <a:xfrm>
            <a:off x="776288" y="4776788"/>
            <a:ext cx="6189662" cy="4500562"/>
          </a:xfrm>
          <a:prstGeom prst="rect">
            <a:avLst/>
          </a:prstGeom>
          <a:noFill/>
          <a:ln w="9525">
            <a:noFill/>
            <a:round/>
            <a:headEnd/>
            <a:tailEnd/>
          </a:ln>
        </p:spPr>
        <p:txBody>
          <a:bodyPr wrap="none" anchor="ctr"/>
          <a:lstStyle/>
          <a:p>
            <a:endParaRPr lang="en-US">
              <a:ea typeface="Droid Sans Fallback" charset="0"/>
              <a:cs typeface="Droid Sans Fallback"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p:nvPr>
        </p:nvSpPr>
        <p:spPr>
          <a:noFill/>
          <a:ln/>
        </p:spPr>
        <p:txBody>
          <a:bodyPr/>
          <a:lstStyle/>
          <a:p>
            <a:fld id="{326091F7-B686-49AE-83F1-DCB785DA18D7}" type="slidenum">
              <a:rPr lang="en-US" smtClean="0">
                <a:latin typeface="Times New Roman" pitchFamily="18" charset="0"/>
              </a:rPr>
              <a:pPr/>
              <a:t>26</a:t>
            </a:fld>
            <a:endParaRPr lang="en-US" smtClean="0">
              <a:latin typeface="Times New Roman" pitchFamily="18" charset="0"/>
            </a:endParaRPr>
          </a:p>
        </p:txBody>
      </p:sp>
      <p:sp>
        <p:nvSpPr>
          <p:cNvPr id="130051" name="Rectangle 2"/>
          <p:cNvSpPr>
            <a:spLocks noGrp="1" noRot="1" noChangeAspect="1" noChangeArrowheads="1" noTextEdit="1"/>
          </p:cNvSpPr>
          <p:nvPr>
            <p:ph type="sldImg"/>
          </p:nvPr>
        </p:nvSpPr>
        <p:spPr>
          <a:xfrm>
            <a:off x="1373188" y="763588"/>
            <a:ext cx="5019675" cy="3765550"/>
          </a:xfrm>
          <a:solidFill>
            <a:srgbClr val="FFFFFF"/>
          </a:solidFill>
        </p:spPr>
      </p:sp>
      <p:sp>
        <p:nvSpPr>
          <p:cNvPr id="1300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27</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p:nvPr>
        </p:nvSpPr>
        <p:spPr>
          <a:noFill/>
          <a:ln/>
        </p:spPr>
        <p:txBody>
          <a:bodyPr/>
          <a:lstStyle/>
          <a:p>
            <a:fld id="{034A1463-126C-4FD2-91ED-CDE0EE304F04}" type="slidenum">
              <a:rPr lang="en-US" smtClean="0">
                <a:latin typeface="Times New Roman" pitchFamily="18" charset="0"/>
              </a:rPr>
              <a:pPr/>
              <a:t>28</a:t>
            </a:fld>
            <a:endParaRPr lang="en-US" smtClean="0">
              <a:latin typeface="Times New Roman" pitchFamily="18" charset="0"/>
            </a:endParaRPr>
          </a:p>
        </p:txBody>
      </p:sp>
      <p:sp>
        <p:nvSpPr>
          <p:cNvPr id="131075" name="Rectangle 2"/>
          <p:cNvSpPr>
            <a:spLocks noGrp="1" noRot="1" noChangeAspect="1" noChangeArrowheads="1" noTextEdit="1"/>
          </p:cNvSpPr>
          <p:nvPr>
            <p:ph type="sldImg"/>
          </p:nvPr>
        </p:nvSpPr>
        <p:spPr>
          <a:xfrm>
            <a:off x="1373188" y="763588"/>
            <a:ext cx="5019675" cy="3765550"/>
          </a:xfrm>
          <a:solidFill>
            <a:srgbClr val="FFFFFF"/>
          </a:solidFill>
        </p:spPr>
      </p:sp>
      <p:sp>
        <p:nvSpPr>
          <p:cNvPr id="1310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29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3</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30</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31</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32</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33</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38"/>
          <p:cNvSpPr>
            <a:spLocks noGrp="1" noChangeArrowheads="1"/>
          </p:cNvSpPr>
          <p:nvPr>
            <p:ph type="sldNum" sz="quarter"/>
          </p:nvPr>
        </p:nvSpPr>
        <p:spPr>
          <a:noFill/>
          <a:ln/>
        </p:spPr>
        <p:txBody>
          <a:bodyPr/>
          <a:lstStyle/>
          <a:p>
            <a:fld id="{3DA7781A-A31D-4E55-9E97-7E69C83E31CE}" type="slidenum">
              <a:rPr lang="en-GB" smtClean="0">
                <a:latin typeface="Times New Roman" pitchFamily="18" charset="0"/>
              </a:rPr>
              <a:pPr/>
              <a:t>34</a:t>
            </a:fld>
            <a:endParaRPr lang="en-GB" smtClean="0">
              <a:latin typeface="Times New Roman" pitchFamily="18" charset="0"/>
            </a:endParaRPr>
          </a:p>
        </p:txBody>
      </p:sp>
      <p:sp>
        <p:nvSpPr>
          <p:cNvPr id="146435" name="Rectangle 1"/>
          <p:cNvSpPr>
            <a:spLocks noChangeArrowheads="1" noTextEdit="1"/>
          </p:cNvSpPr>
          <p:nvPr>
            <p:ph type="sldImg"/>
          </p:nvPr>
        </p:nvSpPr>
        <p:spPr>
          <a:xfrm>
            <a:off x="1139256" y="764648"/>
            <a:ext cx="5482464" cy="3762006"/>
          </a:xfrm>
          <a:solidFill>
            <a:srgbClr val="FFFFFF"/>
          </a:solidFill>
          <a:ln>
            <a:solidFill>
              <a:srgbClr val="000000"/>
            </a:solidFill>
            <a:miter lim="800000"/>
          </a:ln>
        </p:spPr>
      </p:sp>
      <p:sp>
        <p:nvSpPr>
          <p:cNvPr id="146436" name="Text Box 2"/>
          <p:cNvSpPr txBox="1">
            <a:spLocks noChangeArrowheads="1"/>
          </p:cNvSpPr>
          <p:nvPr/>
        </p:nvSpPr>
        <p:spPr bwMode="auto">
          <a:xfrm>
            <a:off x="776913" y="4777554"/>
            <a:ext cx="6208780" cy="4517692"/>
          </a:xfrm>
          <a:prstGeom prst="rect">
            <a:avLst/>
          </a:prstGeom>
          <a:noFill/>
          <a:ln w="9525">
            <a:noFill/>
            <a:round/>
            <a:headEnd/>
            <a:tailEnd/>
          </a:ln>
        </p:spPr>
        <p:txBody>
          <a:bodyPr wrap="none" anchor="ctr"/>
          <a:lstStyle/>
          <a:p>
            <a:endParaRPr lang="en-US">
              <a:ea typeface="Droid Sans Fallback" charset="0"/>
              <a:cs typeface="Droid Sans Fallback"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Espace réservé de l'image des diapositives 1"/>
          <p:cNvSpPr>
            <a:spLocks noGrp="1" noRot="1" noChangeAspect="1" noTextEdit="1"/>
          </p:cNvSpPr>
          <p:nvPr>
            <p:ph type="sldImg"/>
          </p:nvPr>
        </p:nvSpPr>
        <p:spPr>
          <a:xfrm>
            <a:off x="1139256" y="763155"/>
            <a:ext cx="5487360" cy="3766486"/>
          </a:xfrm>
        </p:spPr>
      </p:sp>
      <p:sp>
        <p:nvSpPr>
          <p:cNvPr id="148483" name="Espace réservé des commentaires 2"/>
          <p:cNvSpPr>
            <a:spLocks noGrp="1"/>
          </p:cNvSpPr>
          <p:nvPr>
            <p:ph type="body" idx="1"/>
          </p:nvPr>
        </p:nvSpPr>
        <p:spPr>
          <a:noFill/>
          <a:ln/>
        </p:spPr>
        <p:txBody>
          <a:bodyPr/>
          <a:lstStyle/>
          <a:p>
            <a:endParaRPr lang="en-US" smtClean="0">
              <a:latin typeface="Times New Roman" pitchFamily="18" charset="0"/>
            </a:endParaRPr>
          </a:p>
        </p:txBody>
      </p:sp>
      <p:sp>
        <p:nvSpPr>
          <p:cNvPr id="148484" name="Espace réservé du numéro de diapositive 3"/>
          <p:cNvSpPr>
            <a:spLocks noGrp="1"/>
          </p:cNvSpPr>
          <p:nvPr>
            <p:ph type="sldNum" sz="quarter"/>
          </p:nvPr>
        </p:nvSpPr>
        <p:spPr>
          <a:noFill/>
          <a:ln/>
        </p:spPr>
        <p:txBody>
          <a:bodyPr/>
          <a:lstStyle/>
          <a:p>
            <a:fld id="{8E2EE17D-0651-41F3-B965-B1873B4EAD22}" type="slidenum">
              <a:rPr lang="en-GB" smtClean="0">
                <a:latin typeface="Times New Roman" pitchFamily="18" charset="0"/>
              </a:rPr>
              <a:pPr/>
              <a:t>35</a:t>
            </a:fld>
            <a:endParaRPr lang="en-GB"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38"/>
          <p:cNvSpPr>
            <a:spLocks noGrp="1" noChangeArrowheads="1"/>
          </p:cNvSpPr>
          <p:nvPr>
            <p:ph type="sldNum" sz="quarter"/>
          </p:nvPr>
        </p:nvSpPr>
        <p:spPr>
          <a:noFill/>
          <a:ln/>
        </p:spPr>
        <p:txBody>
          <a:bodyPr/>
          <a:lstStyle/>
          <a:p>
            <a:fld id="{CE225469-D52A-4EC7-8D98-20254BE90B7C}" type="slidenum">
              <a:rPr lang="en-GB" smtClean="0">
                <a:latin typeface="Times New Roman" pitchFamily="18" charset="0"/>
              </a:rPr>
              <a:pPr/>
              <a:t>36</a:t>
            </a:fld>
            <a:endParaRPr lang="en-GB" smtClean="0">
              <a:latin typeface="Times New Roman" pitchFamily="18" charset="0"/>
            </a:endParaRPr>
          </a:p>
        </p:txBody>
      </p:sp>
      <p:sp>
        <p:nvSpPr>
          <p:cNvPr id="149507" name="Rectangle 1"/>
          <p:cNvSpPr>
            <a:spLocks noChangeArrowheads="1" noTextEdit="1"/>
          </p:cNvSpPr>
          <p:nvPr>
            <p:ph type="sldImg"/>
          </p:nvPr>
        </p:nvSpPr>
        <p:spPr>
          <a:xfrm>
            <a:off x="1139256" y="764648"/>
            <a:ext cx="5482464" cy="3762006"/>
          </a:xfrm>
          <a:solidFill>
            <a:srgbClr val="FFFFFF"/>
          </a:solidFill>
          <a:ln>
            <a:solidFill>
              <a:srgbClr val="000000"/>
            </a:solidFill>
            <a:miter lim="800000"/>
          </a:ln>
        </p:spPr>
      </p:sp>
      <p:sp>
        <p:nvSpPr>
          <p:cNvPr id="149508" name="Text Box 2"/>
          <p:cNvSpPr txBox="1">
            <a:spLocks noChangeArrowheads="1"/>
          </p:cNvSpPr>
          <p:nvPr/>
        </p:nvSpPr>
        <p:spPr bwMode="auto">
          <a:xfrm>
            <a:off x="776913" y="4777554"/>
            <a:ext cx="6208780" cy="4517692"/>
          </a:xfrm>
          <a:prstGeom prst="rect">
            <a:avLst/>
          </a:prstGeom>
          <a:noFill/>
          <a:ln w="9525">
            <a:noFill/>
            <a:round/>
            <a:headEnd/>
            <a:tailEnd/>
          </a:ln>
        </p:spPr>
        <p:txBody>
          <a:bodyPr wrap="none" anchor="ctr"/>
          <a:lstStyle/>
          <a:p>
            <a:endParaRPr lang="en-US">
              <a:ea typeface="Droid Sans Fallback" charset="0"/>
              <a:cs typeface="Droid Sans Fallback" charset="0"/>
            </a:endParaRPr>
          </a:p>
        </p:txBody>
      </p:sp>
      <p:sp>
        <p:nvSpPr>
          <p:cNvPr id="149509" name="Espace réservé des commentaires 4"/>
          <p:cNvSpPr>
            <a:spLocks noGrp="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Espace réservé de l'image des diapositives 1"/>
          <p:cNvSpPr>
            <a:spLocks noGrp="1" noRot="1" noChangeAspect="1" noTextEdit="1"/>
          </p:cNvSpPr>
          <p:nvPr>
            <p:ph type="sldImg"/>
          </p:nvPr>
        </p:nvSpPr>
        <p:spPr>
          <a:xfrm>
            <a:off x="1145784" y="764648"/>
            <a:ext cx="5425338" cy="3721682"/>
          </a:xfrm>
        </p:spPr>
      </p:sp>
      <p:sp>
        <p:nvSpPr>
          <p:cNvPr id="150531" name="Espace réservé des commentaires 2"/>
          <p:cNvSpPr>
            <a:spLocks noGrp="1"/>
          </p:cNvSpPr>
          <p:nvPr>
            <p:ph type="body" idx="1"/>
          </p:nvPr>
        </p:nvSpPr>
        <p:spPr>
          <a:noFill/>
          <a:ln/>
        </p:spPr>
        <p:txBody>
          <a:bodyPr/>
          <a:lstStyle/>
          <a:p>
            <a:endParaRPr lang="en-US" smtClean="0">
              <a:latin typeface="Times New Roman" pitchFamily="18" charset="0"/>
            </a:endParaRPr>
          </a:p>
        </p:txBody>
      </p:sp>
      <p:sp>
        <p:nvSpPr>
          <p:cNvPr id="150532" name="Espace réservé du numéro de diapositive 3"/>
          <p:cNvSpPr>
            <a:spLocks noGrp="1"/>
          </p:cNvSpPr>
          <p:nvPr>
            <p:ph type="sldNum" sz="quarter"/>
          </p:nvPr>
        </p:nvSpPr>
        <p:spPr>
          <a:noFill/>
          <a:ln/>
        </p:spPr>
        <p:txBody>
          <a:bodyPr/>
          <a:lstStyle/>
          <a:p>
            <a:fld id="{B28DC187-EA49-4162-9ECE-971F97D04DC4}" type="slidenum">
              <a:rPr lang="en-US" smtClean="0">
                <a:latin typeface="Times New Roman" pitchFamily="18" charset="0"/>
              </a:rPr>
              <a:pPr/>
              <a:t>37</a:t>
            </a:fld>
            <a:endParaRPr lang="en-US"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Espace réservé de l'image des diapositives 1"/>
          <p:cNvSpPr>
            <a:spLocks noGrp="1" noRot="1" noChangeAspect="1" noTextEdit="1"/>
          </p:cNvSpPr>
          <p:nvPr>
            <p:ph type="sldImg"/>
          </p:nvPr>
        </p:nvSpPr>
        <p:spPr>
          <a:xfrm>
            <a:off x="1139256" y="763155"/>
            <a:ext cx="5487360" cy="3766486"/>
          </a:xfrm>
        </p:spPr>
      </p:sp>
      <p:sp>
        <p:nvSpPr>
          <p:cNvPr id="151555" name="Espace réservé des commentaires 2"/>
          <p:cNvSpPr>
            <a:spLocks noGrp="1"/>
          </p:cNvSpPr>
          <p:nvPr>
            <p:ph type="body" idx="1"/>
          </p:nvPr>
        </p:nvSpPr>
        <p:spPr>
          <a:noFill/>
          <a:ln/>
        </p:spPr>
        <p:txBody>
          <a:bodyPr/>
          <a:lstStyle/>
          <a:p>
            <a:endParaRPr lang="en-US" smtClean="0">
              <a:latin typeface="Times New Roman" pitchFamily="18" charset="0"/>
            </a:endParaRPr>
          </a:p>
        </p:txBody>
      </p:sp>
      <p:sp>
        <p:nvSpPr>
          <p:cNvPr id="151556" name="Espace réservé du numéro de diapositive 3"/>
          <p:cNvSpPr>
            <a:spLocks noGrp="1"/>
          </p:cNvSpPr>
          <p:nvPr>
            <p:ph type="sldNum" sz="quarter"/>
          </p:nvPr>
        </p:nvSpPr>
        <p:spPr>
          <a:noFill/>
          <a:ln/>
        </p:spPr>
        <p:txBody>
          <a:bodyPr/>
          <a:lstStyle/>
          <a:p>
            <a:fld id="{49E5A943-7C90-41AA-A76B-3CACB2ED95D0}" type="slidenum">
              <a:rPr lang="en-GB" smtClean="0">
                <a:latin typeface="Times New Roman" pitchFamily="18" charset="0"/>
              </a:rPr>
              <a:pPr/>
              <a:t>38</a:t>
            </a:fld>
            <a:endParaRPr lang="en-GB" smtClean="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Espace réservé de l'image des diapositives 1"/>
          <p:cNvSpPr>
            <a:spLocks noGrp="1" noRot="1" noChangeAspect="1" noTextEdit="1"/>
          </p:cNvSpPr>
          <p:nvPr>
            <p:ph type="sldImg"/>
          </p:nvPr>
        </p:nvSpPr>
        <p:spPr>
          <a:xfrm>
            <a:off x="1139256" y="763155"/>
            <a:ext cx="5487360" cy="3766486"/>
          </a:xfrm>
        </p:spPr>
      </p:sp>
      <p:sp>
        <p:nvSpPr>
          <p:cNvPr id="152579" name="Espace réservé des commentaires 2"/>
          <p:cNvSpPr>
            <a:spLocks noGrp="1"/>
          </p:cNvSpPr>
          <p:nvPr>
            <p:ph type="body" idx="1"/>
          </p:nvPr>
        </p:nvSpPr>
        <p:spPr>
          <a:noFill/>
          <a:ln/>
        </p:spPr>
        <p:txBody>
          <a:bodyPr/>
          <a:lstStyle/>
          <a:p>
            <a:endParaRPr lang="en-US" smtClean="0">
              <a:latin typeface="Times New Roman" pitchFamily="18" charset="0"/>
            </a:endParaRPr>
          </a:p>
        </p:txBody>
      </p:sp>
      <p:sp>
        <p:nvSpPr>
          <p:cNvPr id="152580" name="Espace réservé du numéro de diapositive 3"/>
          <p:cNvSpPr>
            <a:spLocks noGrp="1"/>
          </p:cNvSpPr>
          <p:nvPr>
            <p:ph type="sldNum" sz="quarter"/>
          </p:nvPr>
        </p:nvSpPr>
        <p:spPr>
          <a:noFill/>
          <a:ln/>
        </p:spPr>
        <p:txBody>
          <a:bodyPr/>
          <a:lstStyle/>
          <a:p>
            <a:fld id="{2CB3CF0A-0550-4354-BEFD-3EF6171192AB}" type="slidenum">
              <a:rPr lang="en-GB" smtClean="0">
                <a:latin typeface="Times New Roman" pitchFamily="18" charset="0"/>
              </a:rPr>
              <a:pPr/>
              <a:t>39</a:t>
            </a:fld>
            <a:endParaRPr lang="en-GB"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4</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p:nvPr>
        </p:nvSpPr>
        <p:spPr>
          <a:noFill/>
          <a:ln/>
        </p:spPr>
        <p:txBody>
          <a:bodyPr/>
          <a:lstStyle/>
          <a:p>
            <a:fld id="{91F22A20-DA2A-4DEA-ACD1-49EAB6F68E3B}" type="slidenum">
              <a:rPr lang="en-US" smtClean="0">
                <a:latin typeface="Times New Roman" pitchFamily="18" charset="0"/>
              </a:rPr>
              <a:pPr/>
              <a:t>40</a:t>
            </a:fld>
            <a:endParaRPr lang="en-US" smtClean="0">
              <a:latin typeface="Times New Roman" pitchFamily="18" charset="0"/>
            </a:endParaRPr>
          </a:p>
        </p:txBody>
      </p:sp>
      <p:sp>
        <p:nvSpPr>
          <p:cNvPr id="161795" name="Rectangle 2"/>
          <p:cNvSpPr>
            <a:spLocks noGrp="1" noRot="1" noChangeAspect="1" noChangeArrowheads="1" noTextEdit="1"/>
          </p:cNvSpPr>
          <p:nvPr>
            <p:ph type="sldImg"/>
          </p:nvPr>
        </p:nvSpPr>
        <p:spPr>
          <a:xfrm>
            <a:off x="1139256" y="763155"/>
            <a:ext cx="5487360" cy="3766486"/>
          </a:xfrm>
        </p:spPr>
      </p:sp>
      <p:sp>
        <p:nvSpPr>
          <p:cNvPr id="161796" name="Rectangle 3"/>
          <p:cNvSpPr>
            <a:spLocks noGrp="1" noChangeArrowheads="1"/>
          </p:cNvSpPr>
          <p:nvPr>
            <p:ph type="body" idx="1"/>
          </p:nvPr>
        </p:nvSpPr>
        <p:spPr>
          <a:noFill/>
          <a:ln/>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p:nvPr>
        </p:nvSpPr>
        <p:spPr>
          <a:noFill/>
          <a:ln/>
        </p:spPr>
        <p:txBody>
          <a:bodyPr/>
          <a:lstStyle/>
          <a:p>
            <a:fld id="{FA73B583-8530-4728-A1AF-7F88747CB3DD}" type="slidenum">
              <a:rPr lang="en-US" smtClean="0">
                <a:latin typeface="Times New Roman" pitchFamily="18" charset="0"/>
              </a:rPr>
              <a:pPr/>
              <a:t>41</a:t>
            </a:fld>
            <a:endParaRPr lang="en-US" smtClean="0">
              <a:latin typeface="Times New Roman" pitchFamily="18" charset="0"/>
            </a:endParaRPr>
          </a:p>
        </p:txBody>
      </p:sp>
      <p:sp>
        <p:nvSpPr>
          <p:cNvPr id="162819" name="Rectangle 2"/>
          <p:cNvSpPr>
            <a:spLocks noGrp="1" noRot="1" noChangeAspect="1" noChangeArrowheads="1" noTextEdit="1"/>
          </p:cNvSpPr>
          <p:nvPr>
            <p:ph type="sldImg"/>
          </p:nvPr>
        </p:nvSpPr>
        <p:spPr>
          <a:xfrm>
            <a:off x="1139256" y="763155"/>
            <a:ext cx="5487360" cy="3766486"/>
          </a:xfrm>
        </p:spPr>
      </p:sp>
      <p:sp>
        <p:nvSpPr>
          <p:cNvPr id="162820" name="Rectangle 3"/>
          <p:cNvSpPr>
            <a:spLocks noGrp="1" noChangeArrowheads="1"/>
          </p:cNvSpPr>
          <p:nvPr>
            <p:ph type="body" idx="1"/>
          </p:nvPr>
        </p:nvSpPr>
        <p:spPr>
          <a:noFill/>
          <a:ln/>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Espace réservé de l'image des diapositives 1"/>
          <p:cNvSpPr>
            <a:spLocks noGrp="1" noRot="1" noChangeAspect="1" noTextEdit="1"/>
          </p:cNvSpPr>
          <p:nvPr>
            <p:ph type="sldImg"/>
          </p:nvPr>
        </p:nvSpPr>
        <p:spPr>
          <a:xfrm>
            <a:off x="1145784" y="764648"/>
            <a:ext cx="5425338" cy="3721682"/>
          </a:xfrm>
        </p:spPr>
      </p:sp>
      <p:sp>
        <p:nvSpPr>
          <p:cNvPr id="163843" name="Espace réservé des commentaires 2"/>
          <p:cNvSpPr>
            <a:spLocks noGrp="1"/>
          </p:cNvSpPr>
          <p:nvPr>
            <p:ph type="body" idx="1"/>
          </p:nvPr>
        </p:nvSpPr>
        <p:spPr>
          <a:noFill/>
          <a:ln/>
        </p:spPr>
        <p:txBody>
          <a:bodyPr/>
          <a:lstStyle/>
          <a:p>
            <a:endParaRPr lang="en-US" smtClean="0">
              <a:latin typeface="Times New Roman" pitchFamily="18" charset="0"/>
            </a:endParaRPr>
          </a:p>
        </p:txBody>
      </p:sp>
      <p:sp>
        <p:nvSpPr>
          <p:cNvPr id="163844" name="Espace réservé du numéro de diapositive 3"/>
          <p:cNvSpPr>
            <a:spLocks noGrp="1"/>
          </p:cNvSpPr>
          <p:nvPr>
            <p:ph type="sldNum" sz="quarter"/>
          </p:nvPr>
        </p:nvSpPr>
        <p:spPr>
          <a:noFill/>
          <a:ln/>
        </p:spPr>
        <p:txBody>
          <a:bodyPr/>
          <a:lstStyle/>
          <a:p>
            <a:fld id="{766926BE-4E17-4727-B47C-83BCDBDE7F3B}" type="slidenum">
              <a:rPr lang="en-US" smtClean="0">
                <a:latin typeface="Times New Roman" pitchFamily="18" charset="0"/>
              </a:rPr>
              <a:pPr/>
              <a:t>42</a:t>
            </a:fld>
            <a:endParaRPr lang="en-US" smtClean="0">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Espace réservé de l'image des diapositives 1"/>
          <p:cNvSpPr>
            <a:spLocks noGrp="1" noRot="1" noChangeAspect="1" noTextEdit="1"/>
          </p:cNvSpPr>
          <p:nvPr>
            <p:ph type="sldImg"/>
          </p:nvPr>
        </p:nvSpPr>
        <p:spPr>
          <a:xfrm>
            <a:off x="1145784" y="764648"/>
            <a:ext cx="5425338" cy="3721682"/>
          </a:xfrm>
        </p:spPr>
      </p:sp>
      <p:sp>
        <p:nvSpPr>
          <p:cNvPr id="164867" name="Espace réservé des commentaires 2"/>
          <p:cNvSpPr>
            <a:spLocks noGrp="1"/>
          </p:cNvSpPr>
          <p:nvPr>
            <p:ph type="body" idx="1"/>
          </p:nvPr>
        </p:nvSpPr>
        <p:spPr>
          <a:noFill/>
          <a:ln/>
        </p:spPr>
        <p:txBody>
          <a:bodyPr/>
          <a:lstStyle/>
          <a:p>
            <a:r>
              <a:rPr lang="en-US" smtClean="0">
                <a:latin typeface="Times New Roman" pitchFamily="18" charset="0"/>
              </a:rPr>
              <a:t>NOTE: this has not been in EEG, as far as I know…</a:t>
            </a:r>
          </a:p>
        </p:txBody>
      </p:sp>
      <p:sp>
        <p:nvSpPr>
          <p:cNvPr id="164868" name="Espace réservé du numéro de diapositive 3"/>
          <p:cNvSpPr>
            <a:spLocks noGrp="1"/>
          </p:cNvSpPr>
          <p:nvPr>
            <p:ph type="sldNum" sz="quarter"/>
          </p:nvPr>
        </p:nvSpPr>
        <p:spPr>
          <a:noFill/>
          <a:ln/>
        </p:spPr>
        <p:txBody>
          <a:bodyPr/>
          <a:lstStyle/>
          <a:p>
            <a:fld id="{0CD1C56F-7A89-4BFE-9123-D4C5853D73F0}" type="slidenum">
              <a:rPr lang="en-US" smtClean="0">
                <a:latin typeface="Times New Roman" pitchFamily="18" charset="0"/>
              </a:rPr>
              <a:pPr/>
              <a:t>43</a:t>
            </a:fld>
            <a:endParaRPr lang="en-US" smtClean="0">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44</a:t>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45</a:t>
            </a:fld>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46</a:t>
            </a:fld>
            <a:endParaRPr lang="en-GB"/>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47</a:t>
            </a:fld>
            <a:endParaRPr lang="en-GB"/>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48</a:t>
            </a:fld>
            <a:endParaRPr lang="en-GB"/>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49</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5</a:t>
            </a:fld>
            <a:endParaRPr lang="en-GB"/>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50</a:t>
            </a:fld>
            <a:endParaRPr lang="en-GB"/>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19675" cy="37655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42ECCD-2FD3-804C-BE00-40EA9465DB5F}"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19675" cy="37655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42ECCD-2FD3-804C-BE00-40EA9465DB5F}"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53</a:t>
            </a:fld>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54</a:t>
            </a:fld>
            <a:endParaRPr lang="en-GB"/>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55</a:t>
            </a:fld>
            <a:endParaRPr lang="en-GB"/>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56</a:t>
            </a:fld>
            <a:endParaRPr lang="en-GB"/>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r>
              <a:rPr lang="fr-FR" dirty="0" err="1" smtClean="0"/>
              <a:t>Closing</a:t>
            </a:r>
            <a:r>
              <a:rPr lang="fr-FR" baseline="0" dirty="0" smtClean="0"/>
              <a:t> the </a:t>
            </a:r>
            <a:r>
              <a:rPr lang="fr-FR" baseline="0" dirty="0" err="1" smtClean="0"/>
              <a:t>loop</a:t>
            </a:r>
            <a:endParaRPr lang="en-GB" dirty="0"/>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57</a:t>
            </a:fld>
            <a:endParaRPr lang="en-GB"/>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r>
              <a:rPr lang="fr-FR" dirty="0" err="1" smtClean="0"/>
              <a:t>Closing</a:t>
            </a:r>
            <a:r>
              <a:rPr lang="fr-FR" baseline="0" dirty="0" smtClean="0"/>
              <a:t> the </a:t>
            </a:r>
            <a:r>
              <a:rPr lang="fr-FR" baseline="0" dirty="0" err="1" smtClean="0"/>
              <a:t>loop</a:t>
            </a:r>
            <a:endParaRPr lang="en-GB" dirty="0"/>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58</a:t>
            </a:fld>
            <a:endParaRPr lang="en-GB"/>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59</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6</a:t>
            </a:fld>
            <a:endParaRPr lang="en-GB"/>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60</a:t>
            </a:fld>
            <a:endParaRPr lang="en-GB"/>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61</a:t>
            </a:fld>
            <a:endParaRPr lang="en-GB"/>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62</a:t>
            </a:fld>
            <a:endParaRPr lang="en-GB"/>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63</a:t>
            </a:fld>
            <a:endParaRPr lang="en-GB"/>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64</a:t>
            </a:fld>
            <a:endParaRPr lang="en-GB"/>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65</a:t>
            </a:fld>
            <a:endParaRPr lang="en-GB"/>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p:nvPr>
        </p:nvSpPr>
        <p:spPr>
          <a:noFill/>
          <a:ln/>
        </p:spPr>
        <p:txBody>
          <a:bodyPr/>
          <a:lstStyle/>
          <a:p>
            <a:fld id="{9E9199D5-671A-4335-94CD-884BB17302CD}" type="slidenum">
              <a:rPr lang="en-US" smtClean="0">
                <a:latin typeface="Times New Roman" pitchFamily="18" charset="0"/>
              </a:rPr>
              <a:pPr/>
              <a:t>66</a:t>
            </a:fld>
            <a:endParaRPr lang="en-US" smtClean="0">
              <a:latin typeface="Times New Roman" pitchFamily="18" charset="0"/>
            </a:endParaRPr>
          </a:p>
        </p:txBody>
      </p:sp>
      <p:sp>
        <p:nvSpPr>
          <p:cNvPr id="162819" name="Rectangle 2"/>
          <p:cNvSpPr>
            <a:spLocks noGrp="1" noRot="1" noChangeAspect="1" noChangeArrowheads="1" noTextEdit="1"/>
          </p:cNvSpPr>
          <p:nvPr>
            <p:ph type="sldImg"/>
          </p:nvPr>
        </p:nvSpPr>
        <p:spPr>
          <a:xfrm>
            <a:off x="1373188" y="763588"/>
            <a:ext cx="5019675" cy="3765550"/>
          </a:xfrm>
          <a:solidFill>
            <a:srgbClr val="FFFFFF"/>
          </a:solidFill>
        </p:spPr>
      </p:sp>
      <p:sp>
        <p:nvSpPr>
          <p:cNvPr id="1628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p:nvPr>
        </p:nvSpPr>
        <p:spPr>
          <a:noFill/>
          <a:ln/>
        </p:spPr>
        <p:txBody>
          <a:bodyPr/>
          <a:lstStyle/>
          <a:p>
            <a:fld id="{9E9199D5-671A-4335-94CD-884BB17302CD}" type="slidenum">
              <a:rPr lang="en-US" smtClean="0">
                <a:latin typeface="Times New Roman" pitchFamily="18" charset="0"/>
              </a:rPr>
              <a:pPr/>
              <a:t>67</a:t>
            </a:fld>
            <a:endParaRPr lang="en-US" smtClean="0">
              <a:latin typeface="Times New Roman" pitchFamily="18" charset="0"/>
            </a:endParaRPr>
          </a:p>
        </p:txBody>
      </p:sp>
      <p:sp>
        <p:nvSpPr>
          <p:cNvPr id="162819" name="Rectangle 2"/>
          <p:cNvSpPr>
            <a:spLocks noGrp="1" noRot="1" noChangeAspect="1" noChangeArrowheads="1" noTextEdit="1"/>
          </p:cNvSpPr>
          <p:nvPr>
            <p:ph type="sldImg"/>
          </p:nvPr>
        </p:nvSpPr>
        <p:spPr>
          <a:xfrm>
            <a:off x="1373188" y="763588"/>
            <a:ext cx="5019675" cy="3765550"/>
          </a:xfrm>
          <a:solidFill>
            <a:srgbClr val="FFFFFF"/>
          </a:solidFill>
        </p:spPr>
      </p:sp>
      <p:sp>
        <p:nvSpPr>
          <p:cNvPr id="1628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68</a:t>
            </a:fld>
            <a:endParaRPr lang="en-GB"/>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p:nvPr>
        </p:nvSpPr>
        <p:spPr>
          <a:noFill/>
          <a:ln/>
        </p:spPr>
        <p:txBody>
          <a:bodyPr/>
          <a:lstStyle/>
          <a:p>
            <a:fld id="{0C80BB7B-42A0-480E-8B8C-D1C0663B228B}" type="slidenum">
              <a:rPr lang="en-US" sz="1300" smtClean="0">
                <a:solidFill>
                  <a:schemeClr val="tx1"/>
                </a:solidFill>
                <a:latin typeface="Arial" charset="0"/>
                <a:ea typeface="ＭＳ Ｐゴシック" pitchFamily="34" charset="-128"/>
              </a:rPr>
              <a:pPr/>
              <a:t>69</a:t>
            </a:fld>
            <a:endParaRPr lang="en-US" sz="1300" smtClean="0">
              <a:solidFill>
                <a:schemeClr val="tx1"/>
              </a:solidFill>
              <a:latin typeface="Arial" charset="0"/>
              <a:ea typeface="ＭＳ Ｐゴシック" pitchFamily="34" charset="-128"/>
            </a:endParaRPr>
          </a:p>
        </p:txBody>
      </p:sp>
      <p:sp>
        <p:nvSpPr>
          <p:cNvPr id="163843" name="Rectangle 2"/>
          <p:cNvSpPr>
            <a:spLocks noGrp="1" noRot="1" noChangeAspect="1" noChangeArrowheads="1" noTextEdit="1"/>
          </p:cNvSpPr>
          <p:nvPr>
            <p:ph type="sldImg"/>
          </p:nvPr>
        </p:nvSpPr>
        <p:spPr>
          <a:xfrm>
            <a:off x="1373188" y="763588"/>
            <a:ext cx="5019675" cy="3765550"/>
          </a:xfrm>
          <a:solidFill>
            <a:srgbClr val="FFFFFF"/>
          </a:solidFill>
        </p:spPr>
      </p:sp>
      <p:sp>
        <p:nvSpPr>
          <p:cNvPr id="163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7</a:t>
            </a:fld>
            <a:endParaRPr lang="en-GB"/>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p:nvPr>
        </p:nvSpPr>
        <p:spPr>
          <a:noFill/>
          <a:ln/>
        </p:spPr>
        <p:txBody>
          <a:bodyPr/>
          <a:lstStyle/>
          <a:p>
            <a:fld id="{0C80BB7B-42A0-480E-8B8C-D1C0663B228B}" type="slidenum">
              <a:rPr lang="en-US" sz="1300" smtClean="0">
                <a:solidFill>
                  <a:schemeClr val="tx1"/>
                </a:solidFill>
                <a:latin typeface="Arial" charset="0"/>
                <a:ea typeface="ＭＳ Ｐゴシック" pitchFamily="34" charset="-128"/>
              </a:rPr>
              <a:pPr/>
              <a:t>70</a:t>
            </a:fld>
            <a:endParaRPr lang="en-US" sz="1300" smtClean="0">
              <a:solidFill>
                <a:schemeClr val="tx1"/>
              </a:solidFill>
              <a:latin typeface="Arial" charset="0"/>
              <a:ea typeface="ＭＳ Ｐゴシック" pitchFamily="34" charset="-128"/>
            </a:endParaRPr>
          </a:p>
        </p:txBody>
      </p:sp>
      <p:sp>
        <p:nvSpPr>
          <p:cNvPr id="163843" name="Rectangle 2"/>
          <p:cNvSpPr>
            <a:spLocks noGrp="1" noRot="1" noChangeAspect="1" noChangeArrowheads="1" noTextEdit="1"/>
          </p:cNvSpPr>
          <p:nvPr>
            <p:ph type="sldImg"/>
          </p:nvPr>
        </p:nvSpPr>
        <p:spPr>
          <a:xfrm>
            <a:off x="1373188" y="763588"/>
            <a:ext cx="5019675" cy="3765550"/>
          </a:xfrm>
          <a:solidFill>
            <a:srgbClr val="FFFFFF"/>
          </a:solidFill>
        </p:spPr>
      </p:sp>
      <p:sp>
        <p:nvSpPr>
          <p:cNvPr id="163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a typeface="ＭＳ Ｐゴシック"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71</a:t>
            </a:fld>
            <a:endParaRPr lang="en-GB"/>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168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comes with decrease or a gating of the reference-elicited response in these different areas, as you can see on the bottom panels here.</a:t>
            </a:r>
          </a:p>
        </p:txBody>
      </p:sp>
      <p:sp>
        <p:nvSpPr>
          <p:cNvPr id="22532"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D85962-7895-4478-9A39-80E7A5C0B03A}" type="slidenum">
              <a:rPr lang="en-US" smtClean="0"/>
              <a:pPr fontAlgn="base">
                <a:spcBef>
                  <a:spcPct val="0"/>
                </a:spcBef>
                <a:spcAft>
                  <a:spcPct val="0"/>
                </a:spcAft>
                <a:defRPr/>
              </a:pPr>
              <a:t>72</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270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Focusing on A1, one can see there is only a slight task-related modulation of the target- and reference-elicited activity in A1 during task engagement. However we know from the works of others that traces of decision can be found in A1, at least in the ferret. Take for example the work of Jennifer Bizley from UCL. In the following of my talk, I will develop how more subtle analysis than PSTHs can unreveal an encoding of stimulus behavioral meaning in A1, at the population level.</a:t>
            </a:r>
          </a:p>
        </p:txBody>
      </p:sp>
      <p:sp>
        <p:nvSpPr>
          <p:cNvPr id="22532"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9475D6-0FF6-461C-9770-E44A25703852}" type="slidenum">
              <a:rPr lang="en-US" smtClean="0"/>
              <a:pPr fontAlgn="base">
                <a:spcBef>
                  <a:spcPct val="0"/>
                </a:spcBef>
                <a:spcAft>
                  <a:spcPct val="0"/>
                </a:spcAft>
                <a:defRPr/>
              </a:pPr>
              <a:t>73</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e l'image des diapositives 1"/>
          <p:cNvSpPr>
            <a:spLocks noGrp="1" noRot="1" noChangeAspect="1" noTextEdit="1"/>
          </p:cNvSpPr>
          <p:nvPr>
            <p:ph type="sldImg"/>
          </p:nvPr>
        </p:nvSpPr>
        <p:spPr bwMode="auto">
          <a:xfrm>
            <a:off x="1373188" y="763588"/>
            <a:ext cx="5019675" cy="3765550"/>
          </a:xfrm>
          <a:noFill/>
          <a:ln>
            <a:solidFill>
              <a:srgbClr val="000000"/>
            </a:solidFill>
            <a:miter lim="800000"/>
            <a:headEnd/>
            <a:tailEnd/>
          </a:ln>
        </p:spPr>
      </p:sp>
      <p:sp>
        <p:nvSpPr>
          <p:cNvPr id="7680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First I’d like to briefly comment on firing rates </a:t>
            </a:r>
            <a:r>
              <a:rPr lang="fr-FR" smtClean="0"/>
              <a:t>when averaging the activity of the recorded population in A1 in this task.</a:t>
            </a:r>
            <a:endParaRPr lang="en-GB" smtClean="0"/>
          </a:p>
          <a:p>
            <a:pPr eaLnBrk="1" hangingPunct="1">
              <a:spcBef>
                <a:spcPct val="0"/>
              </a:spcBef>
            </a:pPr>
            <a:r>
              <a:rPr lang="en-US" smtClean="0"/>
              <a:t>In this PSTH we can see the average activity of a large population of neurons throughout the trial in the active and passive states.</a:t>
            </a:r>
            <a:endParaRPr lang="en-GB" smtClean="0"/>
          </a:p>
        </p:txBody>
      </p:sp>
      <p:sp>
        <p:nvSpPr>
          <p:cNvPr id="146436"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D15800F-C317-44ED-BF19-E5C6B8722218}" type="slidenum">
              <a:rPr lang="en-US" smtClean="0"/>
              <a:pPr>
                <a:defRPr/>
              </a:pPr>
              <a:t>74</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e l'image des diapositives 1"/>
          <p:cNvSpPr>
            <a:spLocks noGrp="1" noRot="1" noChangeAspect="1" noTextEdit="1"/>
          </p:cNvSpPr>
          <p:nvPr>
            <p:ph type="sldImg"/>
          </p:nvPr>
        </p:nvSpPr>
        <p:spPr bwMode="auto">
          <a:xfrm>
            <a:off x="1373188" y="763588"/>
            <a:ext cx="5019675" cy="3765550"/>
          </a:xfrm>
          <a:noFill/>
          <a:ln>
            <a:solidFill>
              <a:srgbClr val="000000"/>
            </a:solidFill>
            <a:miter lim="800000"/>
            <a:headEnd/>
            <a:tailEnd/>
          </a:ln>
        </p:spPr>
      </p:sp>
      <p:sp>
        <p:nvSpPr>
          <p:cNvPr id="8806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To address this point we trained a binary linear classifier to discriminate between reference and target stimuli, based on the neuronal firing rate recorded in these 2 types of trials.</a:t>
            </a:r>
          </a:p>
          <a:p>
            <a:pPr eaLnBrk="1" hangingPunct="1">
              <a:spcBef>
                <a:spcPct val="0"/>
              </a:spcBef>
            </a:pPr>
            <a:r>
              <a:rPr lang="en-US" smtClean="0"/>
              <a:t>Here I illustrate the principle with the firing rate of 2 neurons on these 2 axis, but we actually use a few 100s of cells.</a:t>
            </a:r>
            <a:endParaRPr lang="en-GB" smtClean="0"/>
          </a:p>
          <a:p>
            <a:pPr eaLnBrk="1" hangingPunct="1">
              <a:spcBef>
                <a:spcPct val="0"/>
              </a:spcBef>
            </a:pPr>
            <a:r>
              <a:rPr lang="en-US" smtClean="0"/>
              <a:t>This provides us with a classification axis, w, which reduces our high-dimensional data set to a single task-relevant dimension since this axis optimizes the distance between the two types of trials the animals had to discriminate.</a:t>
            </a:r>
          </a:p>
          <a:p>
            <a:pPr eaLnBrk="1" hangingPunct="1">
              <a:spcBef>
                <a:spcPct val="0"/>
              </a:spcBef>
            </a:pPr>
            <a:endParaRPr lang="en-US" smtClean="0"/>
          </a:p>
          <a:p>
            <a:pPr eaLnBrk="1" hangingPunct="1">
              <a:spcBef>
                <a:spcPct val="0"/>
              </a:spcBef>
            </a:pPr>
            <a:r>
              <a:rPr lang="en-US" smtClean="0"/>
              <a:t>Importantly, this decoding vector is computed at each point in time.</a:t>
            </a:r>
            <a:endParaRPr lang="en-GB" smtClean="0"/>
          </a:p>
          <a:p>
            <a:pPr eaLnBrk="1" hangingPunct="1">
              <a:spcBef>
                <a:spcPct val="0"/>
              </a:spcBef>
            </a:pPr>
            <a:endParaRPr lang="en-US" smtClean="0"/>
          </a:p>
        </p:txBody>
      </p:sp>
      <p:sp>
        <p:nvSpPr>
          <p:cNvPr id="15462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DD889E3-D1C3-42F7-B11B-BA238C65C881}" type="slidenum">
              <a:rPr lang="en-US" smtClean="0"/>
              <a:pPr>
                <a:defRPr/>
              </a:pPr>
              <a:t>75</a:t>
            </a:fld>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p:cNvSpPr>
            <a:spLocks noGrp="1" noRot="1" noChangeAspect="1" noTextEdit="1"/>
          </p:cNvSpPr>
          <p:nvPr>
            <p:ph type="sldImg"/>
          </p:nvPr>
        </p:nvSpPr>
        <p:spPr bwMode="auto">
          <a:xfrm>
            <a:off x="1373188" y="763588"/>
            <a:ext cx="5019675" cy="3765550"/>
          </a:xfrm>
          <a:noFill/>
          <a:ln>
            <a:solidFill>
              <a:srgbClr val="000000"/>
            </a:solidFill>
            <a:miter lim="800000"/>
            <a:headEnd/>
            <a:tailEnd/>
          </a:ln>
        </p:spPr>
      </p:sp>
      <p:sp>
        <p:nvSpPr>
          <p:cNvPr id="8909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You can also see this decoder as a perceptron fed with the activity of the different neurons, </a:t>
            </a:r>
          </a:p>
        </p:txBody>
      </p:sp>
      <p:sp>
        <p:nvSpPr>
          <p:cNvPr id="15462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1D47BCD-2B9D-4613-A5A5-E93C3D93853E}" type="slidenum">
              <a:rPr lang="en-US" smtClean="0"/>
              <a:pPr>
                <a:defRPr/>
              </a:pPr>
              <a:t>76</a:t>
            </a:fld>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bwMode="auto">
          <a:xfrm>
            <a:off x="1373188" y="763588"/>
            <a:ext cx="5019675" cy="3765550"/>
          </a:xfrm>
          <a:noFill/>
          <a:ln>
            <a:solidFill>
              <a:srgbClr val="000000"/>
            </a:solidFill>
            <a:miter lim="800000"/>
            <a:headEnd/>
            <a:tailEnd/>
          </a:ln>
        </p:spPr>
      </p:sp>
      <p:sp>
        <p:nvSpPr>
          <p:cNvPr id="9113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each neuron being assigned a weight w which can be seen as the synaptic weight of this input neuron for the readout </a:t>
            </a:r>
            <a:r>
              <a:rPr lang="en-US" dirty="0" err="1" smtClean="0"/>
              <a:t>neurone</a:t>
            </a:r>
            <a:r>
              <a:rPr lang="en-US" dirty="0" smtClean="0"/>
              <a:t>.</a:t>
            </a:r>
          </a:p>
          <a:p>
            <a:pPr eaLnBrk="1" hangingPunct="1">
              <a:spcBef>
                <a:spcPct val="0"/>
              </a:spcBef>
            </a:pPr>
            <a:endParaRPr lang="en-US" dirty="0" smtClean="0"/>
          </a:p>
          <a:p>
            <a:pPr eaLnBrk="1" hangingPunct="1">
              <a:spcBef>
                <a:spcPct val="0"/>
              </a:spcBef>
            </a:pPr>
            <a:r>
              <a:rPr lang="en-US" dirty="0" smtClean="0"/>
              <a:t>The output of this linear readout will classify a given trial as reference or target, depending on a given threshold.</a:t>
            </a:r>
          </a:p>
        </p:txBody>
      </p:sp>
      <p:sp>
        <p:nvSpPr>
          <p:cNvPr id="15462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D31EA5D-E502-4AF0-ABD9-F2F453470229}" type="slidenum">
              <a:rPr lang="en-US" smtClean="0"/>
              <a:pPr>
                <a:defRPr/>
              </a:pPr>
              <a:t>77</a:t>
            </a:fld>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ce réservé de l'image des diapositives 1"/>
          <p:cNvSpPr>
            <a:spLocks noGrp="1" noRot="1" noChangeAspect="1" noTextEdit="1"/>
          </p:cNvSpPr>
          <p:nvPr>
            <p:ph type="sldImg"/>
          </p:nvPr>
        </p:nvSpPr>
        <p:spPr bwMode="auto">
          <a:xfrm>
            <a:off x="1373188" y="763588"/>
            <a:ext cx="5019675" cy="3765550"/>
          </a:xfrm>
          <a:noFill/>
          <a:ln>
            <a:solidFill>
              <a:srgbClr val="000000"/>
            </a:solidFill>
            <a:miter lim="800000"/>
            <a:headEnd/>
            <a:tailEnd/>
          </a:ln>
        </p:spPr>
      </p:sp>
      <p:sp>
        <p:nvSpPr>
          <p:cNvPr id="9216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 evaluated the classifier accuracy, here on the y axis, by cross-validation.</a:t>
            </a:r>
          </a:p>
          <a:p>
            <a:pPr eaLnBrk="1" hangingPunct="1">
              <a:spcBef>
                <a:spcPct val="0"/>
              </a:spcBef>
            </a:pPr>
            <a:endParaRPr lang="en-US" smtClean="0"/>
          </a:p>
          <a:p>
            <a:pPr eaLnBrk="1" hangingPunct="1">
              <a:spcBef>
                <a:spcPct val="0"/>
              </a:spcBef>
            </a:pPr>
            <a:r>
              <a:rPr lang="en-US" smtClean="0"/>
              <a:t>During the silence and the initial neutral noise burst, chance performance, SANITY CHECK.</a:t>
            </a:r>
          </a:p>
          <a:p>
            <a:pPr eaLnBrk="1" hangingPunct="1">
              <a:spcBef>
                <a:spcPct val="0"/>
              </a:spcBef>
            </a:pPr>
            <a:endParaRPr lang="en-GB" smtClean="0"/>
          </a:p>
          <a:p>
            <a:pPr eaLnBrk="1" hangingPunct="1">
              <a:spcBef>
                <a:spcPct val="0"/>
              </a:spcBef>
            </a:pPr>
            <a:r>
              <a:rPr lang="en-US" smtClean="0"/>
              <a:t>We found high and equivalent accuracy in the passive and active states during sound presentation.</a:t>
            </a:r>
          </a:p>
        </p:txBody>
      </p:sp>
      <p:sp>
        <p:nvSpPr>
          <p:cNvPr id="155652"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AAFED19-43FE-4410-8F77-2554BB5CEE21}" type="slidenum">
              <a:rPr lang="en-US" smtClean="0"/>
              <a:pPr>
                <a:defRPr/>
              </a:pPr>
              <a:t>78</a:t>
            </a:fld>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bwMode="auto">
          <a:xfrm>
            <a:off x="1373188" y="763588"/>
            <a:ext cx="5019675" cy="3765550"/>
          </a:xfrm>
          <a:noFill/>
          <a:ln>
            <a:solidFill>
              <a:srgbClr val="000000"/>
            </a:solidFill>
            <a:miter lim="800000"/>
            <a:headEnd/>
            <a:tailEnd/>
          </a:ln>
        </p:spPr>
      </p:sp>
      <p:sp>
        <p:nvSpPr>
          <p:cNvPr id="9318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However during the silence accuracy quickly decayed in the passive state but in the active state remained high throughout the silence. </a:t>
            </a:r>
            <a:endParaRPr lang="en-GB" smtClean="0"/>
          </a:p>
          <a:p>
            <a:pPr eaLnBrk="1" hangingPunct="1">
              <a:spcBef>
                <a:spcPct val="0"/>
              </a:spcBef>
            </a:pPr>
            <a:r>
              <a:rPr lang="en-GB" smtClean="0"/>
              <a:t> </a:t>
            </a:r>
          </a:p>
          <a:p>
            <a:pPr eaLnBrk="1" hangingPunct="1">
              <a:spcBef>
                <a:spcPct val="0"/>
              </a:spcBef>
            </a:pPr>
            <a:r>
              <a:rPr lang="en-US" smtClean="0"/>
              <a:t>Therefore task engagement enhances the memory of the class of the previous stimuli. </a:t>
            </a:r>
          </a:p>
          <a:p>
            <a:pPr eaLnBrk="1" hangingPunct="1">
              <a:spcBef>
                <a:spcPct val="0"/>
              </a:spcBef>
            </a:pPr>
            <a:endParaRPr lang="en-US" smtClean="0"/>
          </a:p>
          <a:p>
            <a:pPr eaLnBrk="1" hangingPunct="1">
              <a:spcBef>
                <a:spcPct val="0"/>
              </a:spcBef>
            </a:pPr>
            <a:r>
              <a:rPr lang="en-US" smtClean="0"/>
              <a:t>Since it is known that the motor cortex projects to A1, one could object that this enhanced representation of stimulus identity in the active state is ascribed to motor-elicited activity in A1.</a:t>
            </a:r>
          </a:p>
          <a:p>
            <a:pPr eaLnBrk="1" hangingPunct="1">
              <a:spcBef>
                <a:spcPct val="0"/>
              </a:spcBef>
            </a:pPr>
            <a:endParaRPr lang="en-US" smtClean="0"/>
          </a:p>
        </p:txBody>
      </p:sp>
      <p:sp>
        <p:nvSpPr>
          <p:cNvPr id="156676"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169323D-0635-459D-9036-0AA10394EB66}" type="slidenum">
              <a:rPr lang="en-US" smtClean="0"/>
              <a:pPr>
                <a:defRPr/>
              </a:pPr>
              <a:t>79</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8</a:t>
            </a:fld>
            <a:endParaRPr lang="en-GB"/>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Espace réservé de l'image des diapositives 1"/>
          <p:cNvSpPr>
            <a:spLocks noGrp="1" noRot="1" noChangeAspect="1" noTextEdit="1"/>
          </p:cNvSpPr>
          <p:nvPr>
            <p:ph type="sldImg"/>
          </p:nvPr>
        </p:nvSpPr>
        <p:spPr bwMode="auto">
          <a:xfrm>
            <a:off x="1373188" y="763588"/>
            <a:ext cx="5019675" cy="3765550"/>
          </a:xfrm>
          <a:noFill/>
          <a:ln>
            <a:solidFill>
              <a:srgbClr val="000000"/>
            </a:solidFill>
            <a:miter lim="800000"/>
            <a:headEnd/>
            <a:tailEnd/>
          </a:ln>
        </p:spPr>
      </p:sp>
      <p:sp>
        <p:nvSpPr>
          <p:cNvPr id="9728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We observed that on error trials, when the animal licked during the no-go period, the stimulus memory was impaired. </a:t>
            </a:r>
          </a:p>
          <a:p>
            <a:pPr eaLnBrk="1" hangingPunct="1">
              <a:spcBef>
                <a:spcPct val="0"/>
              </a:spcBef>
            </a:pPr>
            <a:r>
              <a:rPr lang="en-GB" smtClean="0"/>
              <a:t>This </a:t>
            </a:r>
            <a:r>
              <a:rPr lang="en-US" smtClean="0"/>
              <a:t>demonstrates a clear correlation between the behavioral performance and the information about the stimulus behavioral meaning present during the delay period in A1, in favor of a behavior-dependent persistent categorical stimulus encoding in A1.</a:t>
            </a:r>
            <a:endParaRPr lang="en-GB" smtClean="0"/>
          </a:p>
          <a:p>
            <a:pPr eaLnBrk="1" hangingPunct="1">
              <a:spcBef>
                <a:spcPct val="0"/>
              </a:spcBef>
            </a:pPr>
            <a:endParaRPr lang="en-US" smtClean="0"/>
          </a:p>
          <a:p>
            <a:pPr eaLnBrk="1" hangingPunct="1">
              <a:spcBef>
                <a:spcPct val="0"/>
              </a:spcBef>
            </a:pPr>
            <a:r>
              <a:rPr lang="en-US" smtClean="0"/>
              <a:t>In a second part of the talk,…</a:t>
            </a:r>
          </a:p>
        </p:txBody>
      </p:sp>
      <p:sp>
        <p:nvSpPr>
          <p:cNvPr id="157700"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617DBC3-6FE0-4F01-B9B0-90EB625D16DC}" type="slidenum">
              <a:rPr lang="en-US" smtClean="0"/>
              <a:pPr>
                <a:defRPr/>
              </a:pPr>
              <a:t>80</a:t>
            </a:fld>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xfrm>
            <a:off x="1373188" y="763588"/>
            <a:ext cx="5019675" cy="3765550"/>
          </a:xfrm>
          <a:noFill/>
          <a:ln>
            <a:solidFill>
              <a:srgbClr val="000000"/>
            </a:solidFill>
            <a:miter lim="800000"/>
            <a:headEnd/>
            <a:tailEnd/>
          </a:ln>
        </p:spPr>
      </p:sp>
      <p:sp>
        <p:nvSpPr>
          <p:cNvPr id="10035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1)) We used the average decoding vectors from the sound period to compute these projections, in the GRAY shaded area.</a:t>
            </a:r>
          </a:p>
          <a:p>
            <a:pPr eaLnBrk="1" hangingPunct="1">
              <a:spcBef>
                <a:spcPct val="0"/>
              </a:spcBef>
            </a:pPr>
            <a:r>
              <a:rPr lang="en-US" smtClean="0"/>
              <a:t>2)) Projected data were baseline-corrected, so 0 is the projected value for the spontaneous firing rate.</a:t>
            </a:r>
          </a:p>
          <a:p>
            <a:pPr eaLnBrk="1" hangingPunct="1">
              <a:spcBef>
                <a:spcPct val="0"/>
              </a:spcBef>
            </a:pPr>
            <a:r>
              <a:rPr lang="en-GB" smtClean="0"/>
              <a:t> </a:t>
            </a:r>
          </a:p>
          <a:p>
            <a:pPr eaLnBrk="1" hangingPunct="1">
              <a:spcBef>
                <a:spcPct val="0"/>
              </a:spcBef>
            </a:pPr>
            <a:r>
              <a:rPr lang="en-US" smtClean="0"/>
              <a:t>First,  when the stimulus appears projections from reference-elicited and target-elicited neuronal activity diverge each other, which is expected as the distance between the two enables us to classify them. </a:t>
            </a:r>
          </a:p>
          <a:p>
            <a:pPr eaLnBrk="1" hangingPunct="1">
              <a:spcBef>
                <a:spcPct val="0"/>
              </a:spcBef>
            </a:pPr>
            <a:endParaRPr lang="en-US" smtClean="0"/>
          </a:p>
          <a:p>
            <a:pPr eaLnBrk="1" hangingPunct="1">
              <a:spcBef>
                <a:spcPct val="0"/>
              </a:spcBef>
            </a:pPr>
            <a:endParaRPr lang="en-GB" smtClean="0"/>
          </a:p>
          <a:p>
            <a:pPr eaLnBrk="1" hangingPunct="1">
              <a:spcBef>
                <a:spcPct val="0"/>
              </a:spcBef>
            </a:pPr>
            <a:endParaRPr lang="en-US" smtClean="0"/>
          </a:p>
        </p:txBody>
      </p:sp>
      <p:sp>
        <p:nvSpPr>
          <p:cNvPr id="162820"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F5692AB-26C3-4FC5-BFE2-610EFB22B701}" type="slidenum">
              <a:rPr lang="en-US" smtClean="0"/>
              <a:pPr>
                <a:defRPr/>
              </a:pPr>
              <a:t>81</a:t>
            </a:fld>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Espace réservé de l'image des diapositives 1"/>
          <p:cNvSpPr>
            <a:spLocks noGrp="1" noRot="1" noChangeAspect="1" noTextEdit="1"/>
          </p:cNvSpPr>
          <p:nvPr>
            <p:ph type="sldImg"/>
          </p:nvPr>
        </p:nvSpPr>
        <p:spPr bwMode="auto">
          <a:xfrm>
            <a:off x="1373188" y="763588"/>
            <a:ext cx="5019675" cy="3765550"/>
          </a:xfrm>
          <a:noFill/>
          <a:ln>
            <a:solidFill>
              <a:srgbClr val="000000"/>
            </a:solidFill>
            <a:miter lim="800000"/>
            <a:headEnd/>
            <a:tailEnd/>
          </a:ln>
        </p:spPr>
      </p:sp>
      <p:sp>
        <p:nvSpPr>
          <p:cNvPr id="10137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contrast, in the active state we can see that throughout the trial, the target stimulus is playing the dominant role in classification ability.</a:t>
            </a:r>
          </a:p>
          <a:p>
            <a:pPr eaLnBrk="1" hangingPunct="1">
              <a:spcBef>
                <a:spcPct val="0"/>
              </a:spcBef>
            </a:pPr>
            <a:endParaRPr lang="en-GB" smtClean="0"/>
          </a:p>
          <a:p>
            <a:pPr eaLnBrk="1" hangingPunct="1">
              <a:spcBef>
                <a:spcPct val="0"/>
              </a:spcBef>
            </a:pPr>
            <a:r>
              <a:rPr lang="en-US" smtClean="0"/>
              <a:t>Of course A1 neurons respond at both stimuli but we wanted to see whether the two stimuli were playing equivalent roles in encoding.</a:t>
            </a:r>
            <a:endParaRPr lang="en-GB" smtClean="0"/>
          </a:p>
          <a:p>
            <a:pPr eaLnBrk="1" hangingPunct="1">
              <a:spcBef>
                <a:spcPct val="0"/>
              </a:spcBef>
            </a:pPr>
            <a:endParaRPr lang="en-US" smtClean="0"/>
          </a:p>
        </p:txBody>
      </p:sp>
      <p:sp>
        <p:nvSpPr>
          <p:cNvPr id="162820"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651FCE8-CD60-4D2D-95E8-68ECE1A6787D}" type="slidenum">
              <a:rPr lang="en-US" smtClean="0"/>
              <a:pPr>
                <a:defRPr/>
              </a:pPr>
              <a:t>82</a:t>
            </a:fld>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ce réservé de l'image des diapositives 1"/>
          <p:cNvSpPr>
            <a:spLocks noGrp="1" noRot="1" noChangeAspect="1" noTextEdit="1"/>
          </p:cNvSpPr>
          <p:nvPr>
            <p:ph type="sldImg"/>
          </p:nvPr>
        </p:nvSpPr>
        <p:spPr bwMode="auto">
          <a:xfrm>
            <a:off x="1373188" y="763588"/>
            <a:ext cx="5019675" cy="3765550"/>
          </a:xfrm>
          <a:noFill/>
          <a:ln>
            <a:solidFill>
              <a:srgbClr val="000000"/>
            </a:solidFill>
            <a:miter lim="800000"/>
            <a:headEnd/>
            <a:tailEnd/>
          </a:ln>
        </p:spPr>
      </p:sp>
      <p:sp>
        <p:nvSpPr>
          <p:cNvPr id="10240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Therefore in the active state the neuronal population displays a </a:t>
            </a:r>
            <a:r>
              <a:rPr lang="en-US" b="1" smtClean="0">
                <a:sym typeface="Wingdings" pitchFamily="2" charset="2"/>
              </a:rPr>
              <a:t>asymmetrical encoding of behavioral meaning.</a:t>
            </a:r>
          </a:p>
          <a:p>
            <a:pPr eaLnBrk="1" hangingPunct="1">
              <a:spcBef>
                <a:spcPct val="0"/>
              </a:spcBef>
            </a:pPr>
            <a:r>
              <a:rPr lang="en-US" b="1" smtClean="0">
                <a:sym typeface="Wingdings" pitchFamily="2" charset="2"/>
              </a:rPr>
              <a:t>SHIFT of stimuli encoding, from equivalent roles to target-driven, or even ACTION-DRIVEN.</a:t>
            </a:r>
          </a:p>
        </p:txBody>
      </p:sp>
      <p:sp>
        <p:nvSpPr>
          <p:cNvPr id="16384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8D59F98-28C4-416D-8D3C-A6ABFB8CD47C}" type="slidenum">
              <a:rPr lang="en-US" smtClean="0"/>
              <a:pPr>
                <a:defRPr/>
              </a:pPr>
              <a:t>83</a:t>
            </a:fld>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e l'image des diapositives 1"/>
          <p:cNvSpPr>
            <a:spLocks noGrp="1" noRot="1" noChangeAspect="1" noTextEdit="1"/>
          </p:cNvSpPr>
          <p:nvPr>
            <p:ph type="sldImg"/>
          </p:nvPr>
        </p:nvSpPr>
        <p:spPr bwMode="auto">
          <a:xfrm>
            <a:off x="1373188" y="763588"/>
            <a:ext cx="5019675" cy="3765550"/>
          </a:xfrm>
          <a:noFill/>
          <a:ln>
            <a:solidFill>
              <a:srgbClr val="000000"/>
            </a:solidFill>
            <a:miter lim="800000"/>
            <a:headEnd/>
            <a:tailEnd/>
          </a:ln>
        </p:spPr>
      </p:sp>
      <p:sp>
        <p:nvSpPr>
          <p:cNvPr id="10342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And this is quantified in the bottom plots, where you can observe the ABSOLUTE value of the projected response for the reference and target trials, with the same color.</a:t>
            </a:r>
          </a:p>
          <a:p>
            <a:pPr eaLnBrk="1" hangingPunct="1">
              <a:spcBef>
                <a:spcPct val="0"/>
              </a:spcBef>
            </a:pPr>
            <a:r>
              <a:rPr lang="en-GB" smtClean="0"/>
              <a:t>While there is not significant difference between the 2 stimuli in the passive state, you observe a significant difference between the 2 stimuli in the active state, confirming this asymetrical representation of stimuli in the active state.</a:t>
            </a:r>
          </a:p>
        </p:txBody>
      </p:sp>
      <p:sp>
        <p:nvSpPr>
          <p:cNvPr id="16384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ACC4C46-3B28-4700-839A-E4CFDDE4EA94}" type="slidenum">
              <a:rPr lang="en-US" smtClean="0"/>
              <a:pPr>
                <a:defRPr/>
              </a:pPr>
              <a:t>84</a:t>
            </a:fld>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p:cNvSpPr>
            <a:spLocks noGrp="1" noRot="1" noChangeAspect="1" noTextEdit="1"/>
          </p:cNvSpPr>
          <p:nvPr>
            <p:ph type="sldImg"/>
          </p:nvPr>
        </p:nvSpPr>
        <p:spPr bwMode="auto">
          <a:xfrm>
            <a:off x="1373188" y="763588"/>
            <a:ext cx="5019675" cy="3765550"/>
          </a:xfrm>
          <a:noFill/>
          <a:ln>
            <a:solidFill>
              <a:srgbClr val="000000"/>
            </a:solidFill>
            <a:miter lim="800000"/>
            <a:headEnd/>
            <a:tailEnd/>
          </a:ln>
        </p:spPr>
      </p:sp>
      <p:sp>
        <p:nvSpPr>
          <p:cNvPr id="10445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What is fascinating is that we reached exactly the same conclusion about a target-driven stimulus representation in A1 a </a:t>
            </a:r>
            <a:r>
              <a:rPr lang="en-US" b="1" smtClean="0"/>
              <a:t>variety of other tasks</a:t>
            </a:r>
            <a:r>
              <a:rPr lang="en-US" smtClean="0"/>
              <a:t> and also in a paradigm using </a:t>
            </a:r>
            <a:r>
              <a:rPr lang="en-US" b="1" smtClean="0"/>
              <a:t>positive reinforcement</a:t>
            </a:r>
            <a:r>
              <a:rPr lang="en-US" smtClean="0"/>
              <a:t>, indicating that this persistent target-driven encoding in A1 can be a general feature of discrimination tasks.</a:t>
            </a:r>
          </a:p>
          <a:p>
            <a:pPr eaLnBrk="1" hangingPunct="1">
              <a:spcBef>
                <a:spcPct val="0"/>
              </a:spcBef>
            </a:pPr>
            <a:endParaRPr lang="en-US" smtClean="0"/>
          </a:p>
        </p:txBody>
      </p:sp>
      <p:sp>
        <p:nvSpPr>
          <p:cNvPr id="16384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E7DA7CF-F74B-4F95-BF7C-77F7574A75D5}" type="slidenum">
              <a:rPr lang="en-US" smtClean="0"/>
              <a:pPr>
                <a:defRPr/>
              </a:pPr>
              <a:t>85</a:t>
            </a:fld>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e l'image des diapositives 1"/>
          <p:cNvSpPr>
            <a:spLocks noGrp="1" noRot="1" noChangeAspect="1" noTextEdit="1"/>
          </p:cNvSpPr>
          <p:nvPr>
            <p:ph type="sldImg"/>
          </p:nvPr>
        </p:nvSpPr>
        <p:spPr bwMode="auto">
          <a:xfrm>
            <a:off x="1373188" y="763588"/>
            <a:ext cx="5019675" cy="3765550"/>
          </a:xfrm>
          <a:noFill/>
          <a:ln>
            <a:solidFill>
              <a:srgbClr val="000000"/>
            </a:solidFill>
            <a:miter lim="800000"/>
            <a:headEnd/>
            <a:tailEnd/>
          </a:ln>
        </p:spPr>
      </p:sp>
      <p:sp>
        <p:nvSpPr>
          <p:cNvPr id="11264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smtClean="0"/>
              <a:t>Simply because recordings performed in frontal cortex (FC) during the click rate discrimination task showed that, when the animal is engaged in the task, FC single units also encode the abstract behavioral meaning of the stimuli. By comparing these 2 graphs, one can see common features between </a:t>
            </a:r>
            <a:r>
              <a:rPr lang="fr-FR" smtClean="0"/>
              <a:t>FC and projections of A1 population activity:</a:t>
            </a:r>
          </a:p>
          <a:p>
            <a:endParaRPr lang="en-GB" smtClean="0"/>
          </a:p>
          <a:p>
            <a:pPr eaLnBrk="1" hangingPunct="1">
              <a:spcBef>
                <a:spcPct val="0"/>
              </a:spcBef>
            </a:pPr>
            <a:endParaRPr lang="en-US" smtClean="0"/>
          </a:p>
        </p:txBody>
      </p:sp>
      <p:sp>
        <p:nvSpPr>
          <p:cNvPr id="16998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AFE6B94-1AE3-4618-8CB8-B51FC44071E5}" type="slidenum">
              <a:rPr lang="en-US" smtClean="0"/>
              <a:pPr>
                <a:defRPr/>
              </a:pPr>
              <a:t>86</a:t>
            </a:fld>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87</a:t>
            </a:fld>
            <a:endParaRPr lang="en-GB"/>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88</a:t>
            </a:fld>
            <a:endParaRPr lang="en-GB"/>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89</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9</a:t>
            </a:fld>
            <a:endParaRPr lang="en-GB"/>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90</a:t>
            </a:fld>
            <a:endParaRPr lang="en-GB"/>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91</a:t>
            </a:fld>
            <a:endParaRPr lang="en-GB"/>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92</a:t>
            </a:fld>
            <a:endParaRPr lang="en-GB"/>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93</a:t>
            </a:fld>
            <a:endParaRPr lang="en-GB"/>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94</a:t>
            </a:fld>
            <a:endParaRPr lang="en-GB"/>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95</a:t>
            </a:fld>
            <a:endParaRPr lang="en-GB"/>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96</a:t>
            </a:fld>
            <a:endParaRPr lang="en-GB"/>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97</a:t>
            </a:fld>
            <a:endParaRPr lang="en-GB"/>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3188" y="763588"/>
            <a:ext cx="5019675" cy="3765550"/>
          </a:xfrm>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idx="10"/>
          </p:nvPr>
        </p:nvSpPr>
        <p:spPr/>
        <p:txBody>
          <a:bodyPr/>
          <a:lstStyle/>
          <a:p>
            <a:pPr>
              <a:defRPr/>
            </a:pPr>
            <a:fld id="{3CEBB511-B493-42F5-8DBF-C8D41F46F2A7}" type="slidenum">
              <a:rPr lang="en-GB" smtClean="0"/>
              <a:pPr>
                <a:defRPr/>
              </a:pPr>
              <a:t>98</a:t>
            </a:fld>
            <a:endParaRPr lang="en-GB"/>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9"/>
          <p:cNvSpPr>
            <a:spLocks noGrp="1" noChangeArrowheads="1"/>
          </p:cNvSpPr>
          <p:nvPr>
            <p:ph type="sldNum" sz="quarter"/>
          </p:nvPr>
        </p:nvSpPr>
        <p:spPr>
          <a:noFill/>
          <a:ln/>
        </p:spPr>
        <p:txBody>
          <a:bodyPr/>
          <a:lstStyle/>
          <a:p>
            <a:fld id="{595BED95-2697-4E9B-AE92-EAEADCF4D193}" type="slidenum">
              <a:rPr lang="en-GB" smtClean="0">
                <a:latin typeface="Times New Roman" pitchFamily="18" charset="0"/>
              </a:rPr>
              <a:pPr/>
              <a:t>99</a:t>
            </a:fld>
            <a:endParaRPr lang="en-GB" smtClean="0">
              <a:latin typeface="Times New Roman" pitchFamily="18" charset="0"/>
            </a:endParaRPr>
          </a:p>
        </p:txBody>
      </p:sp>
      <p:sp>
        <p:nvSpPr>
          <p:cNvPr id="132099" name="Rectangle 1"/>
          <p:cNvSpPr>
            <a:spLocks noGrp="1" noRot="1" noChangeAspect="1" noChangeArrowheads="1" noTextEdit="1"/>
          </p:cNvSpPr>
          <p:nvPr>
            <p:ph type="sldImg"/>
          </p:nvPr>
        </p:nvSpPr>
        <p:spPr>
          <a:xfrm>
            <a:off x="1371600" y="763588"/>
            <a:ext cx="5027613" cy="3770312"/>
          </a:xfrm>
          <a:solidFill>
            <a:srgbClr val="FFFFFF"/>
          </a:solidFill>
          <a:ln>
            <a:solidFill>
              <a:srgbClr val="000000"/>
            </a:solidFill>
            <a:miter lim="800000"/>
          </a:ln>
        </p:spPr>
      </p:sp>
      <p:sp>
        <p:nvSpPr>
          <p:cNvPr id="132100" name="Text Box 2"/>
          <p:cNvSpPr txBox="1">
            <a:spLocks noChangeArrowheads="1"/>
          </p:cNvSpPr>
          <p:nvPr/>
        </p:nvSpPr>
        <p:spPr bwMode="auto">
          <a:xfrm>
            <a:off x="777875" y="4776788"/>
            <a:ext cx="6216650" cy="4524375"/>
          </a:xfrm>
          <a:prstGeom prst="rect">
            <a:avLst/>
          </a:prstGeom>
          <a:noFill/>
          <a:ln w="9525">
            <a:noFill/>
            <a:round/>
            <a:headEnd/>
            <a:tailEnd/>
          </a:ln>
        </p:spPr>
        <p:txBody>
          <a:bodyPr wrap="none" anchor="ctr"/>
          <a:lstStyle/>
          <a:p>
            <a:endParaRPr lang="en-US">
              <a:ea typeface="Droid Sans Fallback" charset="0"/>
              <a:cs typeface="Droid Sans Fallback" charset="0"/>
            </a:endParaRPr>
          </a:p>
        </p:txBody>
      </p:sp>
      <p:sp>
        <p:nvSpPr>
          <p:cNvPr id="132101" name="Espace réservé des commentaires 4"/>
          <p:cNvSpPr>
            <a:spLocks noGrp="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55650" y="2347913"/>
            <a:ext cx="8569325" cy="1620837"/>
          </a:xfrm>
        </p:spPr>
        <p:txBody>
          <a:bodyPr/>
          <a:lstStyle/>
          <a:p>
            <a:r>
              <a:rPr lang="fr-FR" smtClean="0"/>
              <a:t>Cliquez pour modifier le style du titre</a:t>
            </a:r>
            <a:endParaRPr lang="en-GB"/>
          </a:p>
        </p:txBody>
      </p:sp>
      <p:sp>
        <p:nvSpPr>
          <p:cNvPr id="3" name="Sous-titr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en-GB"/>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6014F8FA-0EAA-494C-BFCB-20E15B847624}" type="slidenum">
              <a:rPr lang="en-GB"/>
              <a:pPr>
                <a:defRPr/>
              </a:pPr>
              <a:t>‹N°›</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GB"/>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B51443AB-9B17-430F-9890-5299F5BA63BF}" type="slidenum">
              <a:rPr lang="en-GB"/>
              <a:pPr>
                <a:defRPr/>
              </a:pPr>
              <a:t>‹N°›</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02500" y="301625"/>
            <a:ext cx="2265363" cy="5845175"/>
          </a:xfrm>
        </p:spPr>
        <p:txBody>
          <a:bodyPr vert="eaVert"/>
          <a:lstStyle/>
          <a:p>
            <a:r>
              <a:rPr lang="fr-FR" smtClean="0"/>
              <a:t>Cliquez pour modifier le style du titre</a:t>
            </a:r>
            <a:endParaRPr lang="en-GB"/>
          </a:p>
        </p:txBody>
      </p:sp>
      <p:sp>
        <p:nvSpPr>
          <p:cNvPr id="3" name="Espace réservé du texte vertical 2"/>
          <p:cNvSpPr>
            <a:spLocks noGrp="1"/>
          </p:cNvSpPr>
          <p:nvPr>
            <p:ph type="body" orient="vert" idx="1"/>
          </p:nvPr>
        </p:nvSpPr>
        <p:spPr>
          <a:xfrm>
            <a:off x="503238" y="301625"/>
            <a:ext cx="6646862" cy="5845175"/>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GB" dirty="0"/>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EA309D07-2ECB-453C-801C-04DBC96F3084}" type="slidenum">
              <a:rPr lang="en-GB"/>
              <a:pPr>
                <a:defRPr/>
              </a:pPr>
              <a:t>‹N°›</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503238" y="301625"/>
            <a:ext cx="9064625" cy="1255713"/>
          </a:xfrm>
        </p:spPr>
        <p:txBody>
          <a:bodyPr/>
          <a:lstStyle/>
          <a:p>
            <a:r>
              <a:rPr lang="fr-FR" smtClean="0"/>
              <a:t>Cliquez pour modifier le style du titre</a:t>
            </a:r>
            <a:endParaRPr lang="en-GB"/>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GB"/>
          </a:p>
        </p:txBody>
      </p:sp>
      <p:sp>
        <p:nvSpPr>
          <p:cNvPr id="5" name="Rectangle 5"/>
          <p:cNvSpPr>
            <a:spLocks noGrp="1" noChangeArrowheads="1"/>
          </p:cNvSpPr>
          <p:nvPr>
            <p:ph type="sldNum" idx="12"/>
          </p:nvPr>
        </p:nvSpPr>
        <p:spPr>
          <a:ln/>
        </p:spPr>
        <p:txBody>
          <a:bodyPr/>
          <a:lstStyle>
            <a:lvl1pPr>
              <a:defRPr/>
            </a:lvl1pPr>
          </a:lstStyle>
          <a:p>
            <a:pPr>
              <a:defRPr/>
            </a:pPr>
            <a:fld id="{E1CC15A5-ADB5-4E5D-A416-C2E07EE3D105}" type="slidenum">
              <a:rPr lang="en-GB"/>
              <a:pPr>
                <a:defRPr/>
              </a:pPr>
              <a:t>‹N°›</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4031" y="302738"/>
            <a:ext cx="9072563" cy="645022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xfrm>
            <a:off x="755650" y="6888163"/>
            <a:ext cx="2100263" cy="503237"/>
          </a:xfrm>
        </p:spPr>
        <p:txBody>
          <a:bodyPr/>
          <a:lstStyle>
            <a:lvl1pPr>
              <a:defRPr>
                <a:latin typeface="Arial" charset="0"/>
                <a:ea typeface="ＭＳ Ｐゴシック" charset="0"/>
              </a:defRPr>
            </a:lvl1pPr>
          </a:lstStyle>
          <a:p>
            <a:pPr>
              <a:defRPr/>
            </a:pPr>
            <a:endParaRPr lang="en-US"/>
          </a:p>
        </p:txBody>
      </p:sp>
      <p:sp>
        <p:nvSpPr>
          <p:cNvPr id="4" name="Rectangle 3"/>
          <p:cNvSpPr>
            <a:spLocks noGrp="1" noChangeArrowheads="1"/>
          </p:cNvSpPr>
          <p:nvPr>
            <p:ph type="ftr" sz="quarter" idx="11"/>
          </p:nvPr>
        </p:nvSpPr>
        <p:spPr>
          <a:xfrm>
            <a:off x="3444875" y="6888163"/>
            <a:ext cx="3190875" cy="503237"/>
          </a:xfrm>
        </p:spPr>
        <p:txBody>
          <a:bodyPr/>
          <a:lstStyle>
            <a:lvl1pPr>
              <a:defRPr>
                <a:latin typeface="Arial" charset="0"/>
                <a:ea typeface="ＭＳ Ｐゴシック" charset="0"/>
              </a:defRPr>
            </a:lvl1pPr>
          </a:lstStyle>
          <a:p>
            <a:pPr>
              <a:defRPr/>
            </a:pPr>
            <a:endParaRPr lang="en-US"/>
          </a:p>
        </p:txBody>
      </p:sp>
      <p:sp>
        <p:nvSpPr>
          <p:cNvPr id="5" name="Rectangle 4"/>
          <p:cNvSpPr>
            <a:spLocks noGrp="1" noChangeArrowheads="1"/>
          </p:cNvSpPr>
          <p:nvPr>
            <p:ph type="sldNum" sz="quarter" idx="12"/>
          </p:nvPr>
        </p:nvSpPr>
        <p:spPr>
          <a:xfrm>
            <a:off x="7224713" y="6888163"/>
            <a:ext cx="2100262" cy="503237"/>
          </a:xfrm>
        </p:spPr>
        <p:txBody>
          <a:bodyPr lIns="100794" tIns="50397" rIns="100794" bIns="50397"/>
          <a:lstStyle>
            <a:lvl1pPr>
              <a:defRPr/>
            </a:lvl1pPr>
          </a:lstStyle>
          <a:p>
            <a:pPr>
              <a:defRPr/>
            </a:pPr>
            <a:fld id="{803987D8-B2B7-4FF1-A06E-72E3DEBF45EB}"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GB"/>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653FF0C7-BF3E-4A84-9F61-B1BF182D3830}" type="slidenum">
              <a:rPr lang="en-GB"/>
              <a:pPr>
                <a:defRPr/>
              </a:pPr>
              <a:t>‹N°›</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96925" y="4857750"/>
            <a:ext cx="8567738" cy="1501775"/>
          </a:xfrm>
        </p:spPr>
        <p:txBody>
          <a:bodyPr anchor="t"/>
          <a:lstStyle>
            <a:lvl1pPr algn="l">
              <a:defRPr sz="4000" b="1" cap="all"/>
            </a:lvl1pPr>
          </a:lstStyle>
          <a:p>
            <a:r>
              <a:rPr lang="fr-FR" smtClean="0"/>
              <a:t>Cliquez pour modifier le style du titre</a:t>
            </a:r>
            <a:endParaRPr lang="en-GB"/>
          </a:p>
        </p:txBody>
      </p:sp>
      <p:sp>
        <p:nvSpPr>
          <p:cNvPr id="3" name="Espace réservé du texte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730EBE76-CF8A-4EF0-B49E-BF62F3B72986}" type="slidenum">
              <a:rPr lang="en-GB"/>
              <a:pPr>
                <a:defRPr/>
              </a:pPr>
              <a:t>‹N°›</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GB"/>
          </a:p>
        </p:txBody>
      </p:sp>
      <p:sp>
        <p:nvSpPr>
          <p:cNvPr id="3" name="Espace réservé du contenu 2"/>
          <p:cNvSpPr>
            <a:spLocks noGrp="1"/>
          </p:cNvSpPr>
          <p:nvPr>
            <p:ph sz="half" idx="1"/>
          </p:nvPr>
        </p:nvSpPr>
        <p:spPr>
          <a:xfrm>
            <a:off x="503238" y="1768475"/>
            <a:ext cx="4456112" cy="4378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contenu 3"/>
          <p:cNvSpPr>
            <a:spLocks noGrp="1"/>
          </p:cNvSpPr>
          <p:nvPr>
            <p:ph sz="half" idx="2"/>
          </p:nvPr>
        </p:nvSpPr>
        <p:spPr>
          <a:xfrm>
            <a:off x="5111750" y="1768475"/>
            <a:ext cx="4456113" cy="4378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9B255BC8-401F-4CB8-9355-9E5E8DA4DD7A}" type="slidenum">
              <a:rPr lang="en-GB"/>
              <a:pPr>
                <a:defRPr/>
              </a:pPr>
              <a:t>‹N°›</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04825" y="303213"/>
            <a:ext cx="9072563" cy="1258887"/>
          </a:xfrm>
        </p:spPr>
        <p:txBody>
          <a:bodyPr/>
          <a:lstStyle>
            <a:lvl1pPr>
              <a:defRPr/>
            </a:lvl1pPr>
          </a:lstStyle>
          <a:p>
            <a:r>
              <a:rPr lang="fr-FR" smtClean="0"/>
              <a:t>Cliquez pour modifier le style du titre</a:t>
            </a:r>
            <a:endParaRPr lang="en-GB"/>
          </a:p>
        </p:txBody>
      </p:sp>
      <p:sp>
        <p:nvSpPr>
          <p:cNvPr id="3" name="Espace réservé du texte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u texte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7" name="Rectangle 3"/>
          <p:cNvSpPr>
            <a:spLocks noGrp="1" noChangeArrowheads="1"/>
          </p:cNvSpPr>
          <p:nvPr>
            <p:ph type="dt" idx="10"/>
          </p:nvPr>
        </p:nvSpPr>
        <p:spPr>
          <a:ln/>
        </p:spPr>
        <p:txBody>
          <a:bodyPr/>
          <a:lstStyle>
            <a:lvl1pPr>
              <a:defRPr/>
            </a:lvl1pPr>
          </a:lstStyle>
          <a:p>
            <a:pPr>
              <a:defRPr/>
            </a:pPr>
            <a:endParaRPr lang="en-GB"/>
          </a:p>
        </p:txBody>
      </p:sp>
      <p:sp>
        <p:nvSpPr>
          <p:cNvPr id="8" name="Rectangle 4"/>
          <p:cNvSpPr>
            <a:spLocks noGrp="1" noChangeArrowheads="1"/>
          </p:cNvSpPr>
          <p:nvPr>
            <p:ph type="ftr" idx="11"/>
          </p:nvPr>
        </p:nvSpPr>
        <p:spPr>
          <a:ln/>
        </p:spPr>
        <p:txBody>
          <a:bodyPr/>
          <a:lstStyle>
            <a:lvl1pPr>
              <a:defRPr/>
            </a:lvl1pPr>
          </a:lstStyle>
          <a:p>
            <a:pPr>
              <a:defRPr/>
            </a:pPr>
            <a:endParaRPr lang="en-GB"/>
          </a:p>
        </p:txBody>
      </p:sp>
      <p:sp>
        <p:nvSpPr>
          <p:cNvPr id="9" name="Rectangle 5"/>
          <p:cNvSpPr>
            <a:spLocks noGrp="1" noChangeArrowheads="1"/>
          </p:cNvSpPr>
          <p:nvPr>
            <p:ph type="sldNum" idx="12"/>
          </p:nvPr>
        </p:nvSpPr>
        <p:spPr>
          <a:ln/>
        </p:spPr>
        <p:txBody>
          <a:bodyPr/>
          <a:lstStyle>
            <a:lvl1pPr>
              <a:defRPr/>
            </a:lvl1pPr>
          </a:lstStyle>
          <a:p>
            <a:pPr>
              <a:defRPr/>
            </a:pPr>
            <a:fld id="{C145708A-B48B-44E7-A8D0-B1FDA49E0728}" type="slidenum">
              <a:rPr lang="en-GB"/>
              <a:pPr>
                <a:defRPr/>
              </a:pPr>
              <a:t>‹N°›</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GB"/>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GB"/>
          </a:p>
        </p:txBody>
      </p:sp>
      <p:sp>
        <p:nvSpPr>
          <p:cNvPr id="5" name="Rectangle 5"/>
          <p:cNvSpPr>
            <a:spLocks noGrp="1" noChangeArrowheads="1"/>
          </p:cNvSpPr>
          <p:nvPr>
            <p:ph type="sldNum" idx="12"/>
          </p:nvPr>
        </p:nvSpPr>
        <p:spPr>
          <a:ln/>
        </p:spPr>
        <p:txBody>
          <a:bodyPr/>
          <a:lstStyle>
            <a:lvl1pPr>
              <a:defRPr/>
            </a:lvl1pPr>
          </a:lstStyle>
          <a:p>
            <a:pPr>
              <a:defRPr/>
            </a:pPr>
            <a:fld id="{B2DD058A-9931-432A-B14C-BD46A9AF1B41}" type="slidenum">
              <a:rPr lang="en-GB"/>
              <a:pPr>
                <a:defRPr/>
              </a:pPr>
              <a:t>‹N°›</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p>
        </p:txBody>
      </p:sp>
      <p:sp>
        <p:nvSpPr>
          <p:cNvPr id="3" name="Rectangle 4"/>
          <p:cNvSpPr>
            <a:spLocks noGrp="1" noChangeArrowheads="1"/>
          </p:cNvSpPr>
          <p:nvPr>
            <p:ph type="ftr" idx="11"/>
          </p:nvPr>
        </p:nvSpPr>
        <p:spPr>
          <a:ln/>
        </p:spPr>
        <p:txBody>
          <a:bodyPr/>
          <a:lstStyle>
            <a:lvl1pPr>
              <a:defRPr/>
            </a:lvl1pPr>
          </a:lstStyle>
          <a:p>
            <a:pPr>
              <a:defRPr/>
            </a:pPr>
            <a:endParaRPr lang="en-GB"/>
          </a:p>
        </p:txBody>
      </p:sp>
      <p:sp>
        <p:nvSpPr>
          <p:cNvPr id="4" name="Rectangle 5"/>
          <p:cNvSpPr>
            <a:spLocks noGrp="1" noChangeArrowheads="1"/>
          </p:cNvSpPr>
          <p:nvPr>
            <p:ph type="sldNum" idx="12"/>
          </p:nvPr>
        </p:nvSpPr>
        <p:spPr>
          <a:ln/>
        </p:spPr>
        <p:txBody>
          <a:bodyPr/>
          <a:lstStyle>
            <a:lvl1pPr>
              <a:defRPr/>
            </a:lvl1pPr>
          </a:lstStyle>
          <a:p>
            <a:pPr>
              <a:defRPr/>
            </a:pPr>
            <a:fld id="{88AAC4B3-9A93-46C6-9138-EEE6A1E26CD2}" type="slidenum">
              <a:rPr lang="en-GB"/>
              <a:pPr>
                <a:defRPr/>
              </a:pPr>
              <a:t>‹N°›</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04825" y="301625"/>
            <a:ext cx="3316288" cy="1279525"/>
          </a:xfrm>
        </p:spPr>
        <p:txBody>
          <a:bodyPr anchor="b"/>
          <a:lstStyle>
            <a:lvl1pPr algn="l">
              <a:defRPr sz="2000" b="1"/>
            </a:lvl1pPr>
          </a:lstStyle>
          <a:p>
            <a:r>
              <a:rPr lang="fr-FR" smtClean="0"/>
              <a:t>Cliquez pour modifier le style du titre</a:t>
            </a:r>
            <a:endParaRPr lang="en-GB"/>
          </a:p>
        </p:txBody>
      </p:sp>
      <p:sp>
        <p:nvSpPr>
          <p:cNvPr id="3" name="Espace réservé du contenu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texte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4C6C06A8-8DE2-4072-BF9A-37F0D7C290A3}" type="slidenum">
              <a:rPr lang="en-GB"/>
              <a:pPr>
                <a:defRPr/>
              </a:pPr>
              <a:t>‹N°›</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76438" y="5291138"/>
            <a:ext cx="6048375" cy="625475"/>
          </a:xfrm>
        </p:spPr>
        <p:txBody>
          <a:bodyPr anchor="b"/>
          <a:lstStyle>
            <a:lvl1pPr algn="l">
              <a:defRPr sz="2000" b="1"/>
            </a:lvl1pPr>
          </a:lstStyle>
          <a:p>
            <a:r>
              <a:rPr lang="fr-FR" smtClean="0"/>
              <a:t>Cliquez pour modifier le style du titre</a:t>
            </a:r>
            <a:endParaRPr lang="en-GB"/>
          </a:p>
        </p:txBody>
      </p:sp>
      <p:sp>
        <p:nvSpPr>
          <p:cNvPr id="3" name="Espace réservé pour une image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Espace réservé du texte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C5A0147E-9193-40AE-8123-9B8C44BD0F15}" type="slidenum">
              <a:rPr lang="en-GB"/>
              <a:pPr>
                <a:defRPr/>
              </a:pPr>
              <a:t>‹N°›</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503238" y="301625"/>
            <a:ext cx="9064625" cy="1255713"/>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27" name="Rectangle 2"/>
          <p:cNvSpPr>
            <a:spLocks noGrp="1" noChangeArrowheads="1"/>
          </p:cNvSpPr>
          <p:nvPr>
            <p:ph type="body" idx="1"/>
          </p:nvPr>
        </p:nvSpPr>
        <p:spPr bwMode="auto">
          <a:xfrm>
            <a:off x="503238" y="1768475"/>
            <a:ext cx="9064625" cy="4378325"/>
          </a:xfrm>
          <a:prstGeom prst="rect">
            <a:avLst/>
          </a:prstGeom>
          <a:noFill/>
          <a:ln w="9525">
            <a:noFill/>
            <a:round/>
            <a:headEnd/>
            <a:tailEnd/>
          </a:ln>
        </p:spPr>
        <p:txBody>
          <a:bodyPr vert="horz" wrap="square" lIns="0" tIns="2412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2" name="Rectangle 3"/>
          <p:cNvSpPr>
            <a:spLocks noGrp="1" noChangeArrowheads="1"/>
          </p:cNvSpPr>
          <p:nvPr>
            <p:ph type="dt"/>
          </p:nvPr>
        </p:nvSpPr>
        <p:spPr bwMode="auto">
          <a:xfrm>
            <a:off x="503238" y="6886575"/>
            <a:ext cx="2341562" cy="51435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n-ea"/>
                <a:cs typeface="+mn-cs"/>
              </a:defRPr>
            </a:lvl1pPr>
          </a:lstStyle>
          <a:p>
            <a:pPr>
              <a:defRPr/>
            </a:pPr>
            <a:endParaRPr lang="en-GB"/>
          </a:p>
        </p:txBody>
      </p:sp>
      <p:sp>
        <p:nvSpPr>
          <p:cNvPr id="1028" name="Rectangle 4"/>
          <p:cNvSpPr>
            <a:spLocks noGrp="1" noChangeArrowheads="1"/>
          </p:cNvSpPr>
          <p:nvPr>
            <p:ph type="ftr"/>
          </p:nvPr>
        </p:nvSpPr>
        <p:spPr bwMode="auto">
          <a:xfrm>
            <a:off x="3448050" y="6886575"/>
            <a:ext cx="3189288" cy="51435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n-ea"/>
                <a:cs typeface="+mn-cs"/>
              </a:defRPr>
            </a:lvl1pPr>
          </a:lstStyle>
          <a:p>
            <a:pPr>
              <a:defRPr/>
            </a:pPr>
            <a:endParaRPr lang="en-GB"/>
          </a:p>
        </p:txBody>
      </p:sp>
      <p:sp>
        <p:nvSpPr>
          <p:cNvPr id="1029" name="Rectangle 5"/>
          <p:cNvSpPr>
            <a:spLocks noGrp="1" noChangeArrowheads="1"/>
          </p:cNvSpPr>
          <p:nvPr>
            <p:ph type="sldNum"/>
          </p:nvPr>
        </p:nvSpPr>
        <p:spPr bwMode="auto">
          <a:xfrm>
            <a:off x="7227888" y="6886575"/>
            <a:ext cx="2341562" cy="51435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n-ea"/>
                <a:cs typeface="+mn-cs"/>
              </a:defRPr>
            </a:lvl1pPr>
          </a:lstStyle>
          <a:p>
            <a:pPr>
              <a:defRPr/>
            </a:pPr>
            <a:fld id="{4F1CA434-83CE-4C95-8224-92E66243150F}"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9" r:id="rId13"/>
  </p:sldLayoutIdLst>
  <p:txStyles>
    <p:titleStyle>
      <a:lvl1pPr algn="ctr" defTabSz="457200" rtl="0" eaLnBrk="0" fontAlgn="base" hangingPunct="0">
        <a:lnSpc>
          <a:spcPct val="94000"/>
        </a:lnSpc>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lnSpc>
          <a:spcPct val="94000"/>
        </a:lnSpc>
        <a:spcBef>
          <a:spcPct val="0"/>
        </a:spcBef>
        <a:spcAft>
          <a:spcPct val="0"/>
        </a:spcAft>
        <a:buClr>
          <a:srgbClr val="000000"/>
        </a:buClr>
        <a:buSzPct val="100000"/>
        <a:buFont typeface="Times New Roman" pitchFamily="18" charset="0"/>
        <a:defRPr sz="4400">
          <a:solidFill>
            <a:srgbClr val="000000"/>
          </a:solidFill>
          <a:latin typeface="Arial" charset="0"/>
          <a:ea typeface="Droid Sans Fallback" charset="0"/>
          <a:cs typeface="Droid Sans Fallback" charset="0"/>
        </a:defRPr>
      </a:lvl2pPr>
      <a:lvl3pPr algn="ctr" defTabSz="457200" rtl="0" eaLnBrk="0" fontAlgn="base" hangingPunct="0">
        <a:lnSpc>
          <a:spcPct val="94000"/>
        </a:lnSpc>
        <a:spcBef>
          <a:spcPct val="0"/>
        </a:spcBef>
        <a:spcAft>
          <a:spcPct val="0"/>
        </a:spcAft>
        <a:buClr>
          <a:srgbClr val="000000"/>
        </a:buClr>
        <a:buSzPct val="100000"/>
        <a:buFont typeface="Times New Roman" pitchFamily="18" charset="0"/>
        <a:defRPr sz="4400">
          <a:solidFill>
            <a:srgbClr val="000000"/>
          </a:solidFill>
          <a:latin typeface="Arial" charset="0"/>
          <a:ea typeface="Droid Sans Fallback" charset="0"/>
          <a:cs typeface="Droid Sans Fallback" charset="0"/>
        </a:defRPr>
      </a:lvl3pPr>
      <a:lvl4pPr algn="ctr" defTabSz="457200" rtl="0" eaLnBrk="0" fontAlgn="base" hangingPunct="0">
        <a:lnSpc>
          <a:spcPct val="94000"/>
        </a:lnSpc>
        <a:spcBef>
          <a:spcPct val="0"/>
        </a:spcBef>
        <a:spcAft>
          <a:spcPct val="0"/>
        </a:spcAft>
        <a:buClr>
          <a:srgbClr val="000000"/>
        </a:buClr>
        <a:buSzPct val="100000"/>
        <a:buFont typeface="Times New Roman" pitchFamily="18" charset="0"/>
        <a:defRPr sz="4400">
          <a:solidFill>
            <a:srgbClr val="000000"/>
          </a:solidFill>
          <a:latin typeface="Arial" charset="0"/>
          <a:ea typeface="Droid Sans Fallback" charset="0"/>
          <a:cs typeface="Droid Sans Fallback" charset="0"/>
        </a:defRPr>
      </a:lvl4pPr>
      <a:lvl5pPr algn="ctr" defTabSz="457200" rtl="0" eaLnBrk="0" fontAlgn="base" hangingPunct="0">
        <a:lnSpc>
          <a:spcPct val="94000"/>
        </a:lnSpc>
        <a:spcBef>
          <a:spcPct val="0"/>
        </a:spcBef>
        <a:spcAft>
          <a:spcPct val="0"/>
        </a:spcAft>
        <a:buClr>
          <a:srgbClr val="000000"/>
        </a:buClr>
        <a:buSzPct val="100000"/>
        <a:buFont typeface="Times New Roman" pitchFamily="18" charset="0"/>
        <a:defRPr sz="4400">
          <a:solidFill>
            <a:srgbClr val="000000"/>
          </a:solidFill>
          <a:latin typeface="Arial" charset="0"/>
          <a:ea typeface="Droid Sans Fallback" charset="0"/>
          <a:cs typeface="Droid Sans Fallback" charset="0"/>
        </a:defRPr>
      </a:lvl5pPr>
      <a:lvl6pPr marL="2514600" indent="-228600" algn="ctr" defTabSz="457200" rtl="0" fontAlgn="base" hangingPunct="0">
        <a:lnSpc>
          <a:spcPct val="94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6pPr>
      <a:lvl7pPr marL="2971800" indent="-228600" algn="ctr" defTabSz="457200" rtl="0" fontAlgn="base" hangingPunct="0">
        <a:lnSpc>
          <a:spcPct val="94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7pPr>
      <a:lvl8pPr marL="3429000" indent="-228600" algn="ctr" defTabSz="457200" rtl="0" fontAlgn="base" hangingPunct="0">
        <a:lnSpc>
          <a:spcPct val="94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8pPr>
      <a:lvl9pPr marL="3886200" indent="-228600" algn="ctr" defTabSz="457200" rtl="0" fontAlgn="base" hangingPunct="0">
        <a:lnSpc>
          <a:spcPct val="94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9pPr>
    </p:titleStyle>
    <p:bodyStyle>
      <a:lvl1pPr marL="342900" indent="-342900" algn="l" defTabSz="457200" rtl="0" eaLnBrk="0" fontAlgn="base" hangingPunct="0">
        <a:lnSpc>
          <a:spcPct val="94000"/>
        </a:lnSpc>
        <a:spcBef>
          <a:spcPct val="0"/>
        </a:spcBef>
        <a:spcAft>
          <a:spcPts val="1425"/>
        </a:spcAft>
        <a:buClr>
          <a:srgbClr val="000000"/>
        </a:buClr>
        <a:buSzPct val="100000"/>
        <a:buFont typeface="Times New Roman" pitchFamily="18" charset="0"/>
        <a:buChar char="•"/>
        <a:defRPr sz="3200">
          <a:solidFill>
            <a:srgbClr val="000000"/>
          </a:solidFill>
          <a:latin typeface="+mn-lt"/>
          <a:ea typeface="+mn-ea"/>
          <a:cs typeface="+mn-cs"/>
        </a:defRPr>
      </a:lvl1pPr>
      <a:lvl2pPr marL="742950" indent="-285750" algn="l" defTabSz="457200" rtl="0" eaLnBrk="0" fontAlgn="base" hangingPunct="0">
        <a:lnSpc>
          <a:spcPct val="94000"/>
        </a:lnSpc>
        <a:spcBef>
          <a:spcPct val="0"/>
        </a:spcBef>
        <a:spcAft>
          <a:spcPts val="1138"/>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lnSpc>
          <a:spcPct val="94000"/>
        </a:lnSpc>
        <a:spcBef>
          <a:spcPct val="0"/>
        </a:spcBef>
        <a:spcAft>
          <a:spcPts val="85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lnSpc>
          <a:spcPct val="94000"/>
        </a:lnSpc>
        <a:spcBef>
          <a:spcPct val="0"/>
        </a:spcBef>
        <a:spcAft>
          <a:spcPts val="575"/>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lnSpc>
          <a:spcPct val="94000"/>
        </a:lnSpc>
        <a:spcBef>
          <a:spcPct val="0"/>
        </a:spcBef>
        <a:spcAft>
          <a:spcPts val="288"/>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hangingPunct="0">
        <a:lnSpc>
          <a:spcPct val="94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fontAlgn="base" hangingPunct="0">
        <a:lnSpc>
          <a:spcPct val="94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fontAlgn="base" hangingPunct="0">
        <a:lnSpc>
          <a:spcPct val="94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fontAlgn="base" hangingPunct="0">
        <a:lnSpc>
          <a:spcPct val="94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10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0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31.png"/></Relationships>
</file>

<file path=ppt/slides/_rels/slide10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0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0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0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1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1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1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1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1.emf"/><Relationship Id="rId5" Type="http://schemas.openxmlformats.org/officeDocument/2006/relationships/image" Target="../media/image10.jpeg"/><Relationship Id="rId4" Type="http://schemas.openxmlformats.org/officeDocument/2006/relationships/image" Target="../media/image9.jpeg"/></Relationships>
</file>

<file path=ppt/slides/_rels/slide12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2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2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2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6.png"/></Relationships>
</file>

<file path=ppt/slides/_rels/slide12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6.png"/></Relationships>
</file>

<file path=ppt/slides/_rels/slide12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7.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0.xml"/><Relationship Id="rId1" Type="http://schemas.openxmlformats.org/officeDocument/2006/relationships/slideLayout" Target="../slideLayouts/slideLayout2.xml"/><Relationship Id="rId5" Type="http://schemas.openxmlformats.org/officeDocument/2006/relationships/image" Target="../media/image161.png"/><Relationship Id="rId4" Type="http://schemas.openxmlformats.org/officeDocument/2006/relationships/image" Target="../media/image157.png"/></Relationships>
</file>

<file path=ppt/slides/_rels/slide13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161.png"/><Relationship Id="rId4" Type="http://schemas.openxmlformats.org/officeDocument/2006/relationships/image" Target="../media/image157.png"/></Relationships>
</file>

<file path=ppt/slides/_rels/slide13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13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13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13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13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13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13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image" Target="../media/image174.png"/><Relationship Id="rId4" Type="http://schemas.openxmlformats.org/officeDocument/2006/relationships/image" Target="../media/image17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14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14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14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14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14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182.png"/></Relationships>
</file>

<file path=ppt/slides/_rels/slide14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15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15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57.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192.png"/></Relationships>
</file>

<file path=ppt/slides/_rels/slide15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15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60.xml"/><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94.png"/></Relationships>
</file>

<file path=ppt/slides/_rels/slide161.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16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16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64.xml"/><Relationship Id="rId1" Type="http://schemas.openxmlformats.org/officeDocument/2006/relationships/slideLayout" Target="../slideLayouts/slideLayout2.xml"/><Relationship Id="rId5" Type="http://schemas.openxmlformats.org/officeDocument/2006/relationships/image" Target="../media/image199.png"/><Relationship Id="rId4" Type="http://schemas.openxmlformats.org/officeDocument/2006/relationships/image" Target="../media/image198.png"/></Relationships>
</file>

<file path=ppt/slides/_rels/slide16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65.xml"/><Relationship Id="rId1" Type="http://schemas.openxmlformats.org/officeDocument/2006/relationships/slideLayout" Target="../slideLayouts/slideLayout2.xml"/><Relationship Id="rId5" Type="http://schemas.openxmlformats.org/officeDocument/2006/relationships/image" Target="../media/image201.png"/><Relationship Id="rId4" Type="http://schemas.openxmlformats.org/officeDocument/2006/relationships/image" Target="../media/image196.png"/></Relationships>
</file>

<file path=ppt/slides/_rels/slide16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66.xml"/><Relationship Id="rId1" Type="http://schemas.openxmlformats.org/officeDocument/2006/relationships/slideLayout" Target="../slideLayouts/slideLayout2.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196.png"/></Relationships>
</file>

<file path=ppt/slides/_rels/slide16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67.xml"/><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204.png"/><Relationship Id="rId4" Type="http://schemas.openxmlformats.org/officeDocument/2006/relationships/image" Target="../media/image203.png"/></Relationships>
</file>

<file path=ppt/slides/_rels/slide16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68.xml"/><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6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70.xml"/><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71.xml"/><Relationship Id="rId1" Type="http://schemas.openxmlformats.org/officeDocument/2006/relationships/slideLayout" Target="../slideLayouts/slideLayout12.xml"/><Relationship Id="rId4" Type="http://schemas.openxmlformats.org/officeDocument/2006/relationships/image" Target="../media/image207.png"/></Relationships>
</file>

<file path=ppt/slides/_rels/slide17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72.xml"/><Relationship Id="rId1" Type="http://schemas.openxmlformats.org/officeDocument/2006/relationships/slideLayout" Target="../slideLayouts/slideLayout12.xml"/><Relationship Id="rId4" Type="http://schemas.openxmlformats.org/officeDocument/2006/relationships/image" Target="../media/image208.png"/></Relationships>
</file>

<file path=ppt/slides/_rels/slide17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73.xml"/><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audio" Target="clk_trial.wav" TargetMode="Externa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61.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0.png"/><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78.png"/><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8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8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0.xml"/><Relationship Id="rId1" Type="http://schemas.openxmlformats.org/officeDocument/2006/relationships/slideLayout" Target="../slideLayouts/slideLayout12.xml"/><Relationship Id="rId5" Type="http://schemas.openxmlformats.org/officeDocument/2006/relationships/image" Target="../media/image111.png"/><Relationship Id="rId4" Type="http://schemas.openxmlformats.org/officeDocument/2006/relationships/image" Target="../media/image110.png"/></Relationships>
</file>

<file path=ppt/slides/_rels/slide9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1.xml"/><Relationship Id="rId1" Type="http://schemas.openxmlformats.org/officeDocument/2006/relationships/slideLayout" Target="../slideLayouts/slideLayout12.xml"/><Relationship Id="rId4" Type="http://schemas.openxmlformats.org/officeDocument/2006/relationships/image" Target="../media/image113.png"/></Relationships>
</file>

<file path=ppt/slides/_rels/slide9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4.xml"/><Relationship Id="rId1" Type="http://schemas.openxmlformats.org/officeDocument/2006/relationships/slideLayout" Target="../slideLayouts/slideLayout12.xml"/><Relationship Id="rId6" Type="http://schemas.openxmlformats.org/officeDocument/2006/relationships/image" Target="../media/image115.png"/><Relationship Id="rId5" Type="http://schemas.openxmlformats.org/officeDocument/2006/relationships/image" Target="../media/image118.png"/><Relationship Id="rId4" Type="http://schemas.openxmlformats.org/officeDocument/2006/relationships/image" Target="../media/image117.png"/></Relationships>
</file>

<file path=ppt/slides/_rels/slide9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5.xml"/><Relationship Id="rId1" Type="http://schemas.openxmlformats.org/officeDocument/2006/relationships/slideLayout" Target="../slideLayouts/slideLayout12.xml"/><Relationship Id="rId5" Type="http://schemas.openxmlformats.org/officeDocument/2006/relationships/image" Target="../media/image121.png"/><Relationship Id="rId4" Type="http://schemas.openxmlformats.org/officeDocument/2006/relationships/image" Target="../media/image120.png"/></Relationships>
</file>

<file path=ppt/slides/_rels/slide9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6.xml"/><Relationship Id="rId1" Type="http://schemas.openxmlformats.org/officeDocument/2006/relationships/slideLayout" Target="../slideLayouts/slideLayout12.xml"/><Relationship Id="rId4" Type="http://schemas.openxmlformats.org/officeDocument/2006/relationships/image" Target="../media/image123.png"/></Relationships>
</file>

<file path=ppt/slides/_rels/slide9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7.xml"/><Relationship Id="rId1" Type="http://schemas.openxmlformats.org/officeDocument/2006/relationships/slideLayout" Target="../slideLayouts/slideLayout12.xml"/><Relationship Id="rId4" Type="http://schemas.openxmlformats.org/officeDocument/2006/relationships/image" Target="../media/image125.png"/></Relationships>
</file>

<file path=ppt/slides/_rels/slide9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3" cstate="print"/>
          <a:srcRect/>
          <a:stretch>
            <a:fillRect/>
          </a:stretch>
        </p:blipFill>
        <p:spPr bwMode="auto">
          <a:xfrm>
            <a:off x="914400" y="509588"/>
            <a:ext cx="8210550" cy="6256337"/>
          </a:xfrm>
          <a:prstGeom prst="rect">
            <a:avLst/>
          </a:prstGeom>
          <a:noFill/>
          <a:ln w="9525">
            <a:noFill/>
            <a:round/>
            <a:headEnd/>
            <a:tailEnd/>
          </a:ln>
        </p:spPr>
      </p:pic>
      <p:sp>
        <p:nvSpPr>
          <p:cNvPr id="3074" name="Rectangle 2"/>
          <p:cNvSpPr>
            <a:spLocks noGrp="1" noChangeArrowheads="1"/>
          </p:cNvSpPr>
          <p:nvPr>
            <p:ph type="subTitle"/>
          </p:nvPr>
        </p:nvSpPr>
        <p:spPr>
          <a:xfrm>
            <a:off x="658813" y="-271463"/>
            <a:ext cx="9061450" cy="4375151"/>
          </a:xfrm>
        </p:spPr>
        <p:txBody>
          <a:bodyPr/>
          <a:lstStyle/>
          <a:p>
            <a:pPr marL="342900" indent="-304800" eaLnBrk="1">
              <a:lnSpc>
                <a:spcPct val="100000"/>
              </a:lnSpc>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GB" sz="3200" b="1" dirty="0" err="1" smtClean="0"/>
              <a:t>Physiologie</a:t>
            </a:r>
            <a:r>
              <a:rPr lang="en-GB" sz="3200" b="1" dirty="0" smtClean="0"/>
              <a:t> de la perception </a:t>
            </a:r>
            <a:r>
              <a:rPr lang="en-GB" sz="3200" b="1" dirty="0" err="1" smtClean="0"/>
              <a:t>auditive</a:t>
            </a:r>
            <a:endParaRPr lang="en-GB" sz="3200" b="1" dirty="0" smtClean="0"/>
          </a:p>
          <a:p>
            <a:pPr marL="342900" indent="-304800" eaLnBrk="1">
              <a:lnSpc>
                <a:spcPct val="100000"/>
              </a:lnSpc>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GB" sz="3200" b="1" dirty="0" smtClean="0"/>
              <a:t>   </a:t>
            </a:r>
            <a:r>
              <a:rPr lang="en-GB" sz="3200" b="1" dirty="0" err="1" smtClean="0"/>
              <a:t>Plasticité</a:t>
            </a:r>
            <a:r>
              <a:rPr lang="en-GB" sz="3200" b="1" dirty="0" smtClean="0"/>
              <a:t> et                        </a:t>
            </a:r>
            <a:r>
              <a:rPr lang="en-GB" sz="3200" b="1" dirty="0" err="1" smtClean="0"/>
              <a:t>mécanismes</a:t>
            </a:r>
            <a:r>
              <a:rPr lang="en-GB" sz="3200" b="1" dirty="0" smtClean="0"/>
              <a:t>                                                   												</a:t>
            </a:r>
            <a:r>
              <a:rPr lang="en-GB" sz="3200" b="1" dirty="0" err="1" smtClean="0"/>
              <a:t>attentionels</a:t>
            </a:r>
            <a:r>
              <a:rPr lang="en-GB" sz="3200" b="1" dirty="0" smtClean="0"/>
              <a:t> </a:t>
            </a:r>
          </a:p>
          <a:p>
            <a:pPr marL="342900" indent="-304800" eaLnBrk="1">
              <a:lnSpc>
                <a:spcPct val="100000"/>
              </a:lnSpc>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endParaRPr lang="en-GB" sz="3200" b="1" dirty="0" smtClean="0">
              <a:solidFill>
                <a:srgbClr val="FFFFFF"/>
              </a:solidFill>
            </a:endParaRPr>
          </a:p>
          <a:p>
            <a:pPr marL="342900" indent="-304800" eaLnBrk="1">
              <a:lnSpc>
                <a:spcPct val="100000"/>
              </a:lnSpc>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endParaRPr lang="en-GB" sz="3200" b="1" dirty="0" smtClean="0">
              <a:solidFill>
                <a:srgbClr val="FFFFFF"/>
              </a:solidFill>
            </a:endParaRPr>
          </a:p>
        </p:txBody>
      </p:sp>
      <p:sp>
        <p:nvSpPr>
          <p:cNvPr id="5124" name="Text Box 3"/>
          <p:cNvSpPr txBox="1">
            <a:spLocks noChangeArrowheads="1"/>
          </p:cNvSpPr>
          <p:nvPr/>
        </p:nvSpPr>
        <p:spPr bwMode="auto">
          <a:xfrm>
            <a:off x="7092950" y="5767388"/>
            <a:ext cx="4535488" cy="1395412"/>
          </a:xfrm>
          <a:prstGeom prst="rect">
            <a:avLst/>
          </a:prstGeom>
          <a:noFill/>
          <a:ln w="9525">
            <a:noFill/>
            <a:round/>
            <a:headEnd/>
            <a:tailEnd/>
          </a:ln>
        </p:spPr>
        <p:txBody>
          <a:bodyPr lIns="90000" tIns="45000" rIns="90000" bIns="45000"/>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FFFF"/>
                </a:solidFill>
              </a:rPr>
              <a:t>Yves Boubenec</a:t>
            </a:r>
          </a:p>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FFFF"/>
                </a:solidFill>
              </a:rPr>
              <a:t>LSP ENS</a:t>
            </a:r>
          </a:p>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FFFF"/>
                </a:solidFill>
              </a:rPr>
              <a:t>CNRS UMR 8248</a:t>
            </a:r>
          </a:p>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solidFill>
                <a:srgbClr val="FFFFFF"/>
              </a:solidFill>
            </a:endParaRPr>
          </a:p>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solidFill>
                <a:srgbClr val="FFFFFF"/>
              </a:solidFill>
            </a:endParaRPr>
          </a:p>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rPr>
              <a:t>boubenec@ens.fr</a:t>
            </a:r>
          </a:p>
        </p:txBody>
      </p:sp>
      <p:sp>
        <p:nvSpPr>
          <p:cNvPr id="3076" name="Text Box 4"/>
          <p:cNvSpPr txBox="1">
            <a:spLocks noChangeArrowheads="1"/>
          </p:cNvSpPr>
          <p:nvPr/>
        </p:nvSpPr>
        <p:spPr bwMode="auto">
          <a:xfrm>
            <a:off x="936625" y="6191250"/>
            <a:ext cx="1584325" cy="365125"/>
          </a:xfrm>
          <a:prstGeom prst="rect">
            <a:avLst/>
          </a:prstGeom>
          <a:noFill/>
          <a:ln w="9525" cap="flat">
            <a:noFill/>
            <a:round/>
            <a:headEnd/>
            <a:tailEnd/>
          </a:ln>
          <a:effectLst/>
        </p:spPr>
        <p:txBody>
          <a:bodyPr lIns="90000" tIns="45000" rIns="90000" bIns="45000"/>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solidFill>
                  <a:srgbClr val="000000"/>
                </a:solidFill>
                <a:effectLst>
                  <a:outerShdw blurRad="38100" dist="38100" dir="2700000" algn="tl">
                    <a:srgbClr val="C0C0C0"/>
                  </a:outerShdw>
                </a:effectLst>
              </a:rPr>
              <a:t>Jan Fabre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182688" y="708025"/>
            <a:ext cx="8072437" cy="1751013"/>
          </a:xfrm>
          <a:prstGeom prst="rect">
            <a:avLst/>
          </a:prstGeom>
          <a:noFill/>
          <a:ln w="9525">
            <a:noFill/>
            <a:miter lim="800000"/>
            <a:headEnd/>
            <a:tailEnd/>
          </a:ln>
        </p:spPr>
        <p:txBody>
          <a:bodyPr lIns="100794" tIns="50397" rIns="100794" bIns="50397">
            <a:spAutoFit/>
          </a:bodyPr>
          <a:lstStyle/>
          <a:p>
            <a:pPr algn="ctr"/>
            <a:r>
              <a:rPr lang="en-US" sz="3500" b="1">
                <a:solidFill>
                  <a:schemeClr val="tx1"/>
                </a:solidFill>
              </a:rPr>
              <a:t>The Adaptive Auditory Brain</a:t>
            </a:r>
          </a:p>
          <a:p>
            <a:pPr algn="ctr"/>
            <a:r>
              <a:rPr lang="en-US" sz="2200">
                <a:solidFill>
                  <a:schemeClr val="tx1"/>
                </a:solidFill>
              </a:rPr>
              <a:t>Rapid Receptive Field Plasticity in A1</a:t>
            </a:r>
            <a:r>
              <a:rPr lang="en-US" sz="4400">
                <a:solidFill>
                  <a:schemeClr val="tx1"/>
                </a:solidFill>
              </a:rPr>
              <a:t> </a:t>
            </a:r>
          </a:p>
          <a:p>
            <a:pPr algn="ctr"/>
            <a:endParaRPr lang="en-US" sz="3500" b="1">
              <a:solidFill>
                <a:schemeClr val="tx1"/>
              </a:solidFill>
            </a:endParaRPr>
          </a:p>
        </p:txBody>
      </p:sp>
      <p:pic>
        <p:nvPicPr>
          <p:cNvPr id="13315" name="Picture 1"/>
          <p:cNvPicPr>
            <a:picLocks noChangeAspect="1"/>
          </p:cNvPicPr>
          <p:nvPr/>
        </p:nvPicPr>
        <p:blipFill>
          <a:blip r:embed="rId3" cstate="print"/>
          <a:srcRect/>
          <a:stretch>
            <a:fillRect/>
          </a:stretch>
        </p:blipFill>
        <p:spPr bwMode="auto">
          <a:xfrm>
            <a:off x="671513" y="2352675"/>
            <a:ext cx="8694737" cy="428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a:xfrm>
            <a:off x="503238" y="301625"/>
            <a:ext cx="9069387" cy="1260475"/>
          </a:xfrm>
        </p:spPr>
        <p:txBody>
          <a:bodyPr/>
          <a:lstStyle/>
          <a:p>
            <a:pPr eaLnBrk="1"/>
            <a:r>
              <a:rPr lang="en-US" smtClean="0"/>
              <a:t>Time course of</a:t>
            </a:r>
            <a:br>
              <a:rPr lang="en-US" smtClean="0"/>
            </a:br>
            <a:r>
              <a:rPr lang="en-US" smtClean="0"/>
              <a:t>acetylcholine-induced plasticity</a:t>
            </a:r>
          </a:p>
        </p:txBody>
      </p:sp>
      <p:sp>
        <p:nvSpPr>
          <p:cNvPr id="50179" name="ZoneTexte 5"/>
          <p:cNvSpPr txBox="1">
            <a:spLocks noChangeArrowheads="1"/>
          </p:cNvSpPr>
          <p:nvPr/>
        </p:nvSpPr>
        <p:spPr bwMode="auto">
          <a:xfrm>
            <a:off x="6897688" y="6927850"/>
            <a:ext cx="3786187" cy="352425"/>
          </a:xfrm>
          <a:prstGeom prst="rect">
            <a:avLst/>
          </a:prstGeom>
          <a:noFill/>
          <a:ln w="9525">
            <a:noFill/>
            <a:miter lim="800000"/>
            <a:headEnd/>
            <a:tailEnd/>
          </a:ln>
        </p:spPr>
        <p:txBody>
          <a:bodyPr>
            <a:spAutoFit/>
          </a:bodyPr>
          <a:lstStyle/>
          <a:p>
            <a:r>
              <a:rPr lang="fr-FR">
                <a:solidFill>
                  <a:schemeClr val="tx1"/>
                </a:solidFill>
              </a:rPr>
              <a:t>Froemke et al., 2002. Nature</a:t>
            </a:r>
            <a:endParaRPr lang="en-GB">
              <a:solidFill>
                <a:schemeClr val="tx1"/>
              </a:solidFill>
            </a:endParaRPr>
          </a:p>
        </p:txBody>
      </p:sp>
      <p:pic>
        <p:nvPicPr>
          <p:cNvPr id="50180" name="Picture 2"/>
          <p:cNvPicPr>
            <a:picLocks noChangeAspect="1" noChangeArrowheads="1"/>
          </p:cNvPicPr>
          <p:nvPr/>
        </p:nvPicPr>
        <p:blipFill>
          <a:blip r:embed="rId3" cstate="print"/>
          <a:srcRect/>
          <a:stretch>
            <a:fillRect/>
          </a:stretch>
        </p:blipFill>
        <p:spPr bwMode="auto">
          <a:xfrm>
            <a:off x="3997325" y="2065338"/>
            <a:ext cx="6186488" cy="4238625"/>
          </a:xfrm>
          <a:prstGeom prst="rect">
            <a:avLst/>
          </a:prstGeom>
          <a:noFill/>
          <a:ln w="9525">
            <a:noFill/>
            <a:miter lim="800000"/>
            <a:headEnd/>
            <a:tailEnd/>
          </a:ln>
        </p:spPr>
      </p:pic>
      <p:pic>
        <p:nvPicPr>
          <p:cNvPr id="50181" name="Picture 4"/>
          <p:cNvPicPr>
            <a:picLocks noChangeAspect="1" noChangeArrowheads="1"/>
          </p:cNvPicPr>
          <p:nvPr/>
        </p:nvPicPr>
        <p:blipFill>
          <a:blip r:embed="rId4" cstate="print"/>
          <a:srcRect r="54961" b="-2374"/>
          <a:stretch>
            <a:fillRect/>
          </a:stretch>
        </p:blipFill>
        <p:spPr bwMode="auto">
          <a:xfrm>
            <a:off x="306388" y="2074863"/>
            <a:ext cx="3805237" cy="3490912"/>
          </a:xfrm>
          <a:prstGeom prst="rect">
            <a:avLst/>
          </a:prstGeom>
          <a:noFill/>
          <a:ln w="9525">
            <a:noFill/>
            <a:miter lim="800000"/>
            <a:headEnd/>
            <a:tailEnd/>
          </a:ln>
        </p:spPr>
      </p:pic>
      <p:sp>
        <p:nvSpPr>
          <p:cNvPr id="50182" name="ZoneTexte 7"/>
          <p:cNvSpPr txBox="1">
            <a:spLocks noChangeArrowheads="1"/>
          </p:cNvSpPr>
          <p:nvPr/>
        </p:nvSpPr>
        <p:spPr bwMode="auto">
          <a:xfrm>
            <a:off x="325438" y="6351588"/>
            <a:ext cx="5857875" cy="671512"/>
          </a:xfrm>
          <a:prstGeom prst="rect">
            <a:avLst/>
          </a:prstGeom>
          <a:noFill/>
          <a:ln w="9525">
            <a:noFill/>
            <a:miter lim="800000"/>
            <a:headEnd/>
            <a:tailEnd/>
          </a:ln>
        </p:spPr>
        <p:txBody>
          <a:bodyPr>
            <a:spAutoFit/>
          </a:bodyPr>
          <a:lstStyle/>
          <a:p>
            <a:pPr>
              <a:buFont typeface="Arial" charset="0"/>
              <a:buChar char="•"/>
            </a:pPr>
            <a:r>
              <a:rPr lang="fr-FR" sz="2000" dirty="0">
                <a:solidFill>
                  <a:schemeClr val="tx1"/>
                </a:solidFill>
              </a:rPr>
              <a:t> </a:t>
            </a:r>
            <a:r>
              <a:rPr lang="fr-FR" sz="2000" dirty="0" err="1">
                <a:solidFill>
                  <a:schemeClr val="tx1"/>
                </a:solidFill>
              </a:rPr>
              <a:t>Hebbian</a:t>
            </a:r>
            <a:r>
              <a:rPr lang="fr-FR" sz="2000" dirty="0">
                <a:solidFill>
                  <a:schemeClr val="tx1"/>
                </a:solidFill>
              </a:rPr>
              <a:t> </a:t>
            </a:r>
            <a:r>
              <a:rPr lang="fr-FR" sz="2000" dirty="0" err="1">
                <a:solidFill>
                  <a:schemeClr val="tx1"/>
                </a:solidFill>
              </a:rPr>
              <a:t>synaptic</a:t>
            </a:r>
            <a:r>
              <a:rPr lang="fr-FR" sz="2000" dirty="0">
                <a:solidFill>
                  <a:schemeClr val="tx1"/>
                </a:solidFill>
              </a:rPr>
              <a:t> </a:t>
            </a:r>
            <a:r>
              <a:rPr lang="fr-FR" sz="2000" dirty="0" err="1">
                <a:solidFill>
                  <a:schemeClr val="tx1"/>
                </a:solidFill>
              </a:rPr>
              <a:t>plasticity</a:t>
            </a:r>
            <a:r>
              <a:rPr lang="fr-FR" sz="2000" dirty="0">
                <a:solidFill>
                  <a:schemeClr val="tx1"/>
                </a:solidFill>
              </a:rPr>
              <a:t> </a:t>
            </a:r>
            <a:r>
              <a:rPr lang="fr-FR" sz="2000" dirty="0" err="1">
                <a:solidFill>
                  <a:schemeClr val="tx1"/>
                </a:solidFill>
              </a:rPr>
              <a:t>induced</a:t>
            </a:r>
            <a:r>
              <a:rPr lang="fr-FR" sz="2000" dirty="0">
                <a:solidFill>
                  <a:schemeClr val="tx1"/>
                </a:solidFill>
              </a:rPr>
              <a:t> by </a:t>
            </a:r>
            <a:r>
              <a:rPr lang="fr-FR" sz="2000" dirty="0" err="1">
                <a:solidFill>
                  <a:schemeClr val="tx1"/>
                </a:solidFill>
              </a:rPr>
              <a:t>tone</a:t>
            </a:r>
            <a:r>
              <a:rPr lang="fr-FR" sz="2000" dirty="0">
                <a:solidFill>
                  <a:schemeClr val="tx1"/>
                </a:solidFill>
              </a:rPr>
              <a:t>-NB stimulation</a:t>
            </a:r>
            <a:endParaRPr lang="en-GB" sz="2000"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p:cNvSpPr>
            <a:spLocks noGrp="1" noChangeArrowheads="1"/>
          </p:cNvSpPr>
          <p:nvPr>
            <p:ph type="title"/>
          </p:nvPr>
        </p:nvSpPr>
        <p:spPr>
          <a:xfrm>
            <a:off x="503238" y="301625"/>
            <a:ext cx="9069387" cy="1260475"/>
          </a:xfrm>
        </p:spPr>
        <p:txBody>
          <a:bodyPr/>
          <a:lstStyle/>
          <a:p>
            <a:pPr eaLnBrk="1"/>
            <a:r>
              <a:rPr lang="en-US" smtClean="0"/>
              <a:t>Time course of</a:t>
            </a:r>
            <a:br>
              <a:rPr lang="en-US" smtClean="0"/>
            </a:br>
            <a:r>
              <a:rPr lang="en-US" smtClean="0"/>
              <a:t>acetylcholine-induced plasticity</a:t>
            </a:r>
          </a:p>
        </p:txBody>
      </p:sp>
      <p:sp>
        <p:nvSpPr>
          <p:cNvPr id="51203" name="ZoneTexte 5"/>
          <p:cNvSpPr txBox="1">
            <a:spLocks noChangeArrowheads="1"/>
          </p:cNvSpPr>
          <p:nvPr/>
        </p:nvSpPr>
        <p:spPr bwMode="auto">
          <a:xfrm>
            <a:off x="6897688" y="6927850"/>
            <a:ext cx="3786187" cy="352425"/>
          </a:xfrm>
          <a:prstGeom prst="rect">
            <a:avLst/>
          </a:prstGeom>
          <a:noFill/>
          <a:ln w="9525">
            <a:noFill/>
            <a:miter lim="800000"/>
            <a:headEnd/>
            <a:tailEnd/>
          </a:ln>
        </p:spPr>
        <p:txBody>
          <a:bodyPr>
            <a:spAutoFit/>
          </a:bodyPr>
          <a:lstStyle/>
          <a:p>
            <a:r>
              <a:rPr lang="fr-FR">
                <a:solidFill>
                  <a:schemeClr val="tx1"/>
                </a:solidFill>
              </a:rPr>
              <a:t>Froemke et al., 2002. Nature</a:t>
            </a:r>
            <a:endParaRPr lang="en-GB">
              <a:solidFill>
                <a:schemeClr val="tx1"/>
              </a:solidFill>
            </a:endParaRPr>
          </a:p>
        </p:txBody>
      </p:sp>
      <p:pic>
        <p:nvPicPr>
          <p:cNvPr id="51204" name="Picture 4"/>
          <p:cNvPicPr>
            <a:picLocks noChangeAspect="1" noChangeArrowheads="1"/>
          </p:cNvPicPr>
          <p:nvPr/>
        </p:nvPicPr>
        <p:blipFill>
          <a:blip r:embed="rId3" cstate="print"/>
          <a:srcRect r="54961" b="-2374"/>
          <a:stretch>
            <a:fillRect/>
          </a:stretch>
        </p:blipFill>
        <p:spPr bwMode="auto">
          <a:xfrm>
            <a:off x="306388" y="2074863"/>
            <a:ext cx="3805237" cy="3490912"/>
          </a:xfrm>
          <a:prstGeom prst="rect">
            <a:avLst/>
          </a:prstGeom>
          <a:noFill/>
          <a:ln w="9525">
            <a:noFill/>
            <a:miter lim="800000"/>
            <a:headEnd/>
            <a:tailEnd/>
          </a:ln>
        </p:spPr>
      </p:pic>
      <p:pic>
        <p:nvPicPr>
          <p:cNvPr id="51205" name="Picture 2"/>
          <p:cNvPicPr>
            <a:picLocks noChangeAspect="1" noChangeArrowheads="1"/>
          </p:cNvPicPr>
          <p:nvPr/>
        </p:nvPicPr>
        <p:blipFill>
          <a:blip r:embed="rId4" cstate="print"/>
          <a:srcRect/>
          <a:stretch>
            <a:fillRect/>
          </a:stretch>
        </p:blipFill>
        <p:spPr bwMode="auto">
          <a:xfrm>
            <a:off x="4111625" y="1708150"/>
            <a:ext cx="6062663" cy="4391025"/>
          </a:xfrm>
          <a:prstGeom prst="rect">
            <a:avLst/>
          </a:prstGeom>
          <a:noFill/>
          <a:ln w="9525">
            <a:noFill/>
            <a:miter lim="800000"/>
            <a:headEnd/>
            <a:tailEnd/>
          </a:ln>
        </p:spPr>
      </p:pic>
      <p:sp>
        <p:nvSpPr>
          <p:cNvPr id="6" name="ZoneTexte 7"/>
          <p:cNvSpPr txBox="1">
            <a:spLocks noChangeArrowheads="1"/>
          </p:cNvSpPr>
          <p:nvPr/>
        </p:nvSpPr>
        <p:spPr bwMode="auto">
          <a:xfrm>
            <a:off x="325438" y="6351588"/>
            <a:ext cx="5857875" cy="671512"/>
          </a:xfrm>
          <a:prstGeom prst="rect">
            <a:avLst/>
          </a:prstGeom>
          <a:noFill/>
          <a:ln w="9525">
            <a:noFill/>
            <a:miter lim="800000"/>
            <a:headEnd/>
            <a:tailEnd/>
          </a:ln>
        </p:spPr>
        <p:txBody>
          <a:bodyPr>
            <a:spAutoFit/>
          </a:bodyPr>
          <a:lstStyle/>
          <a:p>
            <a:pPr>
              <a:buFont typeface="Arial" charset="0"/>
              <a:buChar char="•"/>
            </a:pPr>
            <a:r>
              <a:rPr lang="fr-FR" sz="2000" dirty="0">
                <a:solidFill>
                  <a:schemeClr val="tx1"/>
                </a:solidFill>
              </a:rPr>
              <a:t> </a:t>
            </a:r>
            <a:r>
              <a:rPr lang="fr-FR" sz="2000" dirty="0" err="1">
                <a:solidFill>
                  <a:schemeClr val="tx1"/>
                </a:solidFill>
              </a:rPr>
              <a:t>Hebbian</a:t>
            </a:r>
            <a:r>
              <a:rPr lang="fr-FR" sz="2000" dirty="0">
                <a:solidFill>
                  <a:schemeClr val="tx1"/>
                </a:solidFill>
              </a:rPr>
              <a:t> </a:t>
            </a:r>
            <a:r>
              <a:rPr lang="fr-FR" sz="2000" dirty="0" err="1">
                <a:solidFill>
                  <a:schemeClr val="tx1"/>
                </a:solidFill>
              </a:rPr>
              <a:t>synaptic</a:t>
            </a:r>
            <a:r>
              <a:rPr lang="fr-FR" sz="2000" dirty="0">
                <a:solidFill>
                  <a:schemeClr val="tx1"/>
                </a:solidFill>
              </a:rPr>
              <a:t> </a:t>
            </a:r>
            <a:r>
              <a:rPr lang="fr-FR" sz="2000" dirty="0" err="1">
                <a:solidFill>
                  <a:schemeClr val="tx1"/>
                </a:solidFill>
              </a:rPr>
              <a:t>plasticity</a:t>
            </a:r>
            <a:r>
              <a:rPr lang="fr-FR" sz="2000" dirty="0">
                <a:solidFill>
                  <a:schemeClr val="tx1"/>
                </a:solidFill>
              </a:rPr>
              <a:t> </a:t>
            </a:r>
            <a:r>
              <a:rPr lang="fr-FR" sz="2000" dirty="0" err="1">
                <a:solidFill>
                  <a:schemeClr val="tx1"/>
                </a:solidFill>
              </a:rPr>
              <a:t>induced</a:t>
            </a:r>
            <a:r>
              <a:rPr lang="fr-FR" sz="2000" dirty="0">
                <a:solidFill>
                  <a:schemeClr val="tx1"/>
                </a:solidFill>
              </a:rPr>
              <a:t> by </a:t>
            </a:r>
            <a:r>
              <a:rPr lang="fr-FR" sz="2000" dirty="0" err="1">
                <a:solidFill>
                  <a:schemeClr val="tx1"/>
                </a:solidFill>
              </a:rPr>
              <a:t>tone</a:t>
            </a:r>
            <a:r>
              <a:rPr lang="fr-FR" sz="2000" dirty="0">
                <a:solidFill>
                  <a:schemeClr val="tx1"/>
                </a:solidFill>
              </a:rPr>
              <a:t>-NB stimulation</a:t>
            </a:r>
            <a:endParaRPr lang="en-GB" sz="2000"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1754164" y="1506436"/>
            <a:ext cx="4500594" cy="2273401"/>
          </a:xfrm>
          <a:prstGeom prst="rect">
            <a:avLst/>
          </a:prstGeom>
          <a:noFill/>
          <a:ln w="9525">
            <a:noFill/>
            <a:miter lim="800000"/>
            <a:headEnd/>
            <a:tailEnd/>
          </a:ln>
          <a:effectLst/>
        </p:spPr>
      </p:pic>
      <p:grpSp>
        <p:nvGrpSpPr>
          <p:cNvPr id="10" name="Groupe 9"/>
          <p:cNvGrpSpPr/>
          <p:nvPr/>
        </p:nvGrpSpPr>
        <p:grpSpPr>
          <a:xfrm>
            <a:off x="1754164" y="3779837"/>
            <a:ext cx="4383854" cy="2643206"/>
            <a:chOff x="1325536" y="2994019"/>
            <a:chExt cx="4857784" cy="2928958"/>
          </a:xfrm>
        </p:grpSpPr>
        <p:pic>
          <p:nvPicPr>
            <p:cNvPr id="1027" name="Picture 3"/>
            <p:cNvPicPr>
              <a:picLocks noChangeAspect="1" noChangeArrowheads="1"/>
            </p:cNvPicPr>
            <p:nvPr/>
          </p:nvPicPr>
          <p:blipFill>
            <a:blip r:embed="rId4" cstate="print"/>
            <a:srcRect r="162" b="8451"/>
            <a:stretch>
              <a:fillRect/>
            </a:stretch>
          </p:blipFill>
          <p:spPr bwMode="auto">
            <a:xfrm>
              <a:off x="1539850" y="2994019"/>
              <a:ext cx="4643470" cy="2786082"/>
            </a:xfrm>
            <a:prstGeom prst="rect">
              <a:avLst/>
            </a:prstGeom>
            <a:noFill/>
            <a:ln w="9525">
              <a:noFill/>
              <a:miter lim="800000"/>
              <a:headEnd/>
              <a:tailEnd/>
            </a:ln>
            <a:effectLst/>
          </p:spPr>
        </p:pic>
        <p:sp>
          <p:nvSpPr>
            <p:cNvPr id="9" name="Rectangle 8"/>
            <p:cNvSpPr/>
            <p:nvPr/>
          </p:nvSpPr>
          <p:spPr bwMode="auto">
            <a:xfrm>
              <a:off x="1325536" y="5422911"/>
              <a:ext cx="2143140" cy="50006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grpSp>
      <p:sp>
        <p:nvSpPr>
          <p:cNvPr id="51202" name="Rectangle 1"/>
          <p:cNvSpPr>
            <a:spLocks noGrp="1" noChangeArrowheads="1"/>
          </p:cNvSpPr>
          <p:nvPr>
            <p:ph type="title"/>
          </p:nvPr>
        </p:nvSpPr>
        <p:spPr>
          <a:xfrm>
            <a:off x="503238" y="301625"/>
            <a:ext cx="9069387" cy="1260475"/>
          </a:xfrm>
        </p:spPr>
        <p:txBody>
          <a:bodyPr/>
          <a:lstStyle/>
          <a:p>
            <a:pPr eaLnBrk="1"/>
            <a:r>
              <a:rPr lang="en-US" smtClean="0"/>
              <a:t>Time course of</a:t>
            </a:r>
            <a:br>
              <a:rPr lang="en-US" smtClean="0"/>
            </a:br>
            <a:r>
              <a:rPr lang="en-US" smtClean="0"/>
              <a:t>acetylcholine-induced plasticity</a:t>
            </a:r>
          </a:p>
        </p:txBody>
      </p:sp>
      <p:sp>
        <p:nvSpPr>
          <p:cNvPr id="51203" name="ZoneTexte 5"/>
          <p:cNvSpPr txBox="1">
            <a:spLocks noChangeArrowheads="1"/>
          </p:cNvSpPr>
          <p:nvPr/>
        </p:nvSpPr>
        <p:spPr bwMode="auto">
          <a:xfrm>
            <a:off x="6897688" y="6927850"/>
            <a:ext cx="3786187" cy="352425"/>
          </a:xfrm>
          <a:prstGeom prst="rect">
            <a:avLst/>
          </a:prstGeom>
          <a:noFill/>
          <a:ln w="9525">
            <a:noFill/>
            <a:miter lim="800000"/>
            <a:headEnd/>
            <a:tailEnd/>
          </a:ln>
        </p:spPr>
        <p:txBody>
          <a:bodyPr>
            <a:spAutoFit/>
          </a:bodyPr>
          <a:lstStyle/>
          <a:p>
            <a:r>
              <a:rPr lang="fr-FR">
                <a:solidFill>
                  <a:schemeClr val="tx1"/>
                </a:solidFill>
              </a:rPr>
              <a:t>Froemke et al., 2002. Nature</a:t>
            </a:r>
            <a:endParaRPr lang="en-GB">
              <a:solidFill>
                <a:schemeClr val="tx1"/>
              </a:solidFill>
            </a:endParaRPr>
          </a:p>
        </p:txBody>
      </p:sp>
      <p:pic>
        <p:nvPicPr>
          <p:cNvPr id="51205" name="Picture 2"/>
          <p:cNvPicPr>
            <a:picLocks noChangeAspect="1" noChangeArrowheads="1"/>
          </p:cNvPicPr>
          <p:nvPr/>
        </p:nvPicPr>
        <p:blipFill>
          <a:blip r:embed="rId5" cstate="print"/>
          <a:srcRect l="48311" t="50434" b="-868"/>
          <a:stretch>
            <a:fillRect/>
          </a:stretch>
        </p:blipFill>
        <p:spPr bwMode="auto">
          <a:xfrm>
            <a:off x="7040576" y="3922713"/>
            <a:ext cx="3133712" cy="2214578"/>
          </a:xfrm>
          <a:prstGeom prst="rect">
            <a:avLst/>
          </a:prstGeom>
          <a:noFill/>
          <a:ln w="9525">
            <a:noFill/>
            <a:miter lim="800000"/>
            <a:headEnd/>
            <a:tailEnd/>
          </a:ln>
        </p:spPr>
      </p:pic>
      <p:sp>
        <p:nvSpPr>
          <p:cNvPr id="51206" name="ZoneTexte 7"/>
          <p:cNvSpPr txBox="1">
            <a:spLocks noChangeArrowheads="1"/>
          </p:cNvSpPr>
          <p:nvPr/>
        </p:nvSpPr>
        <p:spPr bwMode="auto">
          <a:xfrm>
            <a:off x="325438" y="6391474"/>
            <a:ext cx="6643700" cy="960263"/>
          </a:xfrm>
          <a:prstGeom prst="rect">
            <a:avLst/>
          </a:prstGeom>
          <a:noFill/>
          <a:ln w="9525">
            <a:noFill/>
            <a:miter lim="800000"/>
            <a:headEnd/>
            <a:tailEnd/>
          </a:ln>
        </p:spPr>
        <p:txBody>
          <a:bodyPr wrap="square">
            <a:spAutoFit/>
          </a:bodyPr>
          <a:lstStyle/>
          <a:p>
            <a:pPr>
              <a:buFont typeface="Arial" charset="0"/>
              <a:buChar char="•"/>
            </a:pPr>
            <a:r>
              <a:rPr lang="fr-FR" sz="2000" dirty="0">
                <a:solidFill>
                  <a:schemeClr val="tx1"/>
                </a:solidFill>
              </a:rPr>
              <a:t> </a:t>
            </a:r>
            <a:r>
              <a:rPr lang="fr-FR" sz="2000" dirty="0" smtClean="0">
                <a:solidFill>
                  <a:schemeClr val="tx1"/>
                </a:solidFill>
              </a:rPr>
              <a:t>atropine = </a:t>
            </a:r>
            <a:r>
              <a:rPr lang="fr-FR" sz="2000" dirty="0" err="1" smtClean="0">
                <a:solidFill>
                  <a:schemeClr val="tx1"/>
                </a:solidFill>
              </a:rPr>
              <a:t>antagonist</a:t>
            </a:r>
            <a:r>
              <a:rPr lang="fr-FR" sz="2000" dirty="0" smtClean="0">
                <a:solidFill>
                  <a:schemeClr val="tx1"/>
                </a:solidFill>
              </a:rPr>
              <a:t> </a:t>
            </a:r>
            <a:r>
              <a:rPr lang="fr-FR" sz="2000" dirty="0" err="1" smtClean="0">
                <a:solidFill>
                  <a:schemeClr val="tx1"/>
                </a:solidFill>
              </a:rPr>
              <a:t>ACh</a:t>
            </a:r>
            <a:r>
              <a:rPr lang="fr-FR" sz="2000" dirty="0" smtClean="0">
                <a:solidFill>
                  <a:schemeClr val="tx1"/>
                </a:solidFill>
              </a:rPr>
              <a:t> over </a:t>
            </a:r>
            <a:r>
              <a:rPr lang="fr-FR" sz="2000" dirty="0" err="1" smtClean="0">
                <a:solidFill>
                  <a:schemeClr val="tx1"/>
                </a:solidFill>
              </a:rPr>
              <a:t>metabotropic</a:t>
            </a:r>
            <a:r>
              <a:rPr lang="fr-FR" sz="2000" dirty="0" smtClean="0">
                <a:solidFill>
                  <a:schemeClr val="tx1"/>
                </a:solidFill>
              </a:rPr>
              <a:t> </a:t>
            </a:r>
            <a:r>
              <a:rPr lang="fr-FR" sz="2000" dirty="0" err="1" smtClean="0">
                <a:solidFill>
                  <a:schemeClr val="tx1"/>
                </a:solidFill>
              </a:rPr>
              <a:t>ACh</a:t>
            </a:r>
            <a:r>
              <a:rPr lang="fr-FR" sz="2000" dirty="0" smtClean="0">
                <a:solidFill>
                  <a:schemeClr val="tx1"/>
                </a:solidFill>
              </a:rPr>
              <a:t> </a:t>
            </a:r>
            <a:r>
              <a:rPr lang="fr-FR" sz="2000" dirty="0" err="1" smtClean="0">
                <a:solidFill>
                  <a:schemeClr val="tx1"/>
                </a:solidFill>
              </a:rPr>
              <a:t>receptors</a:t>
            </a:r>
            <a:r>
              <a:rPr lang="fr-FR" sz="2000" dirty="0" smtClean="0">
                <a:solidFill>
                  <a:schemeClr val="tx1"/>
                </a:solidFill>
              </a:rPr>
              <a:t>, </a:t>
            </a:r>
            <a:r>
              <a:rPr lang="fr-FR" sz="2000" dirty="0" err="1" smtClean="0">
                <a:solidFill>
                  <a:schemeClr val="tx1"/>
                </a:solidFill>
              </a:rPr>
              <a:t>namely</a:t>
            </a:r>
            <a:r>
              <a:rPr lang="fr-FR" sz="2000" dirty="0" smtClean="0">
                <a:solidFill>
                  <a:schemeClr val="tx1"/>
                </a:solidFill>
              </a:rPr>
              <a:t> </a:t>
            </a:r>
            <a:r>
              <a:rPr lang="fr-FR" sz="2000" dirty="0" err="1" smtClean="0">
                <a:solidFill>
                  <a:schemeClr val="tx1"/>
                </a:solidFill>
              </a:rPr>
              <a:t>muscarinic</a:t>
            </a:r>
            <a:r>
              <a:rPr lang="fr-FR" sz="2000" dirty="0" smtClean="0">
                <a:solidFill>
                  <a:schemeClr val="tx1"/>
                </a:solidFill>
              </a:rPr>
              <a:t> </a:t>
            </a:r>
            <a:r>
              <a:rPr lang="fr-FR" sz="2000" dirty="0" err="1" smtClean="0">
                <a:solidFill>
                  <a:schemeClr val="tx1"/>
                </a:solidFill>
              </a:rPr>
              <a:t>receptors</a:t>
            </a:r>
            <a:endParaRPr lang="fr-FR" sz="2000" dirty="0" smtClean="0">
              <a:solidFill>
                <a:schemeClr val="tx1"/>
              </a:solidFill>
            </a:endParaRPr>
          </a:p>
          <a:p>
            <a:pPr>
              <a:buFont typeface="Arial" charset="0"/>
              <a:buChar char="•"/>
            </a:pPr>
            <a:r>
              <a:rPr lang="fr-FR" sz="2000" dirty="0" smtClean="0">
                <a:solidFill>
                  <a:schemeClr val="tx1"/>
                </a:solidFill>
              </a:rPr>
              <a:t> ≠ </a:t>
            </a:r>
            <a:r>
              <a:rPr lang="fr-FR" sz="2000" dirty="0" err="1" smtClean="0">
                <a:solidFill>
                  <a:schemeClr val="tx1"/>
                </a:solidFill>
              </a:rPr>
              <a:t>nicotinic</a:t>
            </a:r>
            <a:r>
              <a:rPr lang="fr-FR" sz="2000" dirty="0" smtClean="0">
                <a:solidFill>
                  <a:schemeClr val="tx1"/>
                </a:solidFill>
              </a:rPr>
              <a:t> (</a:t>
            </a:r>
            <a:r>
              <a:rPr lang="fr-FR" sz="2000" dirty="0" err="1" smtClean="0">
                <a:solidFill>
                  <a:schemeClr val="tx1"/>
                </a:solidFill>
              </a:rPr>
              <a:t>ionotropic</a:t>
            </a:r>
            <a:r>
              <a:rPr lang="fr-FR" sz="2000" dirty="0" smtClean="0">
                <a:solidFill>
                  <a:schemeClr val="tx1"/>
                </a:solidFill>
              </a:rPr>
              <a:t>) </a:t>
            </a:r>
            <a:r>
              <a:rPr lang="fr-FR" sz="2000" dirty="0" err="1" smtClean="0">
                <a:solidFill>
                  <a:schemeClr val="tx1"/>
                </a:solidFill>
              </a:rPr>
              <a:t>receptors</a:t>
            </a:r>
            <a:r>
              <a:rPr lang="fr-FR" sz="2000" dirty="0" smtClean="0">
                <a:solidFill>
                  <a:schemeClr val="tx1"/>
                </a:solidFill>
              </a:rPr>
              <a:t> (</a:t>
            </a:r>
            <a:r>
              <a:rPr lang="fr-FR" sz="2000" dirty="0" err="1" smtClean="0">
                <a:solidFill>
                  <a:schemeClr val="tx1"/>
                </a:solidFill>
              </a:rPr>
              <a:t>agonist</a:t>
            </a:r>
            <a:r>
              <a:rPr lang="fr-FR" sz="2000" dirty="0" smtClean="0">
                <a:solidFill>
                  <a:schemeClr val="tx1"/>
                </a:solidFill>
              </a:rPr>
              <a:t> </a:t>
            </a:r>
            <a:r>
              <a:rPr lang="fr-FR" sz="2000" dirty="0" err="1" smtClean="0">
                <a:solidFill>
                  <a:schemeClr val="tx1"/>
                </a:solidFill>
              </a:rPr>
              <a:t>is</a:t>
            </a:r>
            <a:r>
              <a:rPr lang="fr-FR" sz="2000" dirty="0" smtClean="0">
                <a:solidFill>
                  <a:schemeClr val="tx1"/>
                </a:solidFill>
              </a:rPr>
              <a:t> … nicotine)</a:t>
            </a:r>
            <a:endParaRPr lang="en-GB" sz="2000" dirty="0">
              <a:solidFill>
                <a:schemeClr val="tx1"/>
              </a:solidFill>
            </a:endParaRPr>
          </a:p>
        </p:txBody>
      </p:sp>
      <p:sp>
        <p:nvSpPr>
          <p:cNvPr id="12" name="ZoneTexte 11"/>
          <p:cNvSpPr txBox="1"/>
          <p:nvPr/>
        </p:nvSpPr>
        <p:spPr>
          <a:xfrm rot="16200000">
            <a:off x="486405" y="2623169"/>
            <a:ext cx="2039916" cy="352725"/>
          </a:xfrm>
          <a:prstGeom prst="rect">
            <a:avLst/>
          </a:prstGeom>
          <a:noFill/>
        </p:spPr>
        <p:txBody>
          <a:bodyPr wrap="square" rtlCol="0">
            <a:spAutoFit/>
          </a:bodyPr>
          <a:lstStyle/>
          <a:p>
            <a:pPr algn="ctr"/>
            <a:r>
              <a:rPr lang="fr-FR" dirty="0" err="1" smtClean="0">
                <a:solidFill>
                  <a:schemeClr val="tx1"/>
                </a:solidFill>
              </a:rPr>
              <a:t>ionotropic</a:t>
            </a:r>
            <a:endParaRPr lang="en-GB" dirty="0" err="1" smtClean="0">
              <a:solidFill>
                <a:schemeClr val="tx1"/>
              </a:solidFill>
            </a:endParaRPr>
          </a:p>
        </p:txBody>
      </p:sp>
      <p:sp>
        <p:nvSpPr>
          <p:cNvPr id="13" name="ZoneTexte 12"/>
          <p:cNvSpPr txBox="1"/>
          <p:nvPr/>
        </p:nvSpPr>
        <p:spPr>
          <a:xfrm rot="5400000">
            <a:off x="5482601" y="2623169"/>
            <a:ext cx="2039916" cy="352725"/>
          </a:xfrm>
          <a:prstGeom prst="rect">
            <a:avLst/>
          </a:prstGeom>
          <a:noFill/>
        </p:spPr>
        <p:txBody>
          <a:bodyPr wrap="square" rtlCol="0">
            <a:spAutoFit/>
          </a:bodyPr>
          <a:lstStyle/>
          <a:p>
            <a:pPr algn="ctr"/>
            <a:r>
              <a:rPr lang="fr-FR" dirty="0" err="1" smtClean="0">
                <a:solidFill>
                  <a:schemeClr val="tx1"/>
                </a:solidFill>
              </a:rPr>
              <a:t>metabotropic</a:t>
            </a:r>
            <a:endParaRPr lang="en-GB" dirty="0" err="1" smtClean="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p:cNvSpPr>
            <a:spLocks noGrp="1" noChangeArrowheads="1"/>
          </p:cNvSpPr>
          <p:nvPr>
            <p:ph type="title"/>
          </p:nvPr>
        </p:nvSpPr>
        <p:spPr>
          <a:xfrm>
            <a:off x="503238" y="301625"/>
            <a:ext cx="9069387" cy="1260475"/>
          </a:xfrm>
        </p:spPr>
        <p:txBody>
          <a:bodyPr/>
          <a:lstStyle/>
          <a:p>
            <a:pPr eaLnBrk="1"/>
            <a:r>
              <a:rPr lang="en-US" smtClean="0"/>
              <a:t>Time course of</a:t>
            </a:r>
            <a:br>
              <a:rPr lang="en-US" smtClean="0"/>
            </a:br>
            <a:r>
              <a:rPr lang="en-US" smtClean="0"/>
              <a:t>acetylcholine-induced plasticity</a:t>
            </a:r>
          </a:p>
        </p:txBody>
      </p:sp>
      <p:sp>
        <p:nvSpPr>
          <p:cNvPr id="51203" name="ZoneTexte 5"/>
          <p:cNvSpPr txBox="1">
            <a:spLocks noChangeArrowheads="1"/>
          </p:cNvSpPr>
          <p:nvPr/>
        </p:nvSpPr>
        <p:spPr bwMode="auto">
          <a:xfrm>
            <a:off x="6897688" y="6927850"/>
            <a:ext cx="3786187" cy="352425"/>
          </a:xfrm>
          <a:prstGeom prst="rect">
            <a:avLst/>
          </a:prstGeom>
          <a:noFill/>
          <a:ln w="9525">
            <a:noFill/>
            <a:miter lim="800000"/>
            <a:headEnd/>
            <a:tailEnd/>
          </a:ln>
        </p:spPr>
        <p:txBody>
          <a:bodyPr>
            <a:spAutoFit/>
          </a:bodyPr>
          <a:lstStyle/>
          <a:p>
            <a:r>
              <a:rPr lang="fr-FR">
                <a:solidFill>
                  <a:schemeClr val="tx1"/>
                </a:solidFill>
              </a:rPr>
              <a:t>Froemke et al., 2002. Nature</a:t>
            </a:r>
            <a:endParaRPr lang="en-GB">
              <a:solidFill>
                <a:schemeClr val="tx1"/>
              </a:solidFill>
            </a:endParaRPr>
          </a:p>
        </p:txBody>
      </p:sp>
      <p:pic>
        <p:nvPicPr>
          <p:cNvPr id="51204" name="Picture 4"/>
          <p:cNvPicPr>
            <a:picLocks noChangeAspect="1" noChangeArrowheads="1"/>
          </p:cNvPicPr>
          <p:nvPr/>
        </p:nvPicPr>
        <p:blipFill>
          <a:blip r:embed="rId3" cstate="print"/>
          <a:srcRect r="54961" b="-2374"/>
          <a:stretch>
            <a:fillRect/>
          </a:stretch>
        </p:blipFill>
        <p:spPr bwMode="auto">
          <a:xfrm>
            <a:off x="306388" y="2074863"/>
            <a:ext cx="3805237" cy="3490912"/>
          </a:xfrm>
          <a:prstGeom prst="rect">
            <a:avLst/>
          </a:prstGeom>
          <a:noFill/>
          <a:ln w="9525">
            <a:noFill/>
            <a:miter lim="800000"/>
            <a:headEnd/>
            <a:tailEnd/>
          </a:ln>
        </p:spPr>
      </p:pic>
      <p:pic>
        <p:nvPicPr>
          <p:cNvPr id="51205" name="Picture 2"/>
          <p:cNvPicPr>
            <a:picLocks noChangeAspect="1" noChangeArrowheads="1"/>
          </p:cNvPicPr>
          <p:nvPr/>
        </p:nvPicPr>
        <p:blipFill>
          <a:blip r:embed="rId4" cstate="print"/>
          <a:srcRect/>
          <a:stretch>
            <a:fillRect/>
          </a:stretch>
        </p:blipFill>
        <p:spPr bwMode="auto">
          <a:xfrm>
            <a:off x="4111625" y="1708150"/>
            <a:ext cx="6062663" cy="4391025"/>
          </a:xfrm>
          <a:prstGeom prst="rect">
            <a:avLst/>
          </a:prstGeom>
          <a:noFill/>
          <a:ln w="9525">
            <a:noFill/>
            <a:miter lim="800000"/>
            <a:headEnd/>
            <a:tailEnd/>
          </a:ln>
        </p:spPr>
      </p:pic>
      <p:sp>
        <p:nvSpPr>
          <p:cNvPr id="51206" name="ZoneTexte 7"/>
          <p:cNvSpPr txBox="1">
            <a:spLocks noChangeArrowheads="1"/>
          </p:cNvSpPr>
          <p:nvPr/>
        </p:nvSpPr>
        <p:spPr bwMode="auto">
          <a:xfrm>
            <a:off x="325438" y="6248423"/>
            <a:ext cx="5857875" cy="960438"/>
          </a:xfrm>
          <a:prstGeom prst="rect">
            <a:avLst/>
          </a:prstGeom>
          <a:noFill/>
          <a:ln w="9525">
            <a:noFill/>
            <a:miter lim="800000"/>
            <a:headEnd/>
            <a:tailEnd/>
          </a:ln>
        </p:spPr>
        <p:txBody>
          <a:bodyPr>
            <a:spAutoFit/>
          </a:bodyPr>
          <a:lstStyle/>
          <a:p>
            <a:pPr>
              <a:buFont typeface="Arial" charset="0"/>
              <a:buChar char="•"/>
            </a:pPr>
            <a:r>
              <a:rPr lang="fr-FR" sz="2000" dirty="0">
                <a:solidFill>
                  <a:schemeClr val="tx1"/>
                </a:solidFill>
              </a:rPr>
              <a:t> </a:t>
            </a:r>
            <a:r>
              <a:rPr lang="fr-FR" sz="2000" dirty="0" err="1" smtClean="0">
                <a:solidFill>
                  <a:schemeClr val="tx1"/>
                </a:solidFill>
              </a:rPr>
              <a:t>decoupling</a:t>
            </a:r>
            <a:r>
              <a:rPr lang="fr-FR" sz="2000" dirty="0" smtClean="0">
                <a:solidFill>
                  <a:schemeClr val="tx1"/>
                </a:solidFill>
              </a:rPr>
              <a:t> </a:t>
            </a:r>
            <a:r>
              <a:rPr lang="fr-FR" sz="2000" dirty="0" err="1">
                <a:solidFill>
                  <a:schemeClr val="tx1"/>
                </a:solidFill>
              </a:rPr>
              <a:t>between</a:t>
            </a:r>
            <a:r>
              <a:rPr lang="fr-FR" sz="2000" dirty="0">
                <a:solidFill>
                  <a:schemeClr val="tx1"/>
                </a:solidFill>
              </a:rPr>
              <a:t> excitation and inhibition:</a:t>
            </a:r>
          </a:p>
          <a:p>
            <a:r>
              <a:rPr lang="fr-FR" sz="2000" dirty="0">
                <a:solidFill>
                  <a:schemeClr val="tx1"/>
                </a:solidFill>
                <a:sym typeface="Wingdings" pitchFamily="2" charset="2"/>
              </a:rPr>
              <a:t> </a:t>
            </a:r>
            <a:r>
              <a:rPr lang="fr-FR" sz="2000" dirty="0" err="1">
                <a:solidFill>
                  <a:schemeClr val="tx1"/>
                </a:solidFill>
              </a:rPr>
              <a:t>dysinhibition</a:t>
            </a:r>
            <a:r>
              <a:rPr lang="fr-FR" sz="2000" dirty="0">
                <a:solidFill>
                  <a:schemeClr val="tx1"/>
                </a:solidFill>
              </a:rPr>
              <a:t> </a:t>
            </a:r>
            <a:r>
              <a:rPr lang="fr-FR" sz="2000" dirty="0" err="1">
                <a:solidFill>
                  <a:schemeClr val="tx1"/>
                </a:solidFill>
              </a:rPr>
              <a:t>occurs</a:t>
            </a:r>
            <a:r>
              <a:rPr lang="fr-FR" sz="2000" dirty="0">
                <a:solidFill>
                  <a:schemeClr val="tx1"/>
                </a:solidFill>
              </a:rPr>
              <a:t> first (~20s), </a:t>
            </a:r>
            <a:r>
              <a:rPr lang="fr-FR" sz="2000" dirty="0" err="1">
                <a:solidFill>
                  <a:schemeClr val="tx1"/>
                </a:solidFill>
              </a:rPr>
              <a:t>followed</a:t>
            </a:r>
            <a:r>
              <a:rPr lang="fr-FR" sz="2000" dirty="0">
                <a:solidFill>
                  <a:schemeClr val="tx1"/>
                </a:solidFill>
              </a:rPr>
              <a:t> by </a:t>
            </a:r>
            <a:r>
              <a:rPr lang="fr-FR" sz="2000" dirty="0" err="1">
                <a:solidFill>
                  <a:schemeClr val="tx1"/>
                </a:solidFill>
              </a:rPr>
              <a:t>increase</a:t>
            </a:r>
            <a:r>
              <a:rPr lang="fr-FR" sz="2000" dirty="0">
                <a:solidFill>
                  <a:schemeClr val="tx1"/>
                </a:solidFill>
              </a:rPr>
              <a:t> in </a:t>
            </a:r>
            <a:r>
              <a:rPr lang="fr-FR" sz="2000" dirty="0" err="1">
                <a:solidFill>
                  <a:schemeClr val="tx1"/>
                </a:solidFill>
              </a:rPr>
              <a:t>excitability</a:t>
            </a:r>
            <a:r>
              <a:rPr lang="fr-FR" sz="2000" dirty="0">
                <a:solidFill>
                  <a:schemeClr val="tx1"/>
                </a:solidFill>
              </a:rPr>
              <a:t> (~60s). </a:t>
            </a:r>
            <a:endParaRPr lang="en-GB" sz="2000"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print"/>
          <a:srcRect/>
          <a:stretch>
            <a:fillRect/>
          </a:stretch>
        </p:blipFill>
        <p:spPr bwMode="auto">
          <a:xfrm>
            <a:off x="825500" y="1565275"/>
            <a:ext cx="5113338" cy="5753100"/>
          </a:xfrm>
          <a:prstGeom prst="rect">
            <a:avLst/>
          </a:prstGeom>
          <a:noFill/>
          <a:ln w="9525">
            <a:noFill/>
            <a:miter lim="800000"/>
            <a:headEnd/>
            <a:tailEnd/>
          </a:ln>
        </p:spPr>
      </p:pic>
      <p:sp>
        <p:nvSpPr>
          <p:cNvPr id="52227" name="Rectangle 1"/>
          <p:cNvSpPr>
            <a:spLocks noGrp="1" noChangeArrowheads="1"/>
          </p:cNvSpPr>
          <p:nvPr>
            <p:ph type="title"/>
          </p:nvPr>
        </p:nvSpPr>
        <p:spPr>
          <a:xfrm>
            <a:off x="503238" y="301625"/>
            <a:ext cx="9069387" cy="1260475"/>
          </a:xfrm>
        </p:spPr>
        <p:txBody>
          <a:bodyPr/>
          <a:lstStyle/>
          <a:p>
            <a:pPr eaLnBrk="1"/>
            <a:r>
              <a:rPr lang="en-US" smtClean="0"/>
              <a:t>Time course of</a:t>
            </a:r>
            <a:br>
              <a:rPr lang="en-US" smtClean="0"/>
            </a:br>
            <a:r>
              <a:rPr lang="en-US" smtClean="0"/>
              <a:t>acetylcholine-induced plasticity</a:t>
            </a:r>
          </a:p>
        </p:txBody>
      </p:sp>
      <p:sp>
        <p:nvSpPr>
          <p:cNvPr id="52228" name="ZoneTexte 5"/>
          <p:cNvSpPr txBox="1">
            <a:spLocks noChangeArrowheads="1"/>
          </p:cNvSpPr>
          <p:nvPr/>
        </p:nvSpPr>
        <p:spPr bwMode="auto">
          <a:xfrm>
            <a:off x="6897688" y="6927850"/>
            <a:ext cx="3786187" cy="352425"/>
          </a:xfrm>
          <a:prstGeom prst="rect">
            <a:avLst/>
          </a:prstGeom>
          <a:noFill/>
          <a:ln w="9525">
            <a:noFill/>
            <a:miter lim="800000"/>
            <a:headEnd/>
            <a:tailEnd/>
          </a:ln>
        </p:spPr>
        <p:txBody>
          <a:bodyPr>
            <a:spAutoFit/>
          </a:bodyPr>
          <a:lstStyle/>
          <a:p>
            <a:r>
              <a:rPr lang="fr-FR">
                <a:solidFill>
                  <a:schemeClr val="tx1"/>
                </a:solidFill>
              </a:rPr>
              <a:t>Froemke et al., 2007. Nature</a:t>
            </a:r>
            <a:endParaRPr lang="en-GB">
              <a:solidFill>
                <a:schemeClr val="tx1"/>
              </a:solidFill>
            </a:endParaRPr>
          </a:p>
        </p:txBody>
      </p:sp>
      <p:sp>
        <p:nvSpPr>
          <p:cNvPr id="52229" name="ZoneTexte 4"/>
          <p:cNvSpPr txBox="1">
            <a:spLocks noChangeArrowheads="1"/>
          </p:cNvSpPr>
          <p:nvPr/>
        </p:nvSpPr>
        <p:spPr bwMode="auto">
          <a:xfrm>
            <a:off x="6183313" y="2860676"/>
            <a:ext cx="3643312" cy="2435860"/>
          </a:xfrm>
          <a:prstGeom prst="rect">
            <a:avLst/>
          </a:prstGeom>
          <a:noFill/>
          <a:ln w="9525">
            <a:noFill/>
            <a:miter lim="800000"/>
            <a:headEnd/>
            <a:tailEnd/>
          </a:ln>
        </p:spPr>
        <p:txBody>
          <a:bodyPr>
            <a:spAutoFit/>
          </a:bodyPr>
          <a:lstStyle/>
          <a:p>
            <a:pPr>
              <a:buFont typeface="Arial" charset="0"/>
              <a:buChar char="•"/>
            </a:pPr>
            <a:r>
              <a:rPr lang="fr-FR" dirty="0">
                <a:solidFill>
                  <a:schemeClr val="tx1"/>
                </a:solidFill>
              </a:rPr>
              <a:t> </a:t>
            </a:r>
            <a:r>
              <a:rPr lang="fr-FR" b="1" dirty="0">
                <a:solidFill>
                  <a:schemeClr val="tx1"/>
                </a:solidFill>
              </a:rPr>
              <a:t>Long-</a:t>
            </a:r>
            <a:r>
              <a:rPr lang="fr-FR" b="1" dirty="0" err="1">
                <a:solidFill>
                  <a:schemeClr val="tx1"/>
                </a:solidFill>
              </a:rPr>
              <a:t>term</a:t>
            </a:r>
            <a:r>
              <a:rPr lang="fr-FR" dirty="0">
                <a:solidFill>
                  <a:schemeClr val="tx1"/>
                </a:solidFill>
              </a:rPr>
              <a:t> </a:t>
            </a:r>
            <a:r>
              <a:rPr lang="fr-FR" dirty="0" err="1">
                <a:solidFill>
                  <a:schemeClr val="tx1"/>
                </a:solidFill>
              </a:rPr>
              <a:t>synaptic</a:t>
            </a:r>
            <a:r>
              <a:rPr lang="fr-FR" dirty="0">
                <a:solidFill>
                  <a:schemeClr val="tx1"/>
                </a:solidFill>
              </a:rPr>
              <a:t> modifications are consistent </a:t>
            </a:r>
            <a:r>
              <a:rPr lang="fr-FR" dirty="0" err="1">
                <a:solidFill>
                  <a:schemeClr val="tx1"/>
                </a:solidFill>
              </a:rPr>
              <a:t>with</a:t>
            </a:r>
            <a:r>
              <a:rPr lang="fr-FR" dirty="0">
                <a:solidFill>
                  <a:schemeClr val="tx1"/>
                </a:solidFill>
              </a:rPr>
              <a:t> </a:t>
            </a:r>
            <a:r>
              <a:rPr lang="fr-FR" dirty="0" err="1">
                <a:solidFill>
                  <a:schemeClr val="tx1"/>
                </a:solidFill>
              </a:rPr>
              <a:t>classical</a:t>
            </a:r>
            <a:r>
              <a:rPr lang="fr-FR" dirty="0">
                <a:solidFill>
                  <a:schemeClr val="tx1"/>
                </a:solidFill>
              </a:rPr>
              <a:t> </a:t>
            </a:r>
            <a:r>
              <a:rPr lang="fr-FR" dirty="0" err="1">
                <a:solidFill>
                  <a:schemeClr val="tx1"/>
                </a:solidFill>
              </a:rPr>
              <a:t>conditionning</a:t>
            </a:r>
            <a:r>
              <a:rPr lang="fr-FR" dirty="0">
                <a:solidFill>
                  <a:schemeClr val="tx1"/>
                </a:solidFill>
              </a:rPr>
              <a:t> </a:t>
            </a:r>
            <a:r>
              <a:rPr lang="fr-FR" dirty="0" err="1" smtClean="0">
                <a:solidFill>
                  <a:schemeClr val="tx1"/>
                </a:solidFill>
              </a:rPr>
              <a:t>experiments</a:t>
            </a:r>
            <a:endParaRPr lang="fr-FR" dirty="0" smtClean="0">
              <a:solidFill>
                <a:schemeClr val="tx1"/>
              </a:solidFill>
            </a:endParaRPr>
          </a:p>
          <a:p>
            <a:pPr>
              <a:buFont typeface="Arial" charset="0"/>
              <a:buChar char="•"/>
            </a:pPr>
            <a:endParaRPr lang="fr-FR" dirty="0" smtClean="0">
              <a:solidFill>
                <a:schemeClr val="tx1"/>
              </a:solidFill>
            </a:endParaRPr>
          </a:p>
          <a:p>
            <a:pPr>
              <a:buFont typeface="Arial" charset="0"/>
              <a:buChar char="•"/>
            </a:pPr>
            <a:endParaRPr lang="fr-FR" dirty="0" smtClean="0">
              <a:solidFill>
                <a:schemeClr val="tx1"/>
              </a:solidFill>
            </a:endParaRPr>
          </a:p>
          <a:p>
            <a:pPr>
              <a:buFont typeface="Arial" charset="0"/>
              <a:buChar char="•"/>
            </a:pPr>
            <a:r>
              <a:rPr lang="fr-FR" dirty="0" smtClean="0">
                <a:solidFill>
                  <a:schemeClr val="tx1"/>
                </a:solidFill>
              </a:rPr>
              <a:t> </a:t>
            </a:r>
            <a:r>
              <a:rPr lang="fr-FR" dirty="0" err="1" smtClean="0">
                <a:solidFill>
                  <a:schemeClr val="tx1"/>
                </a:solidFill>
              </a:rPr>
              <a:t>Plasticity</a:t>
            </a:r>
            <a:r>
              <a:rPr lang="fr-FR" dirty="0" smtClean="0">
                <a:solidFill>
                  <a:schemeClr val="tx1"/>
                </a:solidFill>
              </a:rPr>
              <a:t>-</a:t>
            </a:r>
            <a:r>
              <a:rPr lang="fr-FR" dirty="0" err="1" smtClean="0">
                <a:solidFill>
                  <a:schemeClr val="tx1"/>
                </a:solidFill>
              </a:rPr>
              <a:t>induced</a:t>
            </a:r>
            <a:r>
              <a:rPr lang="fr-FR" dirty="0" smtClean="0">
                <a:solidFill>
                  <a:schemeClr val="tx1"/>
                </a:solidFill>
              </a:rPr>
              <a:t> </a:t>
            </a:r>
            <a:r>
              <a:rPr lang="fr-FR" dirty="0" err="1" smtClean="0">
                <a:solidFill>
                  <a:schemeClr val="tx1"/>
                </a:solidFill>
              </a:rPr>
              <a:t>unbalance</a:t>
            </a:r>
            <a:r>
              <a:rPr lang="fr-FR" dirty="0" smtClean="0">
                <a:solidFill>
                  <a:schemeClr val="tx1"/>
                </a:solidFill>
              </a:rPr>
              <a:t> in EI ratio </a:t>
            </a:r>
            <a:r>
              <a:rPr lang="fr-FR" dirty="0" err="1" smtClean="0">
                <a:solidFill>
                  <a:schemeClr val="tx1"/>
                </a:solidFill>
              </a:rPr>
              <a:t>is</a:t>
            </a:r>
            <a:r>
              <a:rPr lang="fr-FR" dirty="0" smtClean="0">
                <a:solidFill>
                  <a:schemeClr val="tx1"/>
                </a:solidFill>
              </a:rPr>
              <a:t> </a:t>
            </a:r>
            <a:r>
              <a:rPr lang="fr-FR" dirty="0" err="1" smtClean="0">
                <a:solidFill>
                  <a:schemeClr val="tx1"/>
                </a:solidFill>
              </a:rPr>
              <a:t>maintained</a:t>
            </a:r>
            <a:r>
              <a:rPr lang="fr-FR" dirty="0" smtClean="0">
                <a:solidFill>
                  <a:schemeClr val="tx1"/>
                </a:solidFill>
              </a:rPr>
              <a:t> in quiet </a:t>
            </a:r>
            <a:r>
              <a:rPr lang="fr-FR" dirty="0" err="1" smtClean="0">
                <a:solidFill>
                  <a:schemeClr val="tx1"/>
                </a:solidFill>
              </a:rPr>
              <a:t>environment</a:t>
            </a:r>
            <a:endParaRPr lang="en-GB" dirty="0">
              <a:solidFill>
                <a:schemeClr val="tx1"/>
              </a:solidFill>
            </a:endParaRPr>
          </a:p>
        </p:txBody>
      </p:sp>
      <p:sp>
        <p:nvSpPr>
          <p:cNvPr id="6" name="ZoneTexte 5"/>
          <p:cNvSpPr txBox="1"/>
          <p:nvPr/>
        </p:nvSpPr>
        <p:spPr>
          <a:xfrm rot="16200000">
            <a:off x="876059" y="5654362"/>
            <a:ext cx="571504" cy="251479"/>
          </a:xfrm>
          <a:prstGeom prst="rect">
            <a:avLst/>
          </a:prstGeom>
          <a:noFill/>
        </p:spPr>
        <p:txBody>
          <a:bodyPr wrap="square" rtlCol="0">
            <a:spAutoFit/>
          </a:bodyPr>
          <a:lstStyle/>
          <a:p>
            <a:r>
              <a:rPr lang="fr-FR" sz="1100" dirty="0" smtClean="0">
                <a:solidFill>
                  <a:schemeClr val="tx1"/>
                </a:solidFill>
              </a:rPr>
              <a:t>@ PF</a:t>
            </a:r>
            <a:endParaRPr lang="en-GB" sz="1100" dirty="0" err="1" smtClean="0">
              <a:solidFill>
                <a:schemeClr val="tx1"/>
              </a:solidFill>
            </a:endParaRPr>
          </a:p>
        </p:txBody>
      </p:sp>
      <p:sp>
        <p:nvSpPr>
          <p:cNvPr id="7" name="ZoneTexte 6"/>
          <p:cNvSpPr txBox="1"/>
          <p:nvPr/>
        </p:nvSpPr>
        <p:spPr>
          <a:xfrm rot="16200000">
            <a:off x="3342117" y="5654361"/>
            <a:ext cx="571504" cy="251479"/>
          </a:xfrm>
          <a:prstGeom prst="rect">
            <a:avLst/>
          </a:prstGeom>
          <a:noFill/>
        </p:spPr>
        <p:txBody>
          <a:bodyPr wrap="square" rtlCol="0">
            <a:spAutoFit/>
          </a:bodyPr>
          <a:lstStyle/>
          <a:p>
            <a:r>
              <a:rPr lang="fr-FR" sz="1100" dirty="0" smtClean="0">
                <a:solidFill>
                  <a:schemeClr val="tx1"/>
                </a:solidFill>
              </a:rPr>
              <a:t>@ PF</a:t>
            </a:r>
            <a:endParaRPr lang="en-GB" sz="1100" dirty="0" err="1" smtClean="0">
              <a:solidFill>
                <a:schemeClr val="tx1"/>
              </a:solidFill>
            </a:endParaRPr>
          </a:p>
        </p:txBody>
      </p:sp>
      <p:sp>
        <p:nvSpPr>
          <p:cNvPr id="8" name="ZoneTexte 7"/>
          <p:cNvSpPr txBox="1"/>
          <p:nvPr/>
        </p:nvSpPr>
        <p:spPr>
          <a:xfrm>
            <a:off x="1814451" y="7193411"/>
            <a:ext cx="1285884" cy="410625"/>
          </a:xfrm>
          <a:prstGeom prst="rect">
            <a:avLst/>
          </a:prstGeom>
          <a:noFill/>
        </p:spPr>
        <p:txBody>
          <a:bodyPr wrap="square" rtlCol="0">
            <a:spAutoFit/>
          </a:bodyPr>
          <a:lstStyle/>
          <a:p>
            <a:pPr algn="ctr"/>
            <a:r>
              <a:rPr lang="fr-FR" sz="1100" dirty="0" smtClean="0">
                <a:solidFill>
                  <a:schemeClr val="tx1"/>
                </a:solidFill>
              </a:rPr>
              <a:t>Under tonal stimulation</a:t>
            </a:r>
            <a:endParaRPr lang="en-GB" sz="1100" dirty="0" err="1" smtClean="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Grp="1" noChangeArrowheads="1"/>
          </p:cNvSpPr>
          <p:nvPr>
            <p:ph type="title"/>
          </p:nvPr>
        </p:nvSpPr>
        <p:spPr>
          <a:xfrm>
            <a:off x="503238" y="301625"/>
            <a:ext cx="9069387" cy="1260475"/>
          </a:xfrm>
        </p:spPr>
        <p:txBody>
          <a:bodyPr/>
          <a:lstStyle/>
          <a:p>
            <a:pPr eaLnBrk="1"/>
            <a:r>
              <a:rPr lang="en-US" smtClean="0"/>
              <a:t>Intracortical location of acetylcholine-induced plasticity</a:t>
            </a:r>
          </a:p>
        </p:txBody>
      </p:sp>
      <p:sp>
        <p:nvSpPr>
          <p:cNvPr id="54275" name="ZoneTexte 5"/>
          <p:cNvSpPr txBox="1">
            <a:spLocks noChangeArrowheads="1"/>
          </p:cNvSpPr>
          <p:nvPr/>
        </p:nvSpPr>
        <p:spPr bwMode="auto">
          <a:xfrm>
            <a:off x="6897688" y="6927850"/>
            <a:ext cx="3786187" cy="352425"/>
          </a:xfrm>
          <a:prstGeom prst="rect">
            <a:avLst/>
          </a:prstGeom>
          <a:noFill/>
          <a:ln w="9525">
            <a:noFill/>
            <a:miter lim="800000"/>
            <a:headEnd/>
            <a:tailEnd/>
          </a:ln>
        </p:spPr>
        <p:txBody>
          <a:bodyPr>
            <a:spAutoFit/>
          </a:bodyPr>
          <a:lstStyle/>
          <a:p>
            <a:r>
              <a:rPr lang="fr-FR">
                <a:solidFill>
                  <a:schemeClr val="tx1"/>
                </a:solidFill>
              </a:rPr>
              <a:t>Froemke et al., 2007. Nature</a:t>
            </a:r>
            <a:endParaRPr lang="en-GB">
              <a:solidFill>
                <a:schemeClr val="tx1"/>
              </a:solidFill>
            </a:endParaRPr>
          </a:p>
        </p:txBody>
      </p:sp>
      <p:pic>
        <p:nvPicPr>
          <p:cNvPr id="54276" name="Picture 2"/>
          <p:cNvPicPr>
            <a:picLocks noChangeAspect="1" noChangeArrowheads="1"/>
          </p:cNvPicPr>
          <p:nvPr/>
        </p:nvPicPr>
        <p:blipFill>
          <a:blip r:embed="rId3" cstate="print"/>
          <a:srcRect r="50063" b="847"/>
          <a:stretch>
            <a:fillRect/>
          </a:stretch>
        </p:blipFill>
        <p:spPr bwMode="auto">
          <a:xfrm>
            <a:off x="-388938" y="1493838"/>
            <a:ext cx="3857626" cy="2786062"/>
          </a:xfrm>
          <a:prstGeom prst="rect">
            <a:avLst/>
          </a:prstGeom>
          <a:noFill/>
          <a:ln w="9525">
            <a:noFill/>
            <a:miter lim="800000"/>
            <a:headEnd/>
            <a:tailEnd/>
          </a:ln>
        </p:spPr>
      </p:pic>
      <p:pic>
        <p:nvPicPr>
          <p:cNvPr id="54277" name="Picture 2"/>
          <p:cNvPicPr>
            <a:picLocks noChangeAspect="1" noChangeArrowheads="1"/>
          </p:cNvPicPr>
          <p:nvPr/>
        </p:nvPicPr>
        <p:blipFill>
          <a:blip r:embed="rId4" cstate="print"/>
          <a:srcRect/>
          <a:stretch>
            <a:fillRect/>
          </a:stretch>
        </p:blipFill>
        <p:spPr bwMode="auto">
          <a:xfrm>
            <a:off x="182563" y="4779963"/>
            <a:ext cx="6826250" cy="2522537"/>
          </a:xfrm>
          <a:prstGeom prst="rect">
            <a:avLst/>
          </a:prstGeom>
          <a:noFill/>
          <a:ln w="9525">
            <a:noFill/>
            <a:miter lim="800000"/>
            <a:headEnd/>
            <a:tailEnd/>
          </a:ln>
        </p:spPr>
      </p:pic>
      <p:sp>
        <p:nvSpPr>
          <p:cNvPr id="54278" name="ZoneTexte 5"/>
          <p:cNvSpPr txBox="1">
            <a:spLocks noChangeArrowheads="1"/>
          </p:cNvSpPr>
          <p:nvPr/>
        </p:nvSpPr>
        <p:spPr bwMode="auto">
          <a:xfrm>
            <a:off x="4968874" y="1708135"/>
            <a:ext cx="5072093" cy="1249573"/>
          </a:xfrm>
          <a:prstGeom prst="rect">
            <a:avLst/>
          </a:prstGeom>
          <a:noFill/>
          <a:ln w="9525">
            <a:noFill/>
            <a:miter lim="800000"/>
            <a:headEnd/>
            <a:tailEnd/>
          </a:ln>
        </p:spPr>
        <p:txBody>
          <a:bodyPr wrap="square">
            <a:spAutoFit/>
          </a:bodyPr>
          <a:lstStyle/>
          <a:p>
            <a:pPr>
              <a:buFont typeface="Arial" charset="0"/>
              <a:buChar char="•"/>
            </a:pPr>
            <a:r>
              <a:rPr lang="fr-FR" sz="2000" dirty="0">
                <a:solidFill>
                  <a:schemeClr val="tx1"/>
                </a:solidFill>
              </a:rPr>
              <a:t> </a:t>
            </a:r>
            <a:r>
              <a:rPr lang="fr-FR" sz="2000" dirty="0" err="1">
                <a:solidFill>
                  <a:schemeClr val="tx1"/>
                </a:solidFill>
              </a:rPr>
              <a:t>ACh</a:t>
            </a:r>
            <a:r>
              <a:rPr lang="fr-FR" sz="2000" dirty="0">
                <a:solidFill>
                  <a:schemeClr val="tx1"/>
                </a:solidFill>
              </a:rPr>
              <a:t>-</a:t>
            </a:r>
            <a:r>
              <a:rPr lang="fr-FR" sz="2000" dirty="0" err="1">
                <a:solidFill>
                  <a:schemeClr val="tx1"/>
                </a:solidFill>
              </a:rPr>
              <a:t>induced</a:t>
            </a:r>
            <a:r>
              <a:rPr lang="fr-FR" sz="2000" dirty="0">
                <a:solidFill>
                  <a:schemeClr val="tx1"/>
                </a:solidFill>
              </a:rPr>
              <a:t> </a:t>
            </a:r>
            <a:r>
              <a:rPr lang="fr-FR" sz="2000" dirty="0" err="1">
                <a:solidFill>
                  <a:schemeClr val="tx1"/>
                </a:solidFill>
              </a:rPr>
              <a:t>plasticity</a:t>
            </a:r>
            <a:r>
              <a:rPr lang="fr-FR" sz="2000" dirty="0">
                <a:solidFill>
                  <a:schemeClr val="tx1"/>
                </a:solidFill>
              </a:rPr>
              <a:t> </a:t>
            </a:r>
            <a:r>
              <a:rPr lang="fr-FR" sz="2000" dirty="0" err="1">
                <a:solidFill>
                  <a:schemeClr val="tx1"/>
                </a:solidFill>
              </a:rPr>
              <a:t>takes</a:t>
            </a:r>
            <a:r>
              <a:rPr lang="fr-FR" sz="2000" dirty="0">
                <a:solidFill>
                  <a:schemeClr val="tx1"/>
                </a:solidFill>
              </a:rPr>
              <a:t> place </a:t>
            </a:r>
            <a:r>
              <a:rPr lang="fr-FR" sz="2000" dirty="0" err="1">
                <a:solidFill>
                  <a:schemeClr val="tx1"/>
                </a:solidFill>
              </a:rPr>
              <a:t>at</a:t>
            </a:r>
            <a:r>
              <a:rPr lang="fr-FR" sz="2000" dirty="0">
                <a:solidFill>
                  <a:schemeClr val="tx1"/>
                </a:solidFill>
              </a:rPr>
              <a:t> </a:t>
            </a:r>
            <a:r>
              <a:rPr lang="fr-FR" sz="2000" b="1" dirty="0">
                <a:solidFill>
                  <a:schemeClr val="tx1"/>
                </a:solidFill>
              </a:rPr>
              <a:t>synapses </a:t>
            </a:r>
            <a:r>
              <a:rPr lang="fr-FR" sz="2000" b="1" dirty="0" err="1">
                <a:solidFill>
                  <a:schemeClr val="tx1"/>
                </a:solidFill>
              </a:rPr>
              <a:t>between</a:t>
            </a:r>
            <a:r>
              <a:rPr lang="fr-FR" sz="2000" b="1" dirty="0">
                <a:solidFill>
                  <a:schemeClr val="tx1"/>
                </a:solidFill>
              </a:rPr>
              <a:t> </a:t>
            </a:r>
            <a:r>
              <a:rPr lang="fr-FR" sz="2000" b="1" dirty="0" err="1">
                <a:solidFill>
                  <a:schemeClr val="tx1"/>
                </a:solidFill>
              </a:rPr>
              <a:t>excitatory</a:t>
            </a:r>
            <a:r>
              <a:rPr lang="fr-FR" sz="2000" b="1" dirty="0">
                <a:solidFill>
                  <a:schemeClr val="tx1"/>
                </a:solidFill>
              </a:rPr>
              <a:t> and </a:t>
            </a:r>
            <a:r>
              <a:rPr lang="fr-FR" sz="2000" b="1" dirty="0" err="1">
                <a:solidFill>
                  <a:schemeClr val="tx1"/>
                </a:solidFill>
              </a:rPr>
              <a:t>inhibitory</a:t>
            </a:r>
            <a:r>
              <a:rPr lang="fr-FR" sz="2000" b="1" dirty="0">
                <a:solidFill>
                  <a:schemeClr val="tx1"/>
                </a:solidFill>
              </a:rPr>
              <a:t> A1 </a:t>
            </a:r>
            <a:r>
              <a:rPr lang="fr-FR" sz="2000" b="1" dirty="0" err="1">
                <a:solidFill>
                  <a:schemeClr val="tx1"/>
                </a:solidFill>
              </a:rPr>
              <a:t>cells</a:t>
            </a:r>
            <a:endParaRPr lang="fr-FR" sz="2000" b="1" dirty="0">
              <a:solidFill>
                <a:schemeClr val="tx1"/>
              </a:solidFill>
            </a:endParaRPr>
          </a:p>
          <a:p>
            <a:endParaRPr lang="fr-FR" sz="2000" dirty="0">
              <a:solidFill>
                <a:schemeClr val="tx1"/>
              </a:solidFill>
            </a:endParaRPr>
          </a:p>
        </p:txBody>
      </p:sp>
      <p:sp>
        <p:nvSpPr>
          <p:cNvPr id="7" name="ZoneTexte 6"/>
          <p:cNvSpPr txBox="1"/>
          <p:nvPr/>
        </p:nvSpPr>
        <p:spPr>
          <a:xfrm>
            <a:off x="1682726" y="4708531"/>
            <a:ext cx="1500198" cy="352725"/>
          </a:xfrm>
          <a:prstGeom prst="rect">
            <a:avLst/>
          </a:prstGeom>
          <a:noFill/>
        </p:spPr>
        <p:txBody>
          <a:bodyPr wrap="square" rtlCol="0">
            <a:spAutoFit/>
          </a:bodyPr>
          <a:lstStyle/>
          <a:p>
            <a:r>
              <a:rPr lang="fr-FR" dirty="0" err="1" smtClean="0">
                <a:solidFill>
                  <a:schemeClr val="tx1"/>
                </a:solidFill>
              </a:rPr>
              <a:t>cx</a:t>
            </a:r>
            <a:endParaRPr lang="en-GB" dirty="0" err="1" smtClean="0">
              <a:solidFill>
                <a:schemeClr val="tx1"/>
              </a:solidFill>
            </a:endParaRPr>
          </a:p>
        </p:txBody>
      </p:sp>
      <p:sp>
        <p:nvSpPr>
          <p:cNvPr id="8" name="ZoneTexte 7"/>
          <p:cNvSpPr txBox="1"/>
          <p:nvPr/>
        </p:nvSpPr>
        <p:spPr>
          <a:xfrm>
            <a:off x="4683122" y="4712996"/>
            <a:ext cx="1500198" cy="352725"/>
          </a:xfrm>
          <a:prstGeom prst="rect">
            <a:avLst/>
          </a:prstGeom>
          <a:noFill/>
        </p:spPr>
        <p:txBody>
          <a:bodyPr wrap="square" rtlCol="0">
            <a:spAutoFit/>
          </a:bodyPr>
          <a:lstStyle/>
          <a:p>
            <a:r>
              <a:rPr lang="fr-FR" dirty="0" smtClean="0">
                <a:solidFill>
                  <a:schemeClr val="tx1"/>
                </a:solidFill>
              </a:rPr>
              <a:t>thalamus</a:t>
            </a:r>
            <a:endParaRPr lang="en-GB" dirty="0" err="1" smtClean="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Grp="1" noChangeArrowheads="1"/>
          </p:cNvSpPr>
          <p:nvPr>
            <p:ph type="title"/>
          </p:nvPr>
        </p:nvSpPr>
        <p:spPr>
          <a:xfrm>
            <a:off x="503238" y="301625"/>
            <a:ext cx="9069387" cy="1260475"/>
          </a:xfrm>
        </p:spPr>
        <p:txBody>
          <a:bodyPr/>
          <a:lstStyle/>
          <a:p>
            <a:pPr eaLnBrk="1"/>
            <a:r>
              <a:rPr lang="en-US" dirty="0" smtClean="0"/>
              <a:t>Homeostasis of cortical plasticity</a:t>
            </a:r>
            <a:br>
              <a:rPr lang="en-US" dirty="0" smtClean="0"/>
            </a:br>
            <a:endParaRPr lang="en-US" dirty="0" smtClean="0"/>
          </a:p>
        </p:txBody>
      </p:sp>
      <p:sp>
        <p:nvSpPr>
          <p:cNvPr id="55299"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a:solidFill>
                  <a:schemeClr val="tx1"/>
                </a:solidFill>
              </a:rPr>
              <a:t>Froemke et al., 2013. Nat. Neuro</a:t>
            </a:r>
            <a:endParaRPr lang="en-GB">
              <a:solidFill>
                <a:schemeClr val="tx1"/>
              </a:solidFill>
            </a:endParaRPr>
          </a:p>
        </p:txBody>
      </p:sp>
      <p:pic>
        <p:nvPicPr>
          <p:cNvPr id="55300" name="Picture 4"/>
          <p:cNvPicPr>
            <a:picLocks noChangeAspect="1" noChangeArrowheads="1"/>
          </p:cNvPicPr>
          <p:nvPr/>
        </p:nvPicPr>
        <p:blipFill>
          <a:blip r:embed="rId3" cstate="print"/>
          <a:srcRect/>
          <a:stretch>
            <a:fillRect/>
          </a:stretch>
        </p:blipFill>
        <p:spPr bwMode="auto">
          <a:xfrm>
            <a:off x="254000" y="1350963"/>
            <a:ext cx="4587875" cy="5902325"/>
          </a:xfrm>
          <a:prstGeom prst="rect">
            <a:avLst/>
          </a:prstGeom>
          <a:noFill/>
          <a:ln w="9525">
            <a:noFill/>
            <a:miter lim="800000"/>
            <a:headEnd/>
            <a:tailEnd/>
          </a:ln>
        </p:spPr>
      </p:pic>
      <p:sp>
        <p:nvSpPr>
          <p:cNvPr id="6" name="ZoneTexte 5"/>
          <p:cNvSpPr txBox="1">
            <a:spLocks noChangeArrowheads="1"/>
          </p:cNvSpPr>
          <p:nvPr/>
        </p:nvSpPr>
        <p:spPr bwMode="auto">
          <a:xfrm>
            <a:off x="4968874" y="1708135"/>
            <a:ext cx="5072093" cy="1828193"/>
          </a:xfrm>
          <a:prstGeom prst="rect">
            <a:avLst/>
          </a:prstGeom>
          <a:noFill/>
          <a:ln w="9525">
            <a:noFill/>
            <a:miter lim="800000"/>
            <a:headEnd/>
            <a:tailEnd/>
          </a:ln>
        </p:spPr>
        <p:txBody>
          <a:bodyPr wrap="square">
            <a:spAutoFit/>
          </a:bodyPr>
          <a:lstStyle/>
          <a:p>
            <a:pPr>
              <a:buFont typeface="Arial" charset="0"/>
              <a:buChar char="•"/>
            </a:pPr>
            <a:r>
              <a:rPr lang="fr-FR" sz="2000" dirty="0">
                <a:solidFill>
                  <a:schemeClr val="tx1"/>
                </a:solidFill>
              </a:rPr>
              <a:t> </a:t>
            </a:r>
            <a:r>
              <a:rPr lang="fr-FR" sz="2000" dirty="0" err="1">
                <a:solidFill>
                  <a:schemeClr val="tx1"/>
                </a:solidFill>
              </a:rPr>
              <a:t>ACh</a:t>
            </a:r>
            <a:r>
              <a:rPr lang="fr-FR" sz="2000" dirty="0">
                <a:solidFill>
                  <a:schemeClr val="tx1"/>
                </a:solidFill>
              </a:rPr>
              <a:t>-</a:t>
            </a:r>
            <a:r>
              <a:rPr lang="fr-FR" sz="2000" dirty="0" err="1">
                <a:solidFill>
                  <a:schemeClr val="tx1"/>
                </a:solidFill>
              </a:rPr>
              <a:t>induced</a:t>
            </a:r>
            <a:r>
              <a:rPr lang="fr-FR" sz="2000" dirty="0">
                <a:solidFill>
                  <a:schemeClr val="tx1"/>
                </a:solidFill>
              </a:rPr>
              <a:t> </a:t>
            </a:r>
            <a:r>
              <a:rPr lang="fr-FR" sz="2000" dirty="0" err="1">
                <a:solidFill>
                  <a:schemeClr val="tx1"/>
                </a:solidFill>
              </a:rPr>
              <a:t>plasticity</a:t>
            </a:r>
            <a:r>
              <a:rPr lang="fr-FR" sz="2000" dirty="0">
                <a:solidFill>
                  <a:schemeClr val="tx1"/>
                </a:solidFill>
              </a:rPr>
              <a:t> </a:t>
            </a:r>
            <a:r>
              <a:rPr lang="fr-FR" sz="2000" dirty="0" err="1">
                <a:solidFill>
                  <a:schemeClr val="tx1"/>
                </a:solidFill>
              </a:rPr>
              <a:t>takes</a:t>
            </a:r>
            <a:r>
              <a:rPr lang="fr-FR" sz="2000" dirty="0">
                <a:solidFill>
                  <a:schemeClr val="tx1"/>
                </a:solidFill>
              </a:rPr>
              <a:t> place </a:t>
            </a:r>
            <a:r>
              <a:rPr lang="fr-FR" sz="2000" dirty="0" err="1">
                <a:solidFill>
                  <a:schemeClr val="tx1"/>
                </a:solidFill>
              </a:rPr>
              <a:t>at</a:t>
            </a:r>
            <a:r>
              <a:rPr lang="fr-FR" sz="2000" dirty="0">
                <a:solidFill>
                  <a:schemeClr val="tx1"/>
                </a:solidFill>
              </a:rPr>
              <a:t> </a:t>
            </a:r>
            <a:r>
              <a:rPr lang="fr-FR" sz="2000" b="1" dirty="0">
                <a:solidFill>
                  <a:schemeClr val="tx1"/>
                </a:solidFill>
              </a:rPr>
              <a:t>synapses </a:t>
            </a:r>
            <a:r>
              <a:rPr lang="fr-FR" sz="2000" b="1" dirty="0" err="1">
                <a:solidFill>
                  <a:schemeClr val="tx1"/>
                </a:solidFill>
              </a:rPr>
              <a:t>between</a:t>
            </a:r>
            <a:r>
              <a:rPr lang="fr-FR" sz="2000" b="1" dirty="0">
                <a:solidFill>
                  <a:schemeClr val="tx1"/>
                </a:solidFill>
              </a:rPr>
              <a:t> </a:t>
            </a:r>
            <a:r>
              <a:rPr lang="fr-FR" sz="2000" b="1" dirty="0" err="1">
                <a:solidFill>
                  <a:schemeClr val="tx1"/>
                </a:solidFill>
              </a:rPr>
              <a:t>excitatory</a:t>
            </a:r>
            <a:r>
              <a:rPr lang="fr-FR" sz="2000" b="1" dirty="0">
                <a:solidFill>
                  <a:schemeClr val="tx1"/>
                </a:solidFill>
              </a:rPr>
              <a:t> and </a:t>
            </a:r>
            <a:r>
              <a:rPr lang="fr-FR" sz="2000" b="1" dirty="0" err="1">
                <a:solidFill>
                  <a:schemeClr val="tx1"/>
                </a:solidFill>
              </a:rPr>
              <a:t>inhibitory</a:t>
            </a:r>
            <a:r>
              <a:rPr lang="fr-FR" sz="2000" b="1" dirty="0">
                <a:solidFill>
                  <a:schemeClr val="tx1"/>
                </a:solidFill>
              </a:rPr>
              <a:t> A1 </a:t>
            </a:r>
            <a:r>
              <a:rPr lang="fr-FR" sz="2000" b="1" dirty="0" err="1" smtClean="0">
                <a:solidFill>
                  <a:schemeClr val="tx1"/>
                </a:solidFill>
              </a:rPr>
              <a:t>cells</a:t>
            </a:r>
            <a:endParaRPr lang="fr-FR" sz="2000" b="1" dirty="0" smtClean="0">
              <a:solidFill>
                <a:schemeClr val="tx1"/>
              </a:solidFill>
            </a:endParaRPr>
          </a:p>
          <a:p>
            <a:pPr>
              <a:buFont typeface="Arial" charset="0"/>
              <a:buChar char="•"/>
            </a:pPr>
            <a:r>
              <a:rPr lang="fr-FR" sz="2000" dirty="0" smtClean="0">
                <a:solidFill>
                  <a:schemeClr val="tx1"/>
                </a:solidFill>
              </a:rPr>
              <a:t> </a:t>
            </a:r>
            <a:r>
              <a:rPr lang="fr-FR" sz="2000" dirty="0" err="1" smtClean="0">
                <a:solidFill>
                  <a:schemeClr val="tx1"/>
                </a:solidFill>
              </a:rPr>
              <a:t>Plasticity</a:t>
            </a:r>
            <a:r>
              <a:rPr lang="fr-FR" sz="2000" dirty="0" smtClean="0">
                <a:solidFill>
                  <a:schemeClr val="tx1"/>
                </a:solidFill>
              </a:rPr>
              <a:t>-</a:t>
            </a:r>
            <a:r>
              <a:rPr lang="fr-FR" sz="2000" dirty="0" err="1" smtClean="0">
                <a:solidFill>
                  <a:schemeClr val="tx1"/>
                </a:solidFill>
              </a:rPr>
              <a:t>induced</a:t>
            </a:r>
            <a:r>
              <a:rPr lang="fr-FR" sz="2000" dirty="0" smtClean="0">
                <a:solidFill>
                  <a:schemeClr val="tx1"/>
                </a:solidFill>
              </a:rPr>
              <a:t> excitation </a:t>
            </a:r>
            <a:r>
              <a:rPr lang="fr-FR" sz="2000" dirty="0" err="1" smtClean="0">
                <a:solidFill>
                  <a:schemeClr val="tx1"/>
                </a:solidFill>
              </a:rPr>
              <a:t>is</a:t>
            </a:r>
            <a:r>
              <a:rPr lang="fr-FR" sz="2000" dirty="0" smtClean="0">
                <a:solidFill>
                  <a:schemeClr val="tx1"/>
                </a:solidFill>
              </a:rPr>
              <a:t> </a:t>
            </a:r>
            <a:r>
              <a:rPr lang="fr-FR" sz="2000" b="1" dirty="0" err="1" smtClean="0">
                <a:solidFill>
                  <a:schemeClr val="tx1"/>
                </a:solidFill>
              </a:rPr>
              <a:t>counterbalanced</a:t>
            </a:r>
            <a:r>
              <a:rPr lang="fr-FR" sz="2000" dirty="0" smtClean="0">
                <a:solidFill>
                  <a:schemeClr val="tx1"/>
                </a:solidFill>
              </a:rPr>
              <a:t> by </a:t>
            </a:r>
            <a:r>
              <a:rPr lang="fr-FR" sz="2000" dirty="0" err="1" smtClean="0">
                <a:solidFill>
                  <a:schemeClr val="tx1"/>
                </a:solidFill>
              </a:rPr>
              <a:t>increased</a:t>
            </a:r>
            <a:r>
              <a:rPr lang="fr-FR" sz="2000" dirty="0" smtClean="0">
                <a:solidFill>
                  <a:schemeClr val="tx1"/>
                </a:solidFill>
              </a:rPr>
              <a:t> inhibition</a:t>
            </a:r>
            <a:endParaRPr lang="fr-FR" sz="2000" dirty="0">
              <a:solidFill>
                <a:schemeClr val="tx1"/>
              </a:solidFill>
            </a:endParaRPr>
          </a:p>
          <a:p>
            <a:endParaRPr lang="fr-FR" sz="2000"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a:xfrm>
            <a:off x="503238" y="301625"/>
            <a:ext cx="9069387" cy="1260475"/>
          </a:xfrm>
        </p:spPr>
        <p:txBody>
          <a:bodyPr/>
          <a:lstStyle/>
          <a:p>
            <a:pPr eaLnBrk="1"/>
            <a:r>
              <a:rPr lang="en-US" dirty="0" smtClean="0"/>
              <a:t>Homeostasis of cortical plasticity</a:t>
            </a:r>
            <a:br>
              <a:rPr lang="en-US" dirty="0" smtClean="0"/>
            </a:br>
            <a:endParaRPr lang="en-US" dirty="0" smtClean="0"/>
          </a:p>
        </p:txBody>
      </p:sp>
      <p:pic>
        <p:nvPicPr>
          <p:cNvPr id="56323" name="Picture 4"/>
          <p:cNvPicPr>
            <a:picLocks noChangeAspect="1" noChangeArrowheads="1"/>
          </p:cNvPicPr>
          <p:nvPr/>
        </p:nvPicPr>
        <p:blipFill>
          <a:blip r:embed="rId3" cstate="print"/>
          <a:srcRect/>
          <a:stretch>
            <a:fillRect/>
          </a:stretch>
        </p:blipFill>
        <p:spPr bwMode="auto">
          <a:xfrm>
            <a:off x="254000" y="1350963"/>
            <a:ext cx="4587875" cy="5902325"/>
          </a:xfrm>
          <a:prstGeom prst="rect">
            <a:avLst/>
          </a:prstGeom>
          <a:noFill/>
          <a:ln w="9525">
            <a:noFill/>
            <a:miter lim="800000"/>
            <a:headEnd/>
            <a:tailEnd/>
          </a:ln>
        </p:spPr>
      </p:pic>
      <p:pic>
        <p:nvPicPr>
          <p:cNvPr id="56324" name="Picture 4"/>
          <p:cNvPicPr>
            <a:picLocks noChangeAspect="1" noChangeArrowheads="1"/>
          </p:cNvPicPr>
          <p:nvPr/>
        </p:nvPicPr>
        <p:blipFill>
          <a:blip r:embed="rId4" cstate="print"/>
          <a:srcRect/>
          <a:stretch>
            <a:fillRect/>
          </a:stretch>
        </p:blipFill>
        <p:spPr bwMode="auto">
          <a:xfrm>
            <a:off x="4329113" y="4494213"/>
            <a:ext cx="5751512" cy="2257425"/>
          </a:xfrm>
          <a:prstGeom prst="rect">
            <a:avLst/>
          </a:prstGeom>
          <a:noFill/>
          <a:ln w="9525">
            <a:noFill/>
            <a:miter lim="800000"/>
            <a:headEnd/>
            <a:tailEnd/>
          </a:ln>
        </p:spPr>
      </p:pic>
      <p:sp>
        <p:nvSpPr>
          <p:cNvPr id="56325"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a:solidFill>
                  <a:schemeClr val="tx1"/>
                </a:solidFill>
              </a:rPr>
              <a:t>Froemke et al., 2013. Nat. Neuro</a:t>
            </a:r>
            <a:endParaRPr lang="en-GB">
              <a:solidFill>
                <a:schemeClr val="tx1"/>
              </a:solidFill>
            </a:endParaRPr>
          </a:p>
        </p:txBody>
      </p:sp>
      <p:sp>
        <p:nvSpPr>
          <p:cNvPr id="6" name="ZoneTexte 5"/>
          <p:cNvSpPr txBox="1">
            <a:spLocks noChangeArrowheads="1"/>
          </p:cNvSpPr>
          <p:nvPr/>
        </p:nvSpPr>
        <p:spPr bwMode="auto">
          <a:xfrm>
            <a:off x="4968874" y="1708135"/>
            <a:ext cx="5072093" cy="1828193"/>
          </a:xfrm>
          <a:prstGeom prst="rect">
            <a:avLst/>
          </a:prstGeom>
          <a:noFill/>
          <a:ln w="9525">
            <a:noFill/>
            <a:miter lim="800000"/>
            <a:headEnd/>
            <a:tailEnd/>
          </a:ln>
        </p:spPr>
        <p:txBody>
          <a:bodyPr wrap="square">
            <a:spAutoFit/>
          </a:bodyPr>
          <a:lstStyle/>
          <a:p>
            <a:pPr>
              <a:buFont typeface="Arial" charset="0"/>
              <a:buChar char="•"/>
            </a:pPr>
            <a:r>
              <a:rPr lang="fr-FR" sz="2000" dirty="0">
                <a:solidFill>
                  <a:schemeClr val="tx1"/>
                </a:solidFill>
              </a:rPr>
              <a:t> </a:t>
            </a:r>
            <a:r>
              <a:rPr lang="fr-FR" sz="2000" dirty="0" err="1">
                <a:solidFill>
                  <a:schemeClr val="tx1"/>
                </a:solidFill>
              </a:rPr>
              <a:t>ACh</a:t>
            </a:r>
            <a:r>
              <a:rPr lang="fr-FR" sz="2000" dirty="0">
                <a:solidFill>
                  <a:schemeClr val="tx1"/>
                </a:solidFill>
              </a:rPr>
              <a:t>-</a:t>
            </a:r>
            <a:r>
              <a:rPr lang="fr-FR" sz="2000" dirty="0" err="1">
                <a:solidFill>
                  <a:schemeClr val="tx1"/>
                </a:solidFill>
              </a:rPr>
              <a:t>induced</a:t>
            </a:r>
            <a:r>
              <a:rPr lang="fr-FR" sz="2000" dirty="0">
                <a:solidFill>
                  <a:schemeClr val="tx1"/>
                </a:solidFill>
              </a:rPr>
              <a:t> </a:t>
            </a:r>
            <a:r>
              <a:rPr lang="fr-FR" sz="2000" dirty="0" err="1">
                <a:solidFill>
                  <a:schemeClr val="tx1"/>
                </a:solidFill>
              </a:rPr>
              <a:t>plasticity</a:t>
            </a:r>
            <a:r>
              <a:rPr lang="fr-FR" sz="2000" dirty="0">
                <a:solidFill>
                  <a:schemeClr val="tx1"/>
                </a:solidFill>
              </a:rPr>
              <a:t> </a:t>
            </a:r>
            <a:r>
              <a:rPr lang="fr-FR" sz="2000" dirty="0" err="1">
                <a:solidFill>
                  <a:schemeClr val="tx1"/>
                </a:solidFill>
              </a:rPr>
              <a:t>takes</a:t>
            </a:r>
            <a:r>
              <a:rPr lang="fr-FR" sz="2000" dirty="0">
                <a:solidFill>
                  <a:schemeClr val="tx1"/>
                </a:solidFill>
              </a:rPr>
              <a:t> place </a:t>
            </a:r>
            <a:r>
              <a:rPr lang="fr-FR" sz="2000" dirty="0" err="1">
                <a:solidFill>
                  <a:schemeClr val="tx1"/>
                </a:solidFill>
              </a:rPr>
              <a:t>at</a:t>
            </a:r>
            <a:r>
              <a:rPr lang="fr-FR" sz="2000" dirty="0">
                <a:solidFill>
                  <a:schemeClr val="tx1"/>
                </a:solidFill>
              </a:rPr>
              <a:t> </a:t>
            </a:r>
            <a:r>
              <a:rPr lang="fr-FR" sz="2000" b="1" dirty="0">
                <a:solidFill>
                  <a:schemeClr val="tx1"/>
                </a:solidFill>
              </a:rPr>
              <a:t>synapses </a:t>
            </a:r>
            <a:r>
              <a:rPr lang="fr-FR" sz="2000" b="1" dirty="0" err="1">
                <a:solidFill>
                  <a:schemeClr val="tx1"/>
                </a:solidFill>
              </a:rPr>
              <a:t>between</a:t>
            </a:r>
            <a:r>
              <a:rPr lang="fr-FR" sz="2000" b="1" dirty="0">
                <a:solidFill>
                  <a:schemeClr val="tx1"/>
                </a:solidFill>
              </a:rPr>
              <a:t> </a:t>
            </a:r>
            <a:r>
              <a:rPr lang="fr-FR" sz="2000" b="1" dirty="0" err="1">
                <a:solidFill>
                  <a:schemeClr val="tx1"/>
                </a:solidFill>
              </a:rPr>
              <a:t>excitatory</a:t>
            </a:r>
            <a:r>
              <a:rPr lang="fr-FR" sz="2000" b="1" dirty="0">
                <a:solidFill>
                  <a:schemeClr val="tx1"/>
                </a:solidFill>
              </a:rPr>
              <a:t> and </a:t>
            </a:r>
            <a:r>
              <a:rPr lang="fr-FR" sz="2000" b="1" dirty="0" err="1">
                <a:solidFill>
                  <a:schemeClr val="tx1"/>
                </a:solidFill>
              </a:rPr>
              <a:t>inhibitory</a:t>
            </a:r>
            <a:r>
              <a:rPr lang="fr-FR" sz="2000" b="1" dirty="0">
                <a:solidFill>
                  <a:schemeClr val="tx1"/>
                </a:solidFill>
              </a:rPr>
              <a:t> A1 </a:t>
            </a:r>
            <a:r>
              <a:rPr lang="fr-FR" sz="2000" b="1" dirty="0" err="1" smtClean="0">
                <a:solidFill>
                  <a:schemeClr val="tx1"/>
                </a:solidFill>
              </a:rPr>
              <a:t>cells</a:t>
            </a:r>
            <a:endParaRPr lang="fr-FR" sz="2000" b="1" dirty="0" smtClean="0">
              <a:solidFill>
                <a:schemeClr val="tx1"/>
              </a:solidFill>
            </a:endParaRPr>
          </a:p>
          <a:p>
            <a:pPr>
              <a:buFont typeface="Arial" charset="0"/>
              <a:buChar char="•"/>
            </a:pPr>
            <a:r>
              <a:rPr lang="fr-FR" sz="2000" dirty="0" smtClean="0">
                <a:solidFill>
                  <a:schemeClr val="tx1"/>
                </a:solidFill>
              </a:rPr>
              <a:t> </a:t>
            </a:r>
            <a:r>
              <a:rPr lang="fr-FR" sz="2000" dirty="0" err="1" smtClean="0">
                <a:solidFill>
                  <a:schemeClr val="tx1"/>
                </a:solidFill>
              </a:rPr>
              <a:t>Plasticity</a:t>
            </a:r>
            <a:r>
              <a:rPr lang="fr-FR" sz="2000" dirty="0" smtClean="0">
                <a:solidFill>
                  <a:schemeClr val="tx1"/>
                </a:solidFill>
              </a:rPr>
              <a:t>-</a:t>
            </a:r>
            <a:r>
              <a:rPr lang="fr-FR" sz="2000" dirty="0" err="1" smtClean="0">
                <a:solidFill>
                  <a:schemeClr val="tx1"/>
                </a:solidFill>
              </a:rPr>
              <a:t>induced</a:t>
            </a:r>
            <a:r>
              <a:rPr lang="fr-FR" sz="2000" dirty="0" smtClean="0">
                <a:solidFill>
                  <a:schemeClr val="tx1"/>
                </a:solidFill>
              </a:rPr>
              <a:t> excitation </a:t>
            </a:r>
            <a:r>
              <a:rPr lang="fr-FR" sz="2000" dirty="0" err="1" smtClean="0">
                <a:solidFill>
                  <a:schemeClr val="tx1"/>
                </a:solidFill>
              </a:rPr>
              <a:t>is</a:t>
            </a:r>
            <a:r>
              <a:rPr lang="fr-FR" sz="2000" dirty="0" smtClean="0">
                <a:solidFill>
                  <a:schemeClr val="tx1"/>
                </a:solidFill>
              </a:rPr>
              <a:t> </a:t>
            </a:r>
            <a:r>
              <a:rPr lang="fr-FR" sz="2000" b="1" dirty="0" err="1" smtClean="0">
                <a:solidFill>
                  <a:schemeClr val="tx1"/>
                </a:solidFill>
              </a:rPr>
              <a:t>counterbalanced</a:t>
            </a:r>
            <a:r>
              <a:rPr lang="fr-FR" sz="2000" dirty="0" smtClean="0">
                <a:solidFill>
                  <a:schemeClr val="tx1"/>
                </a:solidFill>
              </a:rPr>
              <a:t> by </a:t>
            </a:r>
            <a:r>
              <a:rPr lang="fr-FR" sz="2000" dirty="0" err="1" smtClean="0">
                <a:solidFill>
                  <a:schemeClr val="tx1"/>
                </a:solidFill>
              </a:rPr>
              <a:t>increased</a:t>
            </a:r>
            <a:r>
              <a:rPr lang="fr-FR" sz="2000" dirty="0" smtClean="0">
                <a:solidFill>
                  <a:schemeClr val="tx1"/>
                </a:solidFill>
              </a:rPr>
              <a:t> inhibition</a:t>
            </a:r>
            <a:endParaRPr lang="fr-FR" sz="2000" dirty="0">
              <a:solidFill>
                <a:schemeClr val="tx1"/>
              </a:solidFill>
            </a:endParaRPr>
          </a:p>
          <a:p>
            <a:endParaRPr lang="fr-FR" sz="2000"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Grp="1" noChangeArrowheads="1"/>
          </p:cNvSpPr>
          <p:nvPr>
            <p:ph type="title"/>
          </p:nvPr>
        </p:nvSpPr>
        <p:spPr>
          <a:xfrm>
            <a:off x="503238" y="301625"/>
            <a:ext cx="9069387" cy="1260475"/>
          </a:xfrm>
        </p:spPr>
        <p:txBody>
          <a:bodyPr/>
          <a:lstStyle/>
          <a:p>
            <a:pPr eaLnBrk="1"/>
            <a:r>
              <a:rPr lang="en-US" smtClean="0"/>
              <a:t>Homeostasis of cortical plasticity</a:t>
            </a:r>
            <a:br>
              <a:rPr lang="en-US" smtClean="0"/>
            </a:br>
            <a:r>
              <a:rPr lang="en-US" smtClean="0"/>
              <a:t>and recent past history</a:t>
            </a:r>
          </a:p>
        </p:txBody>
      </p:sp>
      <p:pic>
        <p:nvPicPr>
          <p:cNvPr id="57347" name="Picture 2"/>
          <p:cNvPicPr>
            <a:picLocks noChangeAspect="1" noChangeArrowheads="1"/>
          </p:cNvPicPr>
          <p:nvPr/>
        </p:nvPicPr>
        <p:blipFill>
          <a:blip r:embed="rId3" cstate="print"/>
          <a:srcRect/>
          <a:stretch>
            <a:fillRect/>
          </a:stretch>
        </p:blipFill>
        <p:spPr bwMode="auto">
          <a:xfrm>
            <a:off x="182563" y="1779588"/>
            <a:ext cx="4791075" cy="5048250"/>
          </a:xfrm>
          <a:prstGeom prst="rect">
            <a:avLst/>
          </a:prstGeom>
          <a:noFill/>
          <a:ln w="9525">
            <a:noFill/>
            <a:miter lim="800000"/>
            <a:headEnd/>
            <a:tailEnd/>
          </a:ln>
        </p:spPr>
      </p:pic>
      <p:sp>
        <p:nvSpPr>
          <p:cNvPr id="57348"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a:solidFill>
                  <a:schemeClr val="tx1"/>
                </a:solidFill>
              </a:rPr>
              <a:t>Froemke et al., 2013. Nat. Neuro</a:t>
            </a:r>
            <a:endParaRPr lang="en-GB">
              <a:solidFill>
                <a:schemeClr val="tx1"/>
              </a:solidFill>
            </a:endParaRPr>
          </a:p>
        </p:txBody>
      </p:sp>
      <p:sp>
        <p:nvSpPr>
          <p:cNvPr id="5" name="ZoneTexte 4"/>
          <p:cNvSpPr txBox="1">
            <a:spLocks noChangeArrowheads="1"/>
          </p:cNvSpPr>
          <p:nvPr/>
        </p:nvSpPr>
        <p:spPr bwMode="auto">
          <a:xfrm>
            <a:off x="4968874" y="1708135"/>
            <a:ext cx="5072093" cy="1828193"/>
          </a:xfrm>
          <a:prstGeom prst="rect">
            <a:avLst/>
          </a:prstGeom>
          <a:noFill/>
          <a:ln w="9525">
            <a:noFill/>
            <a:miter lim="800000"/>
            <a:headEnd/>
            <a:tailEnd/>
          </a:ln>
        </p:spPr>
        <p:txBody>
          <a:bodyPr wrap="square">
            <a:spAutoFit/>
          </a:bodyPr>
          <a:lstStyle/>
          <a:p>
            <a:pPr>
              <a:buFont typeface="Arial" charset="0"/>
              <a:buChar char="•"/>
            </a:pPr>
            <a:r>
              <a:rPr lang="fr-FR" sz="2000" dirty="0">
                <a:solidFill>
                  <a:schemeClr val="tx1"/>
                </a:solidFill>
              </a:rPr>
              <a:t> </a:t>
            </a:r>
            <a:r>
              <a:rPr lang="fr-FR" sz="2000" dirty="0" err="1">
                <a:solidFill>
                  <a:schemeClr val="tx1"/>
                </a:solidFill>
              </a:rPr>
              <a:t>ACh</a:t>
            </a:r>
            <a:r>
              <a:rPr lang="fr-FR" sz="2000" dirty="0">
                <a:solidFill>
                  <a:schemeClr val="tx1"/>
                </a:solidFill>
              </a:rPr>
              <a:t>-</a:t>
            </a:r>
            <a:r>
              <a:rPr lang="fr-FR" sz="2000" dirty="0" err="1">
                <a:solidFill>
                  <a:schemeClr val="tx1"/>
                </a:solidFill>
              </a:rPr>
              <a:t>induced</a:t>
            </a:r>
            <a:r>
              <a:rPr lang="fr-FR" sz="2000" dirty="0">
                <a:solidFill>
                  <a:schemeClr val="tx1"/>
                </a:solidFill>
              </a:rPr>
              <a:t> </a:t>
            </a:r>
            <a:r>
              <a:rPr lang="fr-FR" sz="2000" dirty="0" err="1">
                <a:solidFill>
                  <a:schemeClr val="tx1"/>
                </a:solidFill>
              </a:rPr>
              <a:t>plasticity</a:t>
            </a:r>
            <a:r>
              <a:rPr lang="fr-FR" sz="2000" dirty="0">
                <a:solidFill>
                  <a:schemeClr val="tx1"/>
                </a:solidFill>
              </a:rPr>
              <a:t> </a:t>
            </a:r>
            <a:r>
              <a:rPr lang="fr-FR" sz="2000" dirty="0" err="1">
                <a:solidFill>
                  <a:schemeClr val="tx1"/>
                </a:solidFill>
              </a:rPr>
              <a:t>takes</a:t>
            </a:r>
            <a:r>
              <a:rPr lang="fr-FR" sz="2000" dirty="0">
                <a:solidFill>
                  <a:schemeClr val="tx1"/>
                </a:solidFill>
              </a:rPr>
              <a:t> place </a:t>
            </a:r>
            <a:r>
              <a:rPr lang="fr-FR" sz="2000" dirty="0" err="1">
                <a:solidFill>
                  <a:schemeClr val="tx1"/>
                </a:solidFill>
              </a:rPr>
              <a:t>at</a:t>
            </a:r>
            <a:r>
              <a:rPr lang="fr-FR" sz="2000" dirty="0">
                <a:solidFill>
                  <a:schemeClr val="tx1"/>
                </a:solidFill>
              </a:rPr>
              <a:t> </a:t>
            </a:r>
            <a:r>
              <a:rPr lang="fr-FR" sz="2000" b="1" dirty="0">
                <a:solidFill>
                  <a:schemeClr val="tx1"/>
                </a:solidFill>
              </a:rPr>
              <a:t>synapses </a:t>
            </a:r>
            <a:r>
              <a:rPr lang="fr-FR" sz="2000" b="1" dirty="0" err="1">
                <a:solidFill>
                  <a:schemeClr val="tx1"/>
                </a:solidFill>
              </a:rPr>
              <a:t>between</a:t>
            </a:r>
            <a:r>
              <a:rPr lang="fr-FR" sz="2000" b="1" dirty="0">
                <a:solidFill>
                  <a:schemeClr val="tx1"/>
                </a:solidFill>
              </a:rPr>
              <a:t> </a:t>
            </a:r>
            <a:r>
              <a:rPr lang="fr-FR" sz="2000" b="1" dirty="0" err="1">
                <a:solidFill>
                  <a:schemeClr val="tx1"/>
                </a:solidFill>
              </a:rPr>
              <a:t>excitatory</a:t>
            </a:r>
            <a:r>
              <a:rPr lang="fr-FR" sz="2000" b="1" dirty="0">
                <a:solidFill>
                  <a:schemeClr val="tx1"/>
                </a:solidFill>
              </a:rPr>
              <a:t> and </a:t>
            </a:r>
            <a:r>
              <a:rPr lang="fr-FR" sz="2000" b="1" dirty="0" err="1">
                <a:solidFill>
                  <a:schemeClr val="tx1"/>
                </a:solidFill>
              </a:rPr>
              <a:t>inhibitory</a:t>
            </a:r>
            <a:r>
              <a:rPr lang="fr-FR" sz="2000" b="1" dirty="0">
                <a:solidFill>
                  <a:schemeClr val="tx1"/>
                </a:solidFill>
              </a:rPr>
              <a:t> A1 </a:t>
            </a:r>
            <a:r>
              <a:rPr lang="fr-FR" sz="2000" b="1" dirty="0" err="1" smtClean="0">
                <a:solidFill>
                  <a:schemeClr val="tx1"/>
                </a:solidFill>
              </a:rPr>
              <a:t>cells</a:t>
            </a:r>
            <a:endParaRPr lang="fr-FR" sz="2000" b="1" dirty="0" smtClean="0">
              <a:solidFill>
                <a:schemeClr val="tx1"/>
              </a:solidFill>
            </a:endParaRPr>
          </a:p>
          <a:p>
            <a:pPr>
              <a:buFont typeface="Arial" charset="0"/>
              <a:buChar char="•"/>
            </a:pPr>
            <a:r>
              <a:rPr lang="fr-FR" sz="2000" dirty="0" smtClean="0">
                <a:solidFill>
                  <a:schemeClr val="tx1"/>
                </a:solidFill>
              </a:rPr>
              <a:t> </a:t>
            </a:r>
            <a:r>
              <a:rPr lang="fr-FR" sz="2000" dirty="0" err="1" smtClean="0">
                <a:solidFill>
                  <a:schemeClr val="tx1"/>
                </a:solidFill>
              </a:rPr>
              <a:t>Plasticity</a:t>
            </a:r>
            <a:r>
              <a:rPr lang="fr-FR" sz="2000" dirty="0" smtClean="0">
                <a:solidFill>
                  <a:schemeClr val="tx1"/>
                </a:solidFill>
              </a:rPr>
              <a:t>-</a:t>
            </a:r>
            <a:r>
              <a:rPr lang="fr-FR" sz="2000" dirty="0" err="1" smtClean="0">
                <a:solidFill>
                  <a:schemeClr val="tx1"/>
                </a:solidFill>
              </a:rPr>
              <a:t>induced</a:t>
            </a:r>
            <a:r>
              <a:rPr lang="fr-FR" sz="2000" dirty="0" smtClean="0">
                <a:solidFill>
                  <a:schemeClr val="tx1"/>
                </a:solidFill>
              </a:rPr>
              <a:t> excitation </a:t>
            </a:r>
            <a:r>
              <a:rPr lang="fr-FR" sz="2000" dirty="0" err="1" smtClean="0">
                <a:solidFill>
                  <a:schemeClr val="tx1"/>
                </a:solidFill>
              </a:rPr>
              <a:t>is</a:t>
            </a:r>
            <a:r>
              <a:rPr lang="fr-FR" sz="2000" dirty="0" smtClean="0">
                <a:solidFill>
                  <a:schemeClr val="tx1"/>
                </a:solidFill>
              </a:rPr>
              <a:t> </a:t>
            </a:r>
            <a:r>
              <a:rPr lang="fr-FR" sz="2000" b="1" dirty="0" err="1" smtClean="0">
                <a:solidFill>
                  <a:schemeClr val="tx1"/>
                </a:solidFill>
              </a:rPr>
              <a:t>counterbalanced</a:t>
            </a:r>
            <a:r>
              <a:rPr lang="fr-FR" sz="2000" dirty="0" smtClean="0">
                <a:solidFill>
                  <a:schemeClr val="tx1"/>
                </a:solidFill>
              </a:rPr>
              <a:t> by </a:t>
            </a:r>
            <a:r>
              <a:rPr lang="fr-FR" sz="2000" dirty="0" err="1" smtClean="0">
                <a:solidFill>
                  <a:schemeClr val="tx1"/>
                </a:solidFill>
              </a:rPr>
              <a:t>increased</a:t>
            </a:r>
            <a:r>
              <a:rPr lang="fr-FR" sz="2000" dirty="0" smtClean="0">
                <a:solidFill>
                  <a:schemeClr val="tx1"/>
                </a:solidFill>
              </a:rPr>
              <a:t> inhibition</a:t>
            </a:r>
          </a:p>
          <a:p>
            <a:endParaRPr lang="fr-FR" sz="2000"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Grp="1" noChangeArrowheads="1"/>
          </p:cNvSpPr>
          <p:nvPr>
            <p:ph type="title"/>
          </p:nvPr>
        </p:nvSpPr>
        <p:spPr>
          <a:xfrm>
            <a:off x="503238" y="301625"/>
            <a:ext cx="9069387" cy="1260475"/>
          </a:xfrm>
        </p:spPr>
        <p:txBody>
          <a:bodyPr/>
          <a:lstStyle/>
          <a:p>
            <a:pPr eaLnBrk="1"/>
            <a:r>
              <a:rPr lang="en-US" smtClean="0"/>
              <a:t>Homeostasis of cortical plasticity</a:t>
            </a:r>
            <a:br>
              <a:rPr lang="en-US" smtClean="0"/>
            </a:br>
            <a:r>
              <a:rPr lang="en-US" smtClean="0"/>
              <a:t>and recent past history</a:t>
            </a:r>
          </a:p>
        </p:txBody>
      </p:sp>
      <p:pic>
        <p:nvPicPr>
          <p:cNvPr id="58371" name="Picture 2"/>
          <p:cNvPicPr>
            <a:picLocks noChangeAspect="1" noChangeArrowheads="1"/>
          </p:cNvPicPr>
          <p:nvPr/>
        </p:nvPicPr>
        <p:blipFill>
          <a:blip r:embed="rId3" cstate="print"/>
          <a:srcRect/>
          <a:stretch>
            <a:fillRect/>
          </a:stretch>
        </p:blipFill>
        <p:spPr bwMode="auto">
          <a:xfrm>
            <a:off x="182563" y="1779588"/>
            <a:ext cx="4791075" cy="5048250"/>
          </a:xfrm>
          <a:prstGeom prst="rect">
            <a:avLst/>
          </a:prstGeom>
          <a:noFill/>
          <a:ln w="9525">
            <a:noFill/>
            <a:miter lim="800000"/>
            <a:headEnd/>
            <a:tailEnd/>
          </a:ln>
        </p:spPr>
      </p:pic>
      <p:pic>
        <p:nvPicPr>
          <p:cNvPr id="58372" name="Picture 2"/>
          <p:cNvPicPr>
            <a:picLocks noChangeAspect="1" noChangeArrowheads="1"/>
          </p:cNvPicPr>
          <p:nvPr/>
        </p:nvPicPr>
        <p:blipFill>
          <a:blip r:embed="rId4" cstate="print"/>
          <a:srcRect/>
          <a:stretch>
            <a:fillRect/>
          </a:stretch>
        </p:blipFill>
        <p:spPr bwMode="auto">
          <a:xfrm>
            <a:off x="5183188" y="4137025"/>
            <a:ext cx="4724400" cy="2733675"/>
          </a:xfrm>
          <a:prstGeom prst="rect">
            <a:avLst/>
          </a:prstGeom>
          <a:noFill/>
          <a:ln w="9525">
            <a:noFill/>
            <a:miter lim="800000"/>
            <a:headEnd/>
            <a:tailEnd/>
          </a:ln>
        </p:spPr>
      </p:pic>
      <p:sp>
        <p:nvSpPr>
          <p:cNvPr id="58373"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dirty="0" err="1">
                <a:solidFill>
                  <a:schemeClr val="tx1"/>
                </a:solidFill>
              </a:rPr>
              <a:t>Froemke</a:t>
            </a:r>
            <a:r>
              <a:rPr lang="fr-FR" dirty="0">
                <a:solidFill>
                  <a:schemeClr val="tx1"/>
                </a:solidFill>
              </a:rPr>
              <a:t> et al., 2013. Nat. </a:t>
            </a:r>
            <a:r>
              <a:rPr lang="fr-FR" dirty="0" err="1">
                <a:solidFill>
                  <a:schemeClr val="tx1"/>
                </a:solidFill>
              </a:rPr>
              <a:t>Neuro</a:t>
            </a:r>
            <a:endParaRPr lang="en-GB" dirty="0">
              <a:solidFill>
                <a:schemeClr val="tx1"/>
              </a:solidFill>
            </a:endParaRPr>
          </a:p>
        </p:txBody>
      </p:sp>
      <p:sp>
        <p:nvSpPr>
          <p:cNvPr id="6" name="ZoneTexte 5"/>
          <p:cNvSpPr txBox="1">
            <a:spLocks noChangeArrowheads="1"/>
          </p:cNvSpPr>
          <p:nvPr/>
        </p:nvSpPr>
        <p:spPr bwMode="auto">
          <a:xfrm>
            <a:off x="4968874" y="1708135"/>
            <a:ext cx="5072093" cy="2406813"/>
          </a:xfrm>
          <a:prstGeom prst="rect">
            <a:avLst/>
          </a:prstGeom>
          <a:noFill/>
          <a:ln w="9525">
            <a:noFill/>
            <a:miter lim="800000"/>
            <a:headEnd/>
            <a:tailEnd/>
          </a:ln>
        </p:spPr>
        <p:txBody>
          <a:bodyPr wrap="square">
            <a:spAutoFit/>
          </a:bodyPr>
          <a:lstStyle/>
          <a:p>
            <a:pPr>
              <a:buFont typeface="Arial" charset="0"/>
              <a:buChar char="•"/>
            </a:pPr>
            <a:r>
              <a:rPr lang="fr-FR" sz="2000" dirty="0">
                <a:solidFill>
                  <a:schemeClr val="tx1"/>
                </a:solidFill>
              </a:rPr>
              <a:t> </a:t>
            </a:r>
            <a:r>
              <a:rPr lang="fr-FR" sz="2000" dirty="0" err="1">
                <a:solidFill>
                  <a:schemeClr val="tx1"/>
                </a:solidFill>
              </a:rPr>
              <a:t>ACh</a:t>
            </a:r>
            <a:r>
              <a:rPr lang="fr-FR" sz="2000" dirty="0">
                <a:solidFill>
                  <a:schemeClr val="tx1"/>
                </a:solidFill>
              </a:rPr>
              <a:t>-</a:t>
            </a:r>
            <a:r>
              <a:rPr lang="fr-FR" sz="2000" dirty="0" err="1">
                <a:solidFill>
                  <a:schemeClr val="tx1"/>
                </a:solidFill>
              </a:rPr>
              <a:t>induced</a:t>
            </a:r>
            <a:r>
              <a:rPr lang="fr-FR" sz="2000" dirty="0">
                <a:solidFill>
                  <a:schemeClr val="tx1"/>
                </a:solidFill>
              </a:rPr>
              <a:t> </a:t>
            </a:r>
            <a:r>
              <a:rPr lang="fr-FR" sz="2000" dirty="0" err="1">
                <a:solidFill>
                  <a:schemeClr val="tx1"/>
                </a:solidFill>
              </a:rPr>
              <a:t>plasticity</a:t>
            </a:r>
            <a:r>
              <a:rPr lang="fr-FR" sz="2000" dirty="0">
                <a:solidFill>
                  <a:schemeClr val="tx1"/>
                </a:solidFill>
              </a:rPr>
              <a:t> </a:t>
            </a:r>
            <a:r>
              <a:rPr lang="fr-FR" sz="2000" dirty="0" err="1">
                <a:solidFill>
                  <a:schemeClr val="tx1"/>
                </a:solidFill>
              </a:rPr>
              <a:t>takes</a:t>
            </a:r>
            <a:r>
              <a:rPr lang="fr-FR" sz="2000" dirty="0">
                <a:solidFill>
                  <a:schemeClr val="tx1"/>
                </a:solidFill>
              </a:rPr>
              <a:t> place </a:t>
            </a:r>
            <a:r>
              <a:rPr lang="fr-FR" sz="2000" dirty="0" err="1">
                <a:solidFill>
                  <a:schemeClr val="tx1"/>
                </a:solidFill>
              </a:rPr>
              <a:t>at</a:t>
            </a:r>
            <a:r>
              <a:rPr lang="fr-FR" sz="2000" dirty="0">
                <a:solidFill>
                  <a:schemeClr val="tx1"/>
                </a:solidFill>
              </a:rPr>
              <a:t> </a:t>
            </a:r>
            <a:r>
              <a:rPr lang="fr-FR" sz="2000" b="1" dirty="0">
                <a:solidFill>
                  <a:schemeClr val="tx1"/>
                </a:solidFill>
              </a:rPr>
              <a:t>synapses </a:t>
            </a:r>
            <a:r>
              <a:rPr lang="fr-FR" sz="2000" b="1" dirty="0" err="1">
                <a:solidFill>
                  <a:schemeClr val="tx1"/>
                </a:solidFill>
              </a:rPr>
              <a:t>between</a:t>
            </a:r>
            <a:r>
              <a:rPr lang="fr-FR" sz="2000" b="1" dirty="0">
                <a:solidFill>
                  <a:schemeClr val="tx1"/>
                </a:solidFill>
              </a:rPr>
              <a:t> </a:t>
            </a:r>
            <a:r>
              <a:rPr lang="fr-FR" sz="2000" b="1" dirty="0" err="1">
                <a:solidFill>
                  <a:schemeClr val="tx1"/>
                </a:solidFill>
              </a:rPr>
              <a:t>excitatory</a:t>
            </a:r>
            <a:r>
              <a:rPr lang="fr-FR" sz="2000" b="1" dirty="0">
                <a:solidFill>
                  <a:schemeClr val="tx1"/>
                </a:solidFill>
              </a:rPr>
              <a:t> and </a:t>
            </a:r>
            <a:r>
              <a:rPr lang="fr-FR" sz="2000" b="1" dirty="0" err="1">
                <a:solidFill>
                  <a:schemeClr val="tx1"/>
                </a:solidFill>
              </a:rPr>
              <a:t>inhibitory</a:t>
            </a:r>
            <a:r>
              <a:rPr lang="fr-FR" sz="2000" b="1" dirty="0">
                <a:solidFill>
                  <a:schemeClr val="tx1"/>
                </a:solidFill>
              </a:rPr>
              <a:t> A1 </a:t>
            </a:r>
            <a:r>
              <a:rPr lang="fr-FR" sz="2000" b="1" dirty="0" err="1" smtClean="0">
                <a:solidFill>
                  <a:schemeClr val="tx1"/>
                </a:solidFill>
              </a:rPr>
              <a:t>cells</a:t>
            </a:r>
            <a:endParaRPr lang="fr-FR" sz="2000" b="1" dirty="0" smtClean="0">
              <a:solidFill>
                <a:schemeClr val="tx1"/>
              </a:solidFill>
            </a:endParaRPr>
          </a:p>
          <a:p>
            <a:pPr>
              <a:buFont typeface="Arial" charset="0"/>
              <a:buChar char="•"/>
            </a:pPr>
            <a:r>
              <a:rPr lang="fr-FR" sz="2000" dirty="0" smtClean="0">
                <a:solidFill>
                  <a:schemeClr val="tx1"/>
                </a:solidFill>
              </a:rPr>
              <a:t> </a:t>
            </a:r>
            <a:r>
              <a:rPr lang="fr-FR" sz="2000" dirty="0" err="1" smtClean="0">
                <a:solidFill>
                  <a:schemeClr val="tx1"/>
                </a:solidFill>
              </a:rPr>
              <a:t>Plasticity</a:t>
            </a:r>
            <a:r>
              <a:rPr lang="fr-FR" sz="2000" dirty="0" smtClean="0">
                <a:solidFill>
                  <a:schemeClr val="tx1"/>
                </a:solidFill>
              </a:rPr>
              <a:t>-</a:t>
            </a:r>
            <a:r>
              <a:rPr lang="fr-FR" sz="2000" dirty="0" err="1" smtClean="0">
                <a:solidFill>
                  <a:schemeClr val="tx1"/>
                </a:solidFill>
              </a:rPr>
              <a:t>induced</a:t>
            </a:r>
            <a:r>
              <a:rPr lang="fr-FR" sz="2000" dirty="0" smtClean="0">
                <a:solidFill>
                  <a:schemeClr val="tx1"/>
                </a:solidFill>
              </a:rPr>
              <a:t> excitation </a:t>
            </a:r>
            <a:r>
              <a:rPr lang="fr-FR" sz="2000" dirty="0" err="1" smtClean="0">
                <a:solidFill>
                  <a:schemeClr val="tx1"/>
                </a:solidFill>
              </a:rPr>
              <a:t>is</a:t>
            </a:r>
            <a:r>
              <a:rPr lang="fr-FR" sz="2000" dirty="0" smtClean="0">
                <a:solidFill>
                  <a:schemeClr val="tx1"/>
                </a:solidFill>
              </a:rPr>
              <a:t> </a:t>
            </a:r>
            <a:r>
              <a:rPr lang="fr-FR" sz="2000" b="1" dirty="0" err="1" smtClean="0">
                <a:solidFill>
                  <a:schemeClr val="tx1"/>
                </a:solidFill>
              </a:rPr>
              <a:t>counterbalanced</a:t>
            </a:r>
            <a:r>
              <a:rPr lang="fr-FR" sz="2000" dirty="0" smtClean="0">
                <a:solidFill>
                  <a:schemeClr val="tx1"/>
                </a:solidFill>
              </a:rPr>
              <a:t> by </a:t>
            </a:r>
            <a:r>
              <a:rPr lang="fr-FR" sz="2000" dirty="0" err="1" smtClean="0">
                <a:solidFill>
                  <a:schemeClr val="tx1"/>
                </a:solidFill>
              </a:rPr>
              <a:t>increased</a:t>
            </a:r>
            <a:r>
              <a:rPr lang="fr-FR" sz="2000" dirty="0" smtClean="0">
                <a:solidFill>
                  <a:schemeClr val="tx1"/>
                </a:solidFill>
              </a:rPr>
              <a:t> inhibition</a:t>
            </a:r>
          </a:p>
          <a:p>
            <a:pPr>
              <a:buFont typeface="Arial" charset="0"/>
              <a:buChar char="•"/>
            </a:pPr>
            <a:r>
              <a:rPr lang="fr-FR" sz="2000" dirty="0" smtClean="0">
                <a:solidFill>
                  <a:schemeClr val="tx1"/>
                </a:solidFill>
              </a:rPr>
              <a:t> </a:t>
            </a:r>
            <a:r>
              <a:rPr lang="fr-FR" sz="2000" dirty="0" err="1" smtClean="0">
                <a:solidFill>
                  <a:schemeClr val="tx1"/>
                </a:solidFill>
              </a:rPr>
              <a:t>Plasticity</a:t>
            </a:r>
            <a:r>
              <a:rPr lang="fr-FR" sz="2000" dirty="0" smtClean="0">
                <a:solidFill>
                  <a:schemeClr val="tx1"/>
                </a:solidFill>
              </a:rPr>
              <a:t> </a:t>
            </a:r>
            <a:r>
              <a:rPr lang="fr-FR" sz="2000" dirty="0" err="1" smtClean="0">
                <a:solidFill>
                  <a:schemeClr val="tx1"/>
                </a:solidFill>
              </a:rPr>
              <a:t>incorporates</a:t>
            </a:r>
            <a:r>
              <a:rPr lang="fr-FR" sz="2000" dirty="0" smtClean="0">
                <a:solidFill>
                  <a:schemeClr val="tx1"/>
                </a:solidFill>
              </a:rPr>
              <a:t> </a:t>
            </a:r>
            <a:r>
              <a:rPr lang="fr-FR" sz="2000" b="1" dirty="0" err="1" smtClean="0">
                <a:solidFill>
                  <a:schemeClr val="tx1"/>
                </a:solidFill>
              </a:rPr>
              <a:t>recent</a:t>
            </a:r>
            <a:r>
              <a:rPr lang="fr-FR" sz="2000" b="1" dirty="0" smtClean="0">
                <a:solidFill>
                  <a:schemeClr val="tx1"/>
                </a:solidFill>
              </a:rPr>
              <a:t> stimulus </a:t>
            </a:r>
            <a:r>
              <a:rPr lang="fr-FR" sz="2000" b="1" dirty="0" err="1" smtClean="0">
                <a:solidFill>
                  <a:schemeClr val="tx1"/>
                </a:solidFill>
              </a:rPr>
              <a:t>history</a:t>
            </a:r>
            <a:endParaRPr lang="fr-FR" sz="2000" b="1" dirty="0">
              <a:solidFill>
                <a:schemeClr val="tx1"/>
              </a:solidFill>
            </a:endParaRPr>
          </a:p>
          <a:p>
            <a:endParaRPr lang="fr-FR" sz="2000"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e 3"/>
          <p:cNvGrpSpPr>
            <a:grpSpLocks/>
          </p:cNvGrpSpPr>
          <p:nvPr/>
        </p:nvGrpSpPr>
        <p:grpSpPr bwMode="auto">
          <a:xfrm>
            <a:off x="671513" y="755650"/>
            <a:ext cx="8737600" cy="5865813"/>
            <a:chOff x="672042" y="755967"/>
            <a:chExt cx="8736542" cy="5865748"/>
          </a:xfrm>
        </p:grpSpPr>
        <p:pic>
          <p:nvPicPr>
            <p:cNvPr id="14339" name="Picture 1"/>
            <p:cNvPicPr>
              <a:picLocks noChangeAspect="1"/>
            </p:cNvPicPr>
            <p:nvPr/>
          </p:nvPicPr>
          <p:blipFill>
            <a:blip r:embed="rId3" cstate="print"/>
            <a:srcRect/>
            <a:stretch>
              <a:fillRect/>
            </a:stretch>
          </p:blipFill>
          <p:spPr bwMode="auto">
            <a:xfrm>
              <a:off x="672042" y="755967"/>
              <a:ext cx="8736542" cy="5865748"/>
            </a:xfrm>
            <a:prstGeom prst="rect">
              <a:avLst/>
            </a:prstGeom>
            <a:noFill/>
            <a:ln w="9525">
              <a:noFill/>
              <a:miter lim="800000"/>
              <a:headEnd/>
              <a:tailEnd/>
            </a:ln>
          </p:spPr>
        </p:pic>
        <p:sp>
          <p:nvSpPr>
            <p:cNvPr id="14340" name="Rectangle 2"/>
            <p:cNvSpPr>
              <a:spLocks noChangeArrowheads="1"/>
            </p:cNvSpPr>
            <p:nvPr/>
          </p:nvSpPr>
          <p:spPr bwMode="auto">
            <a:xfrm>
              <a:off x="9040840" y="4708531"/>
              <a:ext cx="214314" cy="428628"/>
            </a:xfrm>
            <a:prstGeom prst="rect">
              <a:avLst/>
            </a:prstGeom>
            <a:solidFill>
              <a:schemeClr val="bg1"/>
            </a:solidFill>
            <a:ln w="9525" algn="ctr">
              <a:solidFill>
                <a:schemeClr val="bg1"/>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3238" y="166670"/>
            <a:ext cx="9064625" cy="1255713"/>
          </a:xfrm>
        </p:spPr>
        <p:txBody>
          <a:bodyPr/>
          <a:lstStyle/>
          <a:p>
            <a:r>
              <a:rPr lang="fr-FR" dirty="0" err="1" smtClean="0"/>
              <a:t>Prominent</a:t>
            </a:r>
            <a:r>
              <a:rPr lang="fr-FR" dirty="0" smtClean="0"/>
              <a:t> </a:t>
            </a:r>
            <a:r>
              <a:rPr lang="fr-FR" dirty="0" err="1" smtClean="0"/>
              <a:t>role</a:t>
            </a:r>
            <a:r>
              <a:rPr lang="fr-FR" dirty="0" smtClean="0"/>
              <a:t> of </a:t>
            </a:r>
            <a:r>
              <a:rPr lang="fr-FR" dirty="0" err="1" smtClean="0"/>
              <a:t>muscarinic</a:t>
            </a:r>
            <a:r>
              <a:rPr lang="fr-FR" dirty="0" smtClean="0"/>
              <a:t> </a:t>
            </a:r>
            <a:r>
              <a:rPr lang="fr-FR" dirty="0" err="1" smtClean="0"/>
              <a:t>receptors</a:t>
            </a:r>
            <a:r>
              <a:rPr lang="fr-FR" dirty="0" smtClean="0"/>
              <a:t> in </a:t>
            </a:r>
            <a:r>
              <a:rPr lang="fr-FR" dirty="0" err="1" smtClean="0"/>
              <a:t>plasticity</a:t>
            </a:r>
            <a:endParaRPr lang="en-GB" dirty="0"/>
          </a:p>
        </p:txBody>
      </p:sp>
      <p:pic>
        <p:nvPicPr>
          <p:cNvPr id="2050" name="Picture 2"/>
          <p:cNvPicPr>
            <a:picLocks noChangeAspect="1" noChangeArrowheads="1"/>
          </p:cNvPicPr>
          <p:nvPr/>
        </p:nvPicPr>
        <p:blipFill>
          <a:blip r:embed="rId3" cstate="print"/>
          <a:srcRect/>
          <a:stretch>
            <a:fillRect/>
          </a:stretch>
        </p:blipFill>
        <p:spPr bwMode="auto">
          <a:xfrm>
            <a:off x="682594" y="1534168"/>
            <a:ext cx="8612212" cy="4745999"/>
          </a:xfrm>
          <a:prstGeom prst="rect">
            <a:avLst/>
          </a:prstGeom>
          <a:noFill/>
          <a:ln w="9525">
            <a:noFill/>
            <a:miter lim="800000"/>
            <a:headEnd/>
            <a:tailEnd/>
          </a:ln>
          <a:effectLst/>
        </p:spPr>
      </p:pic>
      <p:sp>
        <p:nvSpPr>
          <p:cNvPr id="4" name="ZoneTexte 5"/>
          <p:cNvSpPr txBox="1">
            <a:spLocks noChangeArrowheads="1"/>
          </p:cNvSpPr>
          <p:nvPr/>
        </p:nvSpPr>
        <p:spPr bwMode="auto">
          <a:xfrm>
            <a:off x="6254784" y="6851671"/>
            <a:ext cx="3786188" cy="613117"/>
          </a:xfrm>
          <a:prstGeom prst="rect">
            <a:avLst/>
          </a:prstGeom>
          <a:noFill/>
          <a:ln w="9525">
            <a:noFill/>
            <a:miter lim="800000"/>
            <a:headEnd/>
            <a:tailEnd/>
          </a:ln>
        </p:spPr>
        <p:txBody>
          <a:bodyPr>
            <a:spAutoFit/>
          </a:bodyPr>
          <a:lstStyle/>
          <a:p>
            <a:pPr algn="r"/>
            <a:r>
              <a:rPr lang="fr-FR" dirty="0" err="1" smtClean="0">
                <a:solidFill>
                  <a:schemeClr val="tx1"/>
                </a:solidFill>
              </a:rPr>
              <a:t>Metherate</a:t>
            </a:r>
            <a:r>
              <a:rPr lang="fr-FR" dirty="0" smtClean="0">
                <a:solidFill>
                  <a:schemeClr val="tx1"/>
                </a:solidFill>
              </a:rPr>
              <a:t> </a:t>
            </a:r>
            <a:r>
              <a:rPr lang="fr-FR" dirty="0">
                <a:solidFill>
                  <a:schemeClr val="tx1"/>
                </a:solidFill>
              </a:rPr>
              <a:t>et al., </a:t>
            </a:r>
            <a:r>
              <a:rPr lang="fr-FR" dirty="0" smtClean="0">
                <a:solidFill>
                  <a:schemeClr val="tx1"/>
                </a:solidFill>
              </a:rPr>
              <a:t>2011. </a:t>
            </a:r>
            <a:r>
              <a:rPr lang="fr-FR" dirty="0" err="1" smtClean="0">
                <a:solidFill>
                  <a:schemeClr val="tx1"/>
                </a:solidFill>
              </a:rPr>
              <a:t>Neuro</a:t>
            </a:r>
            <a:r>
              <a:rPr lang="fr-FR" dirty="0" smtClean="0">
                <a:solidFill>
                  <a:schemeClr val="tx1"/>
                </a:solidFill>
              </a:rPr>
              <a:t>. and </a:t>
            </a:r>
            <a:r>
              <a:rPr lang="fr-FR" dirty="0" err="1" smtClean="0">
                <a:solidFill>
                  <a:schemeClr val="tx1"/>
                </a:solidFill>
              </a:rPr>
              <a:t>Biobehavioral</a:t>
            </a:r>
            <a:r>
              <a:rPr lang="fr-FR" dirty="0" smtClean="0">
                <a:solidFill>
                  <a:schemeClr val="tx1"/>
                </a:solidFill>
              </a:rPr>
              <a:t> </a:t>
            </a:r>
            <a:r>
              <a:rPr lang="fr-FR" dirty="0" err="1" smtClean="0">
                <a:solidFill>
                  <a:schemeClr val="tx1"/>
                </a:solidFill>
              </a:rPr>
              <a:t>reviews</a:t>
            </a:r>
            <a:endParaRPr lang="en-GB" dirty="0">
              <a:solidFill>
                <a:schemeClr val="tx1"/>
              </a:solidFill>
            </a:endParaRPr>
          </a:p>
        </p:txBody>
      </p:sp>
      <p:sp>
        <p:nvSpPr>
          <p:cNvPr id="5" name="ZoneTexte 6"/>
          <p:cNvSpPr txBox="1">
            <a:spLocks noChangeArrowheads="1"/>
          </p:cNvSpPr>
          <p:nvPr/>
        </p:nvSpPr>
        <p:spPr bwMode="auto">
          <a:xfrm>
            <a:off x="5683254" y="4073436"/>
            <a:ext cx="4254495" cy="2406813"/>
          </a:xfrm>
          <a:prstGeom prst="rect">
            <a:avLst/>
          </a:prstGeom>
          <a:noFill/>
          <a:ln w="9525">
            <a:noFill/>
            <a:miter lim="800000"/>
            <a:headEnd/>
            <a:tailEnd/>
          </a:ln>
        </p:spPr>
        <p:txBody>
          <a:bodyPr wrap="square">
            <a:spAutoFit/>
          </a:bodyPr>
          <a:lstStyle/>
          <a:p>
            <a:pPr>
              <a:buFont typeface="Arial" charset="0"/>
              <a:buChar char="•"/>
            </a:pPr>
            <a:r>
              <a:rPr lang="fr-FR" sz="2000" dirty="0" smtClean="0">
                <a:solidFill>
                  <a:schemeClr val="tx1"/>
                </a:solidFill>
              </a:rPr>
              <a:t> </a:t>
            </a:r>
            <a:r>
              <a:rPr lang="fr-FR" sz="2000" b="1" dirty="0" err="1" smtClean="0">
                <a:solidFill>
                  <a:schemeClr val="tx1"/>
                </a:solidFill>
              </a:rPr>
              <a:t>Muscarinic</a:t>
            </a:r>
            <a:r>
              <a:rPr lang="fr-FR" sz="2000" b="1" dirty="0" smtClean="0">
                <a:solidFill>
                  <a:schemeClr val="tx1"/>
                </a:solidFill>
              </a:rPr>
              <a:t> R:</a:t>
            </a:r>
          </a:p>
          <a:p>
            <a:pPr>
              <a:buFont typeface="Wingdings"/>
              <a:buChar char="à"/>
            </a:pPr>
            <a:r>
              <a:rPr lang="fr-FR" sz="2000" dirty="0" smtClean="0">
                <a:solidFill>
                  <a:schemeClr val="tx1"/>
                </a:solidFill>
              </a:rPr>
              <a:t>L3/4: </a:t>
            </a:r>
            <a:r>
              <a:rPr lang="fr-FR" sz="2000" dirty="0" err="1" smtClean="0">
                <a:solidFill>
                  <a:schemeClr val="tx1"/>
                </a:solidFill>
              </a:rPr>
              <a:t>enhancement</a:t>
            </a:r>
            <a:r>
              <a:rPr lang="fr-FR" sz="2000" dirty="0" smtClean="0">
                <a:solidFill>
                  <a:schemeClr val="tx1"/>
                </a:solidFill>
              </a:rPr>
              <a:t> of post-</a:t>
            </a:r>
            <a:r>
              <a:rPr lang="fr-FR" sz="2000" dirty="0" err="1" smtClean="0">
                <a:solidFill>
                  <a:schemeClr val="tx1"/>
                </a:solidFill>
              </a:rPr>
              <a:t>synaptic</a:t>
            </a:r>
            <a:r>
              <a:rPr lang="fr-FR" sz="2000" dirty="0" smtClean="0">
                <a:solidFill>
                  <a:schemeClr val="tx1"/>
                </a:solidFill>
              </a:rPr>
              <a:t> </a:t>
            </a:r>
            <a:r>
              <a:rPr lang="fr-FR" sz="2000" dirty="0" err="1" smtClean="0">
                <a:solidFill>
                  <a:schemeClr val="tx1"/>
                </a:solidFill>
              </a:rPr>
              <a:t>excitability</a:t>
            </a:r>
            <a:r>
              <a:rPr lang="fr-FR" sz="2000" dirty="0" smtClean="0">
                <a:solidFill>
                  <a:schemeClr val="tx1"/>
                </a:solidFill>
              </a:rPr>
              <a:t> [</a:t>
            </a:r>
            <a:r>
              <a:rPr lang="fr-FR" sz="2000" dirty="0" err="1" smtClean="0">
                <a:solidFill>
                  <a:schemeClr val="tx1"/>
                </a:solidFill>
              </a:rPr>
              <a:t>plasticity</a:t>
            </a:r>
            <a:r>
              <a:rPr lang="fr-FR" sz="2000" dirty="0" smtClean="0">
                <a:solidFill>
                  <a:schemeClr val="tx1"/>
                </a:solidFill>
              </a:rPr>
              <a:t>]</a:t>
            </a:r>
          </a:p>
          <a:p>
            <a:pPr>
              <a:buFont typeface="Arial" charset="0"/>
              <a:buChar char="•"/>
            </a:pPr>
            <a:r>
              <a:rPr lang="fr-FR" sz="2000" dirty="0" smtClean="0">
                <a:solidFill>
                  <a:schemeClr val="tx1"/>
                </a:solidFill>
              </a:rPr>
              <a:t> </a:t>
            </a:r>
            <a:r>
              <a:rPr lang="fr-FR" sz="2000" b="1" dirty="0" err="1" smtClean="0">
                <a:solidFill>
                  <a:schemeClr val="tx1"/>
                </a:solidFill>
              </a:rPr>
              <a:t>Nicotinic</a:t>
            </a:r>
            <a:r>
              <a:rPr lang="fr-FR" sz="2000" b="1" dirty="0" smtClean="0">
                <a:solidFill>
                  <a:schemeClr val="tx1"/>
                </a:solidFill>
              </a:rPr>
              <a:t> R:</a:t>
            </a:r>
          </a:p>
          <a:p>
            <a:r>
              <a:rPr lang="fr-FR" sz="2000" dirty="0" smtClean="0">
                <a:solidFill>
                  <a:schemeClr val="tx1"/>
                </a:solidFill>
                <a:sym typeface="Wingdings" pitchFamily="2" charset="2"/>
              </a:rPr>
              <a:t>TC synapses: </a:t>
            </a:r>
            <a:r>
              <a:rPr lang="fr-FR" sz="2000" dirty="0" err="1" smtClean="0">
                <a:solidFill>
                  <a:schemeClr val="tx1"/>
                </a:solidFill>
                <a:sym typeface="Wingdings" pitchFamily="2" charset="2"/>
              </a:rPr>
              <a:t>enhance</a:t>
            </a:r>
            <a:r>
              <a:rPr lang="fr-FR" sz="2000" dirty="0" smtClean="0">
                <a:solidFill>
                  <a:schemeClr val="tx1"/>
                </a:solidFill>
                <a:sym typeface="Wingdings" pitchFamily="2" charset="2"/>
              </a:rPr>
              <a:t> transmission</a:t>
            </a:r>
            <a:r>
              <a:rPr lang="fr-FR" sz="2000" dirty="0" smtClean="0">
                <a:solidFill>
                  <a:schemeClr val="tx1"/>
                </a:solidFill>
              </a:rPr>
              <a:t> [</a:t>
            </a:r>
            <a:r>
              <a:rPr lang="fr-FR" sz="2000" dirty="0" err="1" smtClean="0">
                <a:solidFill>
                  <a:schemeClr val="tx1"/>
                </a:solidFill>
              </a:rPr>
              <a:t>plasticity</a:t>
            </a:r>
            <a:r>
              <a:rPr lang="fr-FR" sz="2000" smtClean="0">
                <a:solidFill>
                  <a:schemeClr val="tx1"/>
                </a:solidFill>
              </a:rPr>
              <a:t>]</a:t>
            </a:r>
            <a:endParaRPr lang="fr-FR" sz="2000" dirty="0" smtClean="0">
              <a:solidFill>
                <a:schemeClr val="tx1"/>
              </a:solidFill>
            </a:endParaRPr>
          </a:p>
          <a:p>
            <a:endParaRPr lang="fr-FR" sz="2000" dirty="0" smtClean="0">
              <a:solidFill>
                <a:schemeClr val="tx1"/>
              </a:solidFill>
            </a:endParaRPr>
          </a:p>
          <a:p>
            <a:pPr>
              <a:buFont typeface="Arial" pitchFamily="34" charset="0"/>
              <a:buChar char="•"/>
            </a:pPr>
            <a:endParaRPr lang="en-GB" sz="2000" dirty="0">
              <a:solidFill>
                <a:schemeClr val="tx1"/>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01625"/>
            <a:ext cx="10080625" cy="1255713"/>
          </a:xfrm>
        </p:spPr>
        <p:txBody>
          <a:bodyPr/>
          <a:lstStyle/>
          <a:p>
            <a:r>
              <a:rPr lang="en-US" sz="3000" dirty="0" smtClean="0">
                <a:solidFill>
                  <a:schemeClr val="accent6"/>
                </a:solidFill>
              </a:rPr>
              <a:t>Conclusions: acetylcholine release induces plasticity in A1</a:t>
            </a:r>
            <a:endParaRPr lang="en-US" sz="3000" dirty="0">
              <a:solidFill>
                <a:schemeClr val="accent6"/>
              </a:solidFill>
            </a:endParaRPr>
          </a:p>
        </p:txBody>
      </p:sp>
      <p:sp>
        <p:nvSpPr>
          <p:cNvPr id="3" name="Espace réservé du contenu 2"/>
          <p:cNvSpPr>
            <a:spLocks noGrp="1"/>
          </p:cNvSpPr>
          <p:nvPr>
            <p:ph idx="1"/>
          </p:nvPr>
        </p:nvSpPr>
        <p:spPr>
          <a:xfrm>
            <a:off x="503238" y="2187594"/>
            <a:ext cx="9064625" cy="4378325"/>
          </a:xfrm>
        </p:spPr>
        <p:txBody>
          <a:bodyPr/>
          <a:lstStyle/>
          <a:p>
            <a:r>
              <a:rPr lang="en-US" dirty="0" smtClean="0"/>
              <a:t>Ach-induced plasticity are not restricted to the frequency domain, but also extends to the modulation rate, sequence order…</a:t>
            </a:r>
          </a:p>
          <a:p>
            <a:r>
              <a:rPr lang="en-US" dirty="0" smtClean="0"/>
              <a:t>This plasticity takes place at the level of the </a:t>
            </a:r>
            <a:r>
              <a:rPr lang="en-US" dirty="0" err="1" smtClean="0"/>
              <a:t>cortico</a:t>
            </a:r>
            <a:r>
              <a:rPr lang="en-US" dirty="0" smtClean="0"/>
              <a:t>-cortical synapses, involving </a:t>
            </a:r>
            <a:r>
              <a:rPr lang="en-US" dirty="0" err="1" smtClean="0"/>
              <a:t>muscarinic</a:t>
            </a:r>
            <a:r>
              <a:rPr lang="en-US" dirty="0" smtClean="0"/>
              <a:t> receptors, and prominently engages </a:t>
            </a:r>
            <a:r>
              <a:rPr lang="en-US" dirty="0" err="1" smtClean="0"/>
              <a:t>intracortical</a:t>
            </a:r>
            <a:r>
              <a:rPr lang="en-US" dirty="0" smtClean="0"/>
              <a:t> inhibition.</a:t>
            </a:r>
          </a:p>
          <a:p>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re 1"/>
          <p:cNvSpPr>
            <a:spLocks noGrp="1"/>
          </p:cNvSpPr>
          <p:nvPr>
            <p:ph type="title"/>
          </p:nvPr>
        </p:nvSpPr>
        <p:spPr/>
        <p:txBody>
          <a:bodyPr/>
          <a:lstStyle/>
          <a:p>
            <a:r>
              <a:rPr lang="fr-FR" smtClean="0"/>
              <a:t>NB-induced plasticity is reflected in behavioral performance</a:t>
            </a:r>
            <a:endParaRPr lang="en-GB" smtClean="0"/>
          </a:p>
        </p:txBody>
      </p:sp>
      <p:pic>
        <p:nvPicPr>
          <p:cNvPr id="59395" name="Picture 2"/>
          <p:cNvPicPr>
            <a:picLocks noChangeAspect="1" noChangeArrowheads="1"/>
          </p:cNvPicPr>
          <p:nvPr/>
        </p:nvPicPr>
        <p:blipFill>
          <a:blip r:embed="rId3" cstate="print"/>
          <a:srcRect/>
          <a:stretch>
            <a:fillRect/>
          </a:stretch>
        </p:blipFill>
        <p:spPr bwMode="auto">
          <a:xfrm>
            <a:off x="0" y="1779588"/>
            <a:ext cx="6683375" cy="2752725"/>
          </a:xfrm>
          <a:prstGeom prst="rect">
            <a:avLst/>
          </a:prstGeom>
          <a:noFill/>
          <a:ln w="9525">
            <a:noFill/>
            <a:miter lim="800000"/>
            <a:headEnd/>
            <a:tailEnd/>
          </a:ln>
        </p:spPr>
      </p:pic>
      <p:sp>
        <p:nvSpPr>
          <p:cNvPr id="59396" name="ZoneTexte 4"/>
          <p:cNvSpPr txBox="1">
            <a:spLocks noChangeArrowheads="1"/>
          </p:cNvSpPr>
          <p:nvPr/>
        </p:nvSpPr>
        <p:spPr bwMode="auto">
          <a:xfrm>
            <a:off x="0" y="4494213"/>
            <a:ext cx="2397125" cy="352425"/>
          </a:xfrm>
          <a:prstGeom prst="rect">
            <a:avLst/>
          </a:prstGeom>
          <a:noFill/>
          <a:ln w="9525">
            <a:noFill/>
            <a:miter lim="800000"/>
            <a:headEnd/>
            <a:tailEnd/>
          </a:ln>
        </p:spPr>
        <p:txBody>
          <a:bodyPr>
            <a:spAutoFit/>
          </a:bodyPr>
          <a:lstStyle/>
          <a:p>
            <a:r>
              <a:rPr lang="fr-FR">
                <a:solidFill>
                  <a:schemeClr val="tx1"/>
                </a:solidFill>
              </a:rPr>
              <a:t>Example animal</a:t>
            </a:r>
            <a:endParaRPr lang="en-GB">
              <a:solidFill>
                <a:schemeClr val="tx1"/>
              </a:solidFill>
            </a:endParaRPr>
          </a:p>
        </p:txBody>
      </p:sp>
      <p:sp>
        <p:nvSpPr>
          <p:cNvPr id="59397"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a:solidFill>
                  <a:schemeClr val="tx1"/>
                </a:solidFill>
              </a:rPr>
              <a:t>Froemke et al., 2013. Nat. Neuro</a:t>
            </a:r>
            <a:endParaRPr lang="en-GB">
              <a:solidFill>
                <a:schemeClr val="tx1"/>
              </a:solidFill>
            </a:endParaRPr>
          </a:p>
        </p:txBody>
      </p:sp>
      <p:sp>
        <p:nvSpPr>
          <p:cNvPr id="59398" name="ZoneTexte 6"/>
          <p:cNvSpPr txBox="1">
            <a:spLocks noChangeArrowheads="1"/>
          </p:cNvSpPr>
          <p:nvPr/>
        </p:nvSpPr>
        <p:spPr bwMode="auto">
          <a:xfrm>
            <a:off x="6897688" y="1779588"/>
            <a:ext cx="2928937" cy="1914525"/>
          </a:xfrm>
          <a:prstGeom prst="rect">
            <a:avLst/>
          </a:prstGeom>
          <a:noFill/>
          <a:ln w="9525">
            <a:noFill/>
            <a:miter lim="800000"/>
            <a:headEnd/>
            <a:tailEnd/>
          </a:ln>
        </p:spPr>
        <p:txBody>
          <a:bodyPr>
            <a:spAutoFit/>
          </a:bodyPr>
          <a:lstStyle/>
          <a:p>
            <a:pPr>
              <a:buFont typeface="Arial" charset="0"/>
              <a:buChar char="•"/>
            </a:pPr>
            <a:r>
              <a:rPr lang="fr-FR" dirty="0">
                <a:solidFill>
                  <a:schemeClr val="tx1"/>
                </a:solidFill>
              </a:rPr>
              <a:t> </a:t>
            </a:r>
            <a:r>
              <a:rPr lang="fr-FR" dirty="0" err="1">
                <a:solidFill>
                  <a:schemeClr val="tx1"/>
                </a:solidFill>
              </a:rPr>
              <a:t>Tone</a:t>
            </a:r>
            <a:r>
              <a:rPr lang="fr-FR" dirty="0">
                <a:solidFill>
                  <a:schemeClr val="tx1"/>
                </a:solidFill>
              </a:rPr>
              <a:t> </a:t>
            </a:r>
            <a:r>
              <a:rPr lang="fr-FR" dirty="0" err="1">
                <a:solidFill>
                  <a:schemeClr val="tx1"/>
                </a:solidFill>
              </a:rPr>
              <a:t>detection</a:t>
            </a:r>
            <a:r>
              <a:rPr lang="fr-FR" dirty="0">
                <a:solidFill>
                  <a:schemeClr val="tx1"/>
                </a:solidFill>
              </a:rPr>
              <a:t> </a:t>
            </a:r>
            <a:r>
              <a:rPr lang="fr-FR" dirty="0" err="1">
                <a:solidFill>
                  <a:schemeClr val="tx1"/>
                </a:solidFill>
              </a:rPr>
              <a:t>task</a:t>
            </a:r>
            <a:endParaRPr lang="fr-FR" dirty="0">
              <a:solidFill>
                <a:schemeClr val="tx1"/>
              </a:solidFill>
            </a:endParaRPr>
          </a:p>
          <a:p>
            <a:pPr>
              <a:buFont typeface="Arial" charset="0"/>
              <a:buChar char="•"/>
            </a:pPr>
            <a:r>
              <a:rPr lang="fr-FR" dirty="0">
                <a:solidFill>
                  <a:schemeClr val="tx1"/>
                </a:solidFill>
              </a:rPr>
              <a:t> </a:t>
            </a:r>
            <a:r>
              <a:rPr lang="fr-FR" dirty="0" err="1">
                <a:solidFill>
                  <a:schemeClr val="tx1"/>
                </a:solidFill>
              </a:rPr>
              <a:t>Wideband</a:t>
            </a:r>
            <a:r>
              <a:rPr lang="fr-FR" dirty="0">
                <a:solidFill>
                  <a:schemeClr val="tx1"/>
                </a:solidFill>
              </a:rPr>
              <a:t> noise: animal </a:t>
            </a:r>
            <a:r>
              <a:rPr lang="fr-FR" dirty="0" err="1">
                <a:solidFill>
                  <a:schemeClr val="tx1"/>
                </a:solidFill>
              </a:rPr>
              <a:t>is</a:t>
            </a:r>
            <a:r>
              <a:rPr lang="fr-FR" dirty="0">
                <a:solidFill>
                  <a:schemeClr val="tx1"/>
                </a:solidFill>
              </a:rPr>
              <a:t> </a:t>
            </a:r>
            <a:r>
              <a:rPr lang="fr-FR" dirty="0" err="1">
                <a:solidFill>
                  <a:schemeClr val="tx1"/>
                </a:solidFill>
              </a:rPr>
              <a:t>at</a:t>
            </a:r>
            <a:r>
              <a:rPr lang="fr-FR" dirty="0">
                <a:solidFill>
                  <a:schemeClr val="tx1"/>
                </a:solidFill>
              </a:rPr>
              <a:t> saturation</a:t>
            </a:r>
          </a:p>
          <a:p>
            <a:pPr>
              <a:buFont typeface="Arial" charset="0"/>
              <a:buChar char="•"/>
            </a:pPr>
            <a:r>
              <a:rPr lang="fr-FR" dirty="0">
                <a:solidFill>
                  <a:schemeClr val="tx1"/>
                </a:solidFill>
              </a:rPr>
              <a:t>  </a:t>
            </a:r>
            <a:r>
              <a:rPr lang="fr-FR" dirty="0" err="1">
                <a:solidFill>
                  <a:schemeClr val="tx1"/>
                </a:solidFill>
              </a:rPr>
              <a:t>Narrowband</a:t>
            </a:r>
            <a:r>
              <a:rPr lang="fr-FR" dirty="0">
                <a:solidFill>
                  <a:schemeClr val="tx1"/>
                </a:solidFill>
              </a:rPr>
              <a:t> noise: </a:t>
            </a:r>
            <a:r>
              <a:rPr lang="fr-FR" dirty="0" err="1">
                <a:solidFill>
                  <a:schemeClr val="tx1"/>
                </a:solidFill>
              </a:rPr>
              <a:t>clear</a:t>
            </a:r>
            <a:r>
              <a:rPr lang="fr-FR" dirty="0">
                <a:solidFill>
                  <a:schemeClr val="tx1"/>
                </a:solidFill>
              </a:rPr>
              <a:t> </a:t>
            </a:r>
            <a:r>
              <a:rPr lang="fr-FR" dirty="0" err="1">
                <a:solidFill>
                  <a:schemeClr val="tx1"/>
                </a:solidFill>
              </a:rPr>
              <a:t>improvement</a:t>
            </a:r>
            <a:r>
              <a:rPr lang="fr-FR" dirty="0">
                <a:solidFill>
                  <a:schemeClr val="tx1"/>
                </a:solidFill>
              </a:rPr>
              <a:t> </a:t>
            </a:r>
            <a:r>
              <a:rPr lang="fr-FR" dirty="0" err="1">
                <a:solidFill>
                  <a:schemeClr val="tx1"/>
                </a:solidFill>
              </a:rPr>
              <a:t>after</a:t>
            </a:r>
            <a:r>
              <a:rPr lang="fr-FR" dirty="0">
                <a:solidFill>
                  <a:schemeClr val="tx1"/>
                </a:solidFill>
              </a:rPr>
              <a:t> </a:t>
            </a:r>
            <a:r>
              <a:rPr lang="fr-FR" dirty="0" err="1">
                <a:solidFill>
                  <a:schemeClr val="tx1"/>
                </a:solidFill>
              </a:rPr>
              <a:t>tone</a:t>
            </a:r>
            <a:r>
              <a:rPr lang="fr-FR" dirty="0">
                <a:solidFill>
                  <a:schemeClr val="tx1"/>
                </a:solidFill>
              </a:rPr>
              <a:t>-</a:t>
            </a:r>
            <a:r>
              <a:rPr lang="fr-FR" dirty="0" err="1">
                <a:solidFill>
                  <a:schemeClr val="tx1"/>
                </a:solidFill>
              </a:rPr>
              <a:t>paired</a:t>
            </a:r>
            <a:r>
              <a:rPr lang="fr-FR" dirty="0">
                <a:solidFill>
                  <a:schemeClr val="tx1"/>
                </a:solidFill>
              </a:rPr>
              <a:t> NB stimulation</a:t>
            </a:r>
            <a:endParaRPr lang="en-GB" dirty="0">
              <a:solidFill>
                <a:schemeClr val="tx1"/>
              </a:solidFill>
            </a:endParaRPr>
          </a:p>
          <a:p>
            <a:pPr>
              <a:buFont typeface="Arial" charset="0"/>
              <a:buChar char="•"/>
            </a:pPr>
            <a:endParaRPr lang="en-GB" dirty="0">
              <a:solidFill>
                <a:schemeClr val="tx1"/>
              </a:solidFill>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re 1"/>
          <p:cNvSpPr>
            <a:spLocks noGrp="1"/>
          </p:cNvSpPr>
          <p:nvPr>
            <p:ph type="title"/>
          </p:nvPr>
        </p:nvSpPr>
        <p:spPr/>
        <p:txBody>
          <a:bodyPr/>
          <a:lstStyle/>
          <a:p>
            <a:r>
              <a:rPr lang="fr-FR" smtClean="0"/>
              <a:t>NB-induced plasticity is reflected in behavioral performance</a:t>
            </a:r>
            <a:endParaRPr lang="en-GB" smtClean="0"/>
          </a:p>
        </p:txBody>
      </p:sp>
      <p:pic>
        <p:nvPicPr>
          <p:cNvPr id="60419" name="Picture 2"/>
          <p:cNvPicPr>
            <a:picLocks noChangeAspect="1" noChangeArrowheads="1"/>
          </p:cNvPicPr>
          <p:nvPr/>
        </p:nvPicPr>
        <p:blipFill>
          <a:blip r:embed="rId3" cstate="print"/>
          <a:srcRect/>
          <a:stretch>
            <a:fillRect/>
          </a:stretch>
        </p:blipFill>
        <p:spPr bwMode="auto">
          <a:xfrm>
            <a:off x="0" y="1779588"/>
            <a:ext cx="6683375" cy="2752725"/>
          </a:xfrm>
          <a:prstGeom prst="rect">
            <a:avLst/>
          </a:prstGeom>
          <a:noFill/>
          <a:ln w="9525">
            <a:noFill/>
            <a:miter lim="800000"/>
            <a:headEnd/>
            <a:tailEnd/>
          </a:ln>
        </p:spPr>
      </p:pic>
      <p:pic>
        <p:nvPicPr>
          <p:cNvPr id="60420" name="Picture 2"/>
          <p:cNvPicPr>
            <a:picLocks noChangeAspect="1" noChangeArrowheads="1"/>
          </p:cNvPicPr>
          <p:nvPr/>
        </p:nvPicPr>
        <p:blipFill>
          <a:blip r:embed="rId4" cstate="print"/>
          <a:srcRect/>
          <a:stretch>
            <a:fillRect/>
          </a:stretch>
        </p:blipFill>
        <p:spPr bwMode="auto">
          <a:xfrm>
            <a:off x="3111500" y="4779963"/>
            <a:ext cx="2571750" cy="2676525"/>
          </a:xfrm>
          <a:prstGeom prst="rect">
            <a:avLst/>
          </a:prstGeom>
          <a:noFill/>
          <a:ln w="9525">
            <a:noFill/>
            <a:miter lim="800000"/>
            <a:headEnd/>
            <a:tailEnd/>
          </a:ln>
        </p:spPr>
      </p:pic>
      <p:sp>
        <p:nvSpPr>
          <p:cNvPr id="60421" name="ZoneTexte 4"/>
          <p:cNvSpPr txBox="1">
            <a:spLocks noChangeArrowheads="1"/>
          </p:cNvSpPr>
          <p:nvPr/>
        </p:nvSpPr>
        <p:spPr bwMode="auto">
          <a:xfrm>
            <a:off x="0" y="4494213"/>
            <a:ext cx="2397125" cy="352425"/>
          </a:xfrm>
          <a:prstGeom prst="rect">
            <a:avLst/>
          </a:prstGeom>
          <a:noFill/>
          <a:ln w="9525">
            <a:noFill/>
            <a:miter lim="800000"/>
            <a:headEnd/>
            <a:tailEnd/>
          </a:ln>
        </p:spPr>
        <p:txBody>
          <a:bodyPr>
            <a:spAutoFit/>
          </a:bodyPr>
          <a:lstStyle/>
          <a:p>
            <a:r>
              <a:rPr lang="fr-FR">
                <a:solidFill>
                  <a:schemeClr val="tx1"/>
                </a:solidFill>
              </a:rPr>
              <a:t>Example animal</a:t>
            </a:r>
            <a:endParaRPr lang="en-GB">
              <a:solidFill>
                <a:schemeClr val="tx1"/>
              </a:solidFill>
            </a:endParaRPr>
          </a:p>
        </p:txBody>
      </p:sp>
      <p:sp>
        <p:nvSpPr>
          <p:cNvPr id="60422"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a:solidFill>
                  <a:schemeClr val="tx1"/>
                </a:solidFill>
              </a:rPr>
              <a:t>Froemke et al., 2013. Nat. Neuro</a:t>
            </a:r>
            <a:endParaRPr lang="en-GB">
              <a:solidFill>
                <a:schemeClr val="tx1"/>
              </a:solidFill>
            </a:endParaRPr>
          </a:p>
        </p:txBody>
      </p:sp>
      <p:sp>
        <p:nvSpPr>
          <p:cNvPr id="60423" name="ZoneTexte 6"/>
          <p:cNvSpPr txBox="1">
            <a:spLocks noChangeArrowheads="1"/>
          </p:cNvSpPr>
          <p:nvPr/>
        </p:nvSpPr>
        <p:spPr bwMode="auto">
          <a:xfrm>
            <a:off x="6897688" y="1779588"/>
            <a:ext cx="2928937" cy="1914525"/>
          </a:xfrm>
          <a:prstGeom prst="rect">
            <a:avLst/>
          </a:prstGeom>
          <a:noFill/>
          <a:ln w="9525">
            <a:noFill/>
            <a:miter lim="800000"/>
            <a:headEnd/>
            <a:tailEnd/>
          </a:ln>
        </p:spPr>
        <p:txBody>
          <a:bodyPr>
            <a:spAutoFit/>
          </a:bodyPr>
          <a:lstStyle/>
          <a:p>
            <a:pPr>
              <a:buFont typeface="Arial" charset="0"/>
              <a:buChar char="•"/>
            </a:pPr>
            <a:r>
              <a:rPr lang="fr-FR">
                <a:solidFill>
                  <a:schemeClr val="tx1"/>
                </a:solidFill>
              </a:rPr>
              <a:t> Tone detection task</a:t>
            </a:r>
          </a:p>
          <a:p>
            <a:pPr>
              <a:buFont typeface="Arial" charset="0"/>
              <a:buChar char="•"/>
            </a:pPr>
            <a:r>
              <a:rPr lang="fr-FR">
                <a:solidFill>
                  <a:schemeClr val="tx1"/>
                </a:solidFill>
              </a:rPr>
              <a:t> Wideband noise: animal is at saturation</a:t>
            </a:r>
          </a:p>
          <a:p>
            <a:pPr>
              <a:buFont typeface="Arial" charset="0"/>
              <a:buChar char="•"/>
            </a:pPr>
            <a:r>
              <a:rPr lang="fr-FR">
                <a:solidFill>
                  <a:schemeClr val="tx1"/>
                </a:solidFill>
              </a:rPr>
              <a:t>  Narrowband noise: clear improvement after tone-paired NB stimulation</a:t>
            </a:r>
            <a:endParaRPr lang="en-GB">
              <a:solidFill>
                <a:schemeClr val="tx1"/>
              </a:solidFill>
            </a:endParaRPr>
          </a:p>
          <a:p>
            <a:pPr>
              <a:buFont typeface="Arial" charset="0"/>
              <a:buChar char="•"/>
            </a:pPr>
            <a:endParaRPr lang="en-GB">
              <a:solidFill>
                <a:schemeClr val="tx1"/>
              </a:solidFill>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Titre 1"/>
          <p:cNvSpPr>
            <a:spLocks noGrp="1"/>
          </p:cNvSpPr>
          <p:nvPr>
            <p:ph type="title"/>
          </p:nvPr>
        </p:nvSpPr>
        <p:spPr/>
        <p:txBody>
          <a:bodyPr/>
          <a:lstStyle/>
          <a:p>
            <a:pPr eaLnBrk="1"/>
            <a:r>
              <a:rPr lang="fr-FR" smtClean="0"/>
              <a:t>NB is required for normal task performance</a:t>
            </a:r>
            <a:endParaRPr lang="en-US" smtClean="0"/>
          </a:p>
        </p:txBody>
      </p:sp>
      <p:pic>
        <p:nvPicPr>
          <p:cNvPr id="61443" name="Picture 4"/>
          <p:cNvPicPr>
            <a:picLocks noChangeAspect="1" noChangeArrowheads="1"/>
          </p:cNvPicPr>
          <p:nvPr/>
        </p:nvPicPr>
        <p:blipFill>
          <a:blip r:embed="rId3" cstate="print"/>
          <a:srcRect/>
          <a:stretch>
            <a:fillRect/>
          </a:stretch>
        </p:blipFill>
        <p:spPr bwMode="auto">
          <a:xfrm>
            <a:off x="1182688" y="1636713"/>
            <a:ext cx="2857500" cy="2619375"/>
          </a:xfrm>
          <a:prstGeom prst="rect">
            <a:avLst/>
          </a:prstGeom>
          <a:noFill/>
          <a:ln w="9525">
            <a:noFill/>
            <a:miter lim="800000"/>
            <a:headEnd/>
            <a:tailEnd/>
          </a:ln>
        </p:spPr>
      </p:pic>
      <p:pic>
        <p:nvPicPr>
          <p:cNvPr id="61444" name="Picture 5"/>
          <p:cNvPicPr>
            <a:picLocks noChangeAspect="1" noChangeArrowheads="1"/>
          </p:cNvPicPr>
          <p:nvPr/>
        </p:nvPicPr>
        <p:blipFill>
          <a:blip r:embed="rId4" cstate="print"/>
          <a:srcRect/>
          <a:stretch>
            <a:fillRect/>
          </a:stretch>
        </p:blipFill>
        <p:spPr bwMode="auto">
          <a:xfrm>
            <a:off x="754063" y="4443413"/>
            <a:ext cx="3857625" cy="2922587"/>
          </a:xfrm>
          <a:prstGeom prst="rect">
            <a:avLst/>
          </a:prstGeom>
          <a:noFill/>
          <a:ln w="9525">
            <a:noFill/>
            <a:miter lim="800000"/>
            <a:headEnd/>
            <a:tailEnd/>
          </a:ln>
        </p:spPr>
      </p:pic>
      <p:sp>
        <p:nvSpPr>
          <p:cNvPr id="61445"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dirty="0">
                <a:solidFill>
                  <a:schemeClr val="tx1"/>
                </a:solidFill>
              </a:rPr>
              <a:t>Leach et al., 2013. JNS</a:t>
            </a:r>
            <a:endParaRPr lang="en-GB" dirty="0">
              <a:solidFill>
                <a:schemeClr val="tx1"/>
              </a:solidFill>
            </a:endParaRPr>
          </a:p>
        </p:txBody>
      </p:sp>
      <p:sp>
        <p:nvSpPr>
          <p:cNvPr id="61446" name="ZoneTexte 9"/>
          <p:cNvSpPr txBox="1">
            <a:spLocks noChangeArrowheads="1"/>
          </p:cNvSpPr>
          <p:nvPr/>
        </p:nvSpPr>
        <p:spPr bwMode="auto">
          <a:xfrm>
            <a:off x="5468937" y="3554413"/>
            <a:ext cx="4611687" cy="612775"/>
          </a:xfrm>
          <a:prstGeom prst="rect">
            <a:avLst/>
          </a:prstGeom>
          <a:noFill/>
          <a:ln w="9525">
            <a:noFill/>
            <a:miter lim="800000"/>
            <a:headEnd/>
            <a:tailEnd/>
          </a:ln>
        </p:spPr>
        <p:txBody>
          <a:bodyPr wrap="square">
            <a:spAutoFit/>
          </a:bodyPr>
          <a:lstStyle/>
          <a:p>
            <a:pPr>
              <a:buFont typeface="Arial" charset="0"/>
              <a:buChar char="•"/>
            </a:pPr>
            <a:r>
              <a:rPr lang="fr-FR" dirty="0">
                <a:solidFill>
                  <a:schemeClr val="tx1"/>
                </a:solidFill>
              </a:rPr>
              <a:t> Ferrets </a:t>
            </a:r>
            <a:r>
              <a:rPr lang="fr-FR" dirty="0" err="1">
                <a:solidFill>
                  <a:schemeClr val="tx1"/>
                </a:solidFill>
              </a:rPr>
              <a:t>had</a:t>
            </a:r>
            <a:r>
              <a:rPr lang="fr-FR" dirty="0">
                <a:solidFill>
                  <a:schemeClr val="tx1"/>
                </a:solidFill>
              </a:rPr>
              <a:t> to orient to the stimulus location / NB </a:t>
            </a:r>
            <a:r>
              <a:rPr lang="fr-FR" dirty="0" err="1">
                <a:solidFill>
                  <a:schemeClr val="tx1"/>
                </a:solidFill>
              </a:rPr>
              <a:t>lesions</a:t>
            </a:r>
            <a:endParaRPr lang="fr-FR" dirty="0">
              <a:solidFill>
                <a:schemeClr val="tx1"/>
              </a:solidFill>
            </a:endParaRP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print"/>
          <a:srcRect/>
          <a:stretch>
            <a:fillRect/>
          </a:stretch>
        </p:blipFill>
        <p:spPr bwMode="auto">
          <a:xfrm>
            <a:off x="968375" y="1422400"/>
            <a:ext cx="2524125" cy="5753100"/>
          </a:xfrm>
          <a:prstGeom prst="rect">
            <a:avLst/>
          </a:prstGeom>
          <a:noFill/>
          <a:ln w="9525">
            <a:noFill/>
            <a:miter lim="800000"/>
            <a:headEnd/>
            <a:tailEnd/>
          </a:ln>
        </p:spPr>
      </p:pic>
      <p:pic>
        <p:nvPicPr>
          <p:cNvPr id="62467" name="Picture 3"/>
          <p:cNvPicPr>
            <a:picLocks noChangeAspect="1" noChangeArrowheads="1"/>
          </p:cNvPicPr>
          <p:nvPr/>
        </p:nvPicPr>
        <p:blipFill>
          <a:blip r:embed="rId4" cstate="print"/>
          <a:srcRect/>
          <a:stretch>
            <a:fillRect/>
          </a:stretch>
        </p:blipFill>
        <p:spPr bwMode="auto">
          <a:xfrm>
            <a:off x="325438" y="7235825"/>
            <a:ext cx="3952875" cy="323850"/>
          </a:xfrm>
          <a:prstGeom prst="rect">
            <a:avLst/>
          </a:prstGeom>
          <a:noFill/>
          <a:ln w="9525">
            <a:noFill/>
            <a:miter lim="800000"/>
            <a:headEnd/>
            <a:tailEnd/>
          </a:ln>
        </p:spPr>
      </p:pic>
      <p:sp>
        <p:nvSpPr>
          <p:cNvPr id="62468" name="Titre 1"/>
          <p:cNvSpPr>
            <a:spLocks noGrp="1"/>
          </p:cNvSpPr>
          <p:nvPr>
            <p:ph type="title"/>
          </p:nvPr>
        </p:nvSpPr>
        <p:spPr/>
        <p:txBody>
          <a:bodyPr/>
          <a:lstStyle/>
          <a:p>
            <a:pPr eaLnBrk="1"/>
            <a:r>
              <a:rPr lang="fr-FR" smtClean="0"/>
              <a:t>NB is required for normal task performance</a:t>
            </a:r>
            <a:endParaRPr lang="en-US" smtClean="0"/>
          </a:p>
        </p:txBody>
      </p:sp>
      <p:sp>
        <p:nvSpPr>
          <p:cNvPr id="62469"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a:solidFill>
                  <a:schemeClr val="tx1"/>
                </a:solidFill>
              </a:rPr>
              <a:t>Leach et al., 2013. JNS</a:t>
            </a:r>
            <a:endParaRPr lang="en-GB">
              <a:solidFill>
                <a:schemeClr val="tx1"/>
              </a:solidFill>
            </a:endParaRPr>
          </a:p>
        </p:txBody>
      </p:sp>
      <p:sp>
        <p:nvSpPr>
          <p:cNvPr id="62470" name="ZoneTexte 9"/>
          <p:cNvSpPr txBox="1">
            <a:spLocks noChangeArrowheads="1"/>
          </p:cNvSpPr>
          <p:nvPr/>
        </p:nvSpPr>
        <p:spPr bwMode="auto">
          <a:xfrm>
            <a:off x="5468937" y="3554413"/>
            <a:ext cx="4611687" cy="1394292"/>
          </a:xfrm>
          <a:prstGeom prst="rect">
            <a:avLst/>
          </a:prstGeom>
          <a:noFill/>
          <a:ln w="9525">
            <a:noFill/>
            <a:miter lim="800000"/>
            <a:headEnd/>
            <a:tailEnd/>
          </a:ln>
        </p:spPr>
        <p:txBody>
          <a:bodyPr wrap="square">
            <a:spAutoFit/>
          </a:bodyPr>
          <a:lstStyle/>
          <a:p>
            <a:pPr>
              <a:buFont typeface="Arial" charset="0"/>
              <a:buChar char="•"/>
            </a:pPr>
            <a:r>
              <a:rPr lang="fr-FR" dirty="0">
                <a:solidFill>
                  <a:schemeClr val="tx1"/>
                </a:solidFill>
              </a:rPr>
              <a:t> Ferrets </a:t>
            </a:r>
            <a:r>
              <a:rPr lang="fr-FR" dirty="0" err="1">
                <a:solidFill>
                  <a:schemeClr val="tx1"/>
                </a:solidFill>
              </a:rPr>
              <a:t>had</a:t>
            </a:r>
            <a:r>
              <a:rPr lang="fr-FR" dirty="0">
                <a:solidFill>
                  <a:schemeClr val="tx1"/>
                </a:solidFill>
              </a:rPr>
              <a:t> to orient to the stimulus location / NB </a:t>
            </a:r>
            <a:r>
              <a:rPr lang="fr-FR" dirty="0" err="1">
                <a:solidFill>
                  <a:schemeClr val="tx1"/>
                </a:solidFill>
              </a:rPr>
              <a:t>lesions</a:t>
            </a:r>
            <a:endParaRPr lang="fr-FR" dirty="0">
              <a:solidFill>
                <a:schemeClr val="tx1"/>
              </a:solidFill>
            </a:endParaRPr>
          </a:p>
          <a:p>
            <a:pPr>
              <a:buFont typeface="Arial" charset="0"/>
              <a:buChar char="•"/>
            </a:pPr>
            <a:r>
              <a:rPr lang="fr-FR" dirty="0">
                <a:solidFill>
                  <a:schemeClr val="tx1"/>
                </a:solidFill>
              </a:rPr>
              <a:t> Performance </a:t>
            </a:r>
            <a:r>
              <a:rPr lang="fr-FR" dirty="0" err="1">
                <a:solidFill>
                  <a:schemeClr val="tx1"/>
                </a:solidFill>
              </a:rPr>
              <a:t>is</a:t>
            </a:r>
            <a:r>
              <a:rPr lang="fr-FR" dirty="0">
                <a:solidFill>
                  <a:schemeClr val="tx1"/>
                </a:solidFill>
              </a:rPr>
              <a:t> </a:t>
            </a:r>
            <a:r>
              <a:rPr lang="fr-FR" dirty="0" err="1">
                <a:solidFill>
                  <a:schemeClr val="tx1"/>
                </a:solidFill>
              </a:rPr>
              <a:t>impaired</a:t>
            </a:r>
            <a:r>
              <a:rPr lang="fr-FR" dirty="0">
                <a:solidFill>
                  <a:schemeClr val="tx1"/>
                </a:solidFill>
              </a:rPr>
              <a:t> for short stimulus </a:t>
            </a:r>
            <a:r>
              <a:rPr lang="fr-FR" dirty="0" err="1">
                <a:solidFill>
                  <a:schemeClr val="tx1"/>
                </a:solidFill>
              </a:rPr>
              <a:t>durations</a:t>
            </a:r>
            <a:r>
              <a:rPr lang="fr-FR" dirty="0">
                <a:solidFill>
                  <a:schemeClr val="tx1"/>
                </a:solidFill>
              </a:rPr>
              <a:t> / RT are longer for long </a:t>
            </a:r>
            <a:r>
              <a:rPr lang="fr-FR" dirty="0" err="1">
                <a:solidFill>
                  <a:schemeClr val="tx1"/>
                </a:solidFill>
              </a:rPr>
              <a:t>durations</a:t>
            </a:r>
            <a:endParaRPr lang="fr-FR" dirty="0">
              <a:solidFill>
                <a:schemeClr val="tx1"/>
              </a:solidFill>
            </a:endParaRPr>
          </a:p>
          <a:p>
            <a:r>
              <a:rPr lang="fr-FR" dirty="0">
                <a:solidFill>
                  <a:schemeClr val="tx1"/>
                </a:solidFill>
                <a:sym typeface="Wingdings" pitchFamily="2" charset="2"/>
              </a:rPr>
              <a:t> attention or </a:t>
            </a:r>
            <a:r>
              <a:rPr lang="fr-FR" dirty="0" err="1">
                <a:solidFill>
                  <a:schemeClr val="tx1"/>
                </a:solidFill>
                <a:sym typeface="Wingdings" pitchFamily="2" charset="2"/>
              </a:rPr>
              <a:t>memory</a:t>
            </a:r>
            <a:r>
              <a:rPr lang="fr-FR" dirty="0">
                <a:solidFill>
                  <a:schemeClr val="tx1"/>
                </a:solidFill>
                <a:sym typeface="Wingdings" pitchFamily="2" charset="2"/>
              </a:rPr>
              <a:t> of the </a:t>
            </a:r>
            <a:r>
              <a:rPr lang="fr-FR" dirty="0" err="1">
                <a:solidFill>
                  <a:schemeClr val="tx1"/>
                </a:solidFill>
                <a:sym typeface="Wingdings" pitchFamily="2" charset="2"/>
              </a:rPr>
              <a:t>target</a:t>
            </a:r>
            <a:r>
              <a:rPr lang="fr-FR" dirty="0">
                <a:solidFill>
                  <a:schemeClr val="tx1"/>
                </a:solidFill>
                <a:sym typeface="Wingdings" pitchFamily="2" charset="2"/>
              </a:rPr>
              <a:t> </a:t>
            </a:r>
            <a:r>
              <a:rPr lang="fr-FR" dirty="0" err="1">
                <a:solidFill>
                  <a:schemeClr val="tx1"/>
                </a:solidFill>
                <a:sym typeface="Wingdings" pitchFamily="2" charset="2"/>
              </a:rPr>
              <a:t>spout</a:t>
            </a:r>
            <a:r>
              <a:rPr lang="fr-FR" dirty="0">
                <a:solidFill>
                  <a:schemeClr val="tx1"/>
                </a:solidFill>
                <a:sym typeface="Wingdings" pitchFamily="2" charset="2"/>
              </a:rPr>
              <a:t>?</a:t>
            </a:r>
            <a:endParaRPr lang="en-GB" dirty="0">
              <a:solidFill>
                <a:schemeClr val="tx1"/>
              </a:solidFill>
            </a:endParaRP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ZoneTexte 7"/>
          <p:cNvSpPr txBox="1">
            <a:spLocks noChangeArrowheads="1"/>
          </p:cNvSpPr>
          <p:nvPr/>
        </p:nvSpPr>
        <p:spPr bwMode="auto">
          <a:xfrm>
            <a:off x="5468937" y="3554413"/>
            <a:ext cx="4611687" cy="1915076"/>
          </a:xfrm>
          <a:prstGeom prst="rect">
            <a:avLst/>
          </a:prstGeom>
          <a:noFill/>
          <a:ln w="9525">
            <a:noFill/>
            <a:miter lim="800000"/>
            <a:headEnd/>
            <a:tailEnd/>
          </a:ln>
        </p:spPr>
        <p:txBody>
          <a:bodyPr wrap="square">
            <a:spAutoFit/>
          </a:bodyPr>
          <a:lstStyle/>
          <a:p>
            <a:pPr>
              <a:buFont typeface="Arial" charset="0"/>
              <a:buChar char="•"/>
            </a:pPr>
            <a:r>
              <a:rPr lang="fr-FR" dirty="0">
                <a:solidFill>
                  <a:schemeClr val="tx1"/>
                </a:solidFill>
              </a:rPr>
              <a:t> Ferrets </a:t>
            </a:r>
            <a:r>
              <a:rPr lang="fr-FR" dirty="0" err="1">
                <a:solidFill>
                  <a:schemeClr val="tx1"/>
                </a:solidFill>
              </a:rPr>
              <a:t>had</a:t>
            </a:r>
            <a:r>
              <a:rPr lang="fr-FR" dirty="0">
                <a:solidFill>
                  <a:schemeClr val="tx1"/>
                </a:solidFill>
              </a:rPr>
              <a:t> to orient to the stimulus location / NB </a:t>
            </a:r>
            <a:r>
              <a:rPr lang="fr-FR" dirty="0" err="1">
                <a:solidFill>
                  <a:schemeClr val="tx1"/>
                </a:solidFill>
              </a:rPr>
              <a:t>lesions</a:t>
            </a:r>
            <a:endParaRPr lang="fr-FR" dirty="0">
              <a:solidFill>
                <a:schemeClr val="tx1"/>
              </a:solidFill>
            </a:endParaRPr>
          </a:p>
          <a:p>
            <a:pPr>
              <a:buFont typeface="Arial" charset="0"/>
              <a:buChar char="•"/>
            </a:pPr>
            <a:r>
              <a:rPr lang="fr-FR" dirty="0">
                <a:solidFill>
                  <a:schemeClr val="tx1"/>
                </a:solidFill>
              </a:rPr>
              <a:t> Performance </a:t>
            </a:r>
            <a:r>
              <a:rPr lang="fr-FR" dirty="0" err="1">
                <a:solidFill>
                  <a:schemeClr val="tx1"/>
                </a:solidFill>
              </a:rPr>
              <a:t>is</a:t>
            </a:r>
            <a:r>
              <a:rPr lang="fr-FR" dirty="0">
                <a:solidFill>
                  <a:schemeClr val="tx1"/>
                </a:solidFill>
              </a:rPr>
              <a:t> </a:t>
            </a:r>
            <a:r>
              <a:rPr lang="fr-FR" dirty="0" err="1">
                <a:solidFill>
                  <a:schemeClr val="tx1"/>
                </a:solidFill>
              </a:rPr>
              <a:t>impaired</a:t>
            </a:r>
            <a:r>
              <a:rPr lang="fr-FR" dirty="0">
                <a:solidFill>
                  <a:schemeClr val="tx1"/>
                </a:solidFill>
              </a:rPr>
              <a:t> for short stimulus </a:t>
            </a:r>
            <a:r>
              <a:rPr lang="fr-FR" dirty="0" err="1">
                <a:solidFill>
                  <a:schemeClr val="tx1"/>
                </a:solidFill>
              </a:rPr>
              <a:t>durations</a:t>
            </a:r>
            <a:r>
              <a:rPr lang="fr-FR" dirty="0">
                <a:solidFill>
                  <a:schemeClr val="tx1"/>
                </a:solidFill>
              </a:rPr>
              <a:t> / RT are longer for long </a:t>
            </a:r>
            <a:r>
              <a:rPr lang="fr-FR" dirty="0" err="1">
                <a:solidFill>
                  <a:schemeClr val="tx1"/>
                </a:solidFill>
              </a:rPr>
              <a:t>durations</a:t>
            </a:r>
            <a:endParaRPr lang="fr-FR" dirty="0">
              <a:solidFill>
                <a:schemeClr val="tx1"/>
              </a:solidFill>
            </a:endParaRPr>
          </a:p>
          <a:p>
            <a:r>
              <a:rPr lang="fr-FR" dirty="0">
                <a:solidFill>
                  <a:schemeClr val="tx1"/>
                </a:solidFill>
                <a:sym typeface="Wingdings" pitchFamily="2" charset="2"/>
              </a:rPr>
              <a:t> attention or </a:t>
            </a:r>
            <a:r>
              <a:rPr lang="fr-FR" dirty="0" err="1">
                <a:solidFill>
                  <a:schemeClr val="tx1"/>
                </a:solidFill>
                <a:sym typeface="Wingdings" pitchFamily="2" charset="2"/>
              </a:rPr>
              <a:t>memory</a:t>
            </a:r>
            <a:r>
              <a:rPr lang="fr-FR" dirty="0">
                <a:solidFill>
                  <a:schemeClr val="tx1"/>
                </a:solidFill>
                <a:sym typeface="Wingdings" pitchFamily="2" charset="2"/>
              </a:rPr>
              <a:t> of the </a:t>
            </a:r>
            <a:r>
              <a:rPr lang="fr-FR" dirty="0" err="1">
                <a:solidFill>
                  <a:schemeClr val="tx1"/>
                </a:solidFill>
                <a:sym typeface="Wingdings" pitchFamily="2" charset="2"/>
              </a:rPr>
              <a:t>target</a:t>
            </a:r>
            <a:r>
              <a:rPr lang="fr-FR" dirty="0">
                <a:solidFill>
                  <a:schemeClr val="tx1"/>
                </a:solidFill>
                <a:sym typeface="Wingdings" pitchFamily="2" charset="2"/>
              </a:rPr>
              <a:t> </a:t>
            </a:r>
            <a:r>
              <a:rPr lang="fr-FR" dirty="0" err="1">
                <a:solidFill>
                  <a:schemeClr val="tx1"/>
                </a:solidFill>
                <a:sym typeface="Wingdings" pitchFamily="2" charset="2"/>
              </a:rPr>
              <a:t>spout</a:t>
            </a:r>
            <a:r>
              <a:rPr lang="fr-FR" dirty="0">
                <a:solidFill>
                  <a:schemeClr val="tx1"/>
                </a:solidFill>
                <a:sym typeface="Wingdings" pitchFamily="2" charset="2"/>
              </a:rPr>
              <a:t>?</a:t>
            </a:r>
            <a:endParaRPr lang="fr-FR" dirty="0">
              <a:solidFill>
                <a:schemeClr val="tx1"/>
              </a:solidFill>
            </a:endParaRPr>
          </a:p>
          <a:p>
            <a:pPr>
              <a:buFont typeface="Arial" charset="0"/>
              <a:buChar char="•"/>
            </a:pPr>
            <a:r>
              <a:rPr lang="fr-FR" dirty="0">
                <a:solidFill>
                  <a:schemeClr val="tx1"/>
                </a:solidFill>
              </a:rPr>
              <a:t> NB </a:t>
            </a:r>
            <a:r>
              <a:rPr lang="fr-FR" dirty="0" err="1">
                <a:solidFill>
                  <a:schemeClr val="tx1"/>
                </a:solidFill>
              </a:rPr>
              <a:t>is</a:t>
            </a:r>
            <a:r>
              <a:rPr lang="fr-FR" dirty="0">
                <a:solidFill>
                  <a:schemeClr val="tx1"/>
                </a:solidFill>
              </a:rPr>
              <a:t> </a:t>
            </a:r>
            <a:r>
              <a:rPr lang="fr-FR" dirty="0" err="1">
                <a:solidFill>
                  <a:schemeClr val="tx1"/>
                </a:solidFill>
              </a:rPr>
              <a:t>required</a:t>
            </a:r>
            <a:r>
              <a:rPr lang="fr-FR" dirty="0">
                <a:solidFill>
                  <a:schemeClr val="tx1"/>
                </a:solidFill>
              </a:rPr>
              <a:t> for </a:t>
            </a:r>
            <a:r>
              <a:rPr lang="fr-FR" dirty="0" err="1">
                <a:solidFill>
                  <a:schemeClr val="tx1"/>
                </a:solidFill>
              </a:rPr>
              <a:t>shifting</a:t>
            </a:r>
            <a:r>
              <a:rPr lang="fr-FR" dirty="0">
                <a:solidFill>
                  <a:schemeClr val="tx1"/>
                </a:solidFill>
              </a:rPr>
              <a:t> </a:t>
            </a:r>
            <a:r>
              <a:rPr lang="fr-FR" dirty="0" err="1">
                <a:solidFill>
                  <a:schemeClr val="tx1"/>
                </a:solidFill>
              </a:rPr>
              <a:t>sensory</a:t>
            </a:r>
            <a:r>
              <a:rPr lang="fr-FR" dirty="0">
                <a:solidFill>
                  <a:schemeClr val="tx1"/>
                </a:solidFill>
              </a:rPr>
              <a:t> </a:t>
            </a:r>
            <a:r>
              <a:rPr lang="fr-FR" dirty="0" err="1">
                <a:solidFill>
                  <a:schemeClr val="tx1"/>
                </a:solidFill>
              </a:rPr>
              <a:t>cue</a:t>
            </a:r>
            <a:r>
              <a:rPr lang="fr-FR" dirty="0">
                <a:solidFill>
                  <a:schemeClr val="tx1"/>
                </a:solidFill>
              </a:rPr>
              <a:t> </a:t>
            </a:r>
            <a:r>
              <a:rPr lang="fr-FR" dirty="0" smtClean="0">
                <a:solidFill>
                  <a:schemeClr val="tx1"/>
                </a:solidFill>
              </a:rPr>
              <a:t>(</a:t>
            </a:r>
            <a:r>
              <a:rPr lang="fr-FR" dirty="0" err="1" smtClean="0">
                <a:solidFill>
                  <a:schemeClr val="tx1"/>
                </a:solidFill>
              </a:rPr>
              <a:t>interaural</a:t>
            </a:r>
            <a:r>
              <a:rPr lang="fr-FR" dirty="0" smtClean="0">
                <a:solidFill>
                  <a:schemeClr val="tx1"/>
                </a:solidFill>
              </a:rPr>
              <a:t> </a:t>
            </a:r>
            <a:r>
              <a:rPr lang="fr-FR" dirty="0" err="1" smtClean="0">
                <a:solidFill>
                  <a:schemeClr val="tx1"/>
                </a:solidFill>
              </a:rPr>
              <a:t>cue</a:t>
            </a:r>
            <a:r>
              <a:rPr lang="fr-FR" dirty="0" smtClean="0">
                <a:solidFill>
                  <a:schemeClr val="tx1"/>
                </a:solidFill>
              </a:rPr>
              <a:t> [ITD/</a:t>
            </a:r>
            <a:r>
              <a:rPr lang="fr-FR" dirty="0" smtClean="0">
                <a:solidFill>
                  <a:schemeClr val="tx1"/>
                </a:solidFill>
                <a:sym typeface="Wingdings" pitchFamily="2" charset="2"/>
              </a:rPr>
              <a:t>ILD] spectral </a:t>
            </a:r>
            <a:r>
              <a:rPr lang="fr-FR" dirty="0" err="1" smtClean="0">
                <a:solidFill>
                  <a:schemeClr val="tx1"/>
                </a:solidFill>
                <a:sym typeface="Wingdings" pitchFamily="2" charset="2"/>
              </a:rPr>
              <a:t>cue</a:t>
            </a:r>
            <a:r>
              <a:rPr lang="fr-FR" dirty="0" smtClean="0">
                <a:solidFill>
                  <a:schemeClr val="tx1"/>
                </a:solidFill>
                <a:sym typeface="Wingdings" pitchFamily="2" charset="2"/>
              </a:rPr>
              <a:t>)</a:t>
            </a:r>
            <a:endParaRPr lang="en-GB" dirty="0">
              <a:solidFill>
                <a:schemeClr val="tx1"/>
              </a:solidFill>
            </a:endParaRPr>
          </a:p>
        </p:txBody>
      </p:sp>
      <p:pic>
        <p:nvPicPr>
          <p:cNvPr id="63491" name="Picture 3"/>
          <p:cNvPicPr>
            <a:picLocks noChangeAspect="1" noChangeArrowheads="1"/>
          </p:cNvPicPr>
          <p:nvPr/>
        </p:nvPicPr>
        <p:blipFill>
          <a:blip r:embed="rId3" cstate="print"/>
          <a:srcRect/>
          <a:stretch>
            <a:fillRect/>
          </a:stretch>
        </p:blipFill>
        <p:spPr bwMode="auto">
          <a:xfrm>
            <a:off x="325438" y="7235825"/>
            <a:ext cx="3952875" cy="323850"/>
          </a:xfrm>
          <a:prstGeom prst="rect">
            <a:avLst/>
          </a:prstGeom>
          <a:noFill/>
          <a:ln w="9525">
            <a:noFill/>
            <a:miter lim="800000"/>
            <a:headEnd/>
            <a:tailEnd/>
          </a:ln>
        </p:spPr>
      </p:pic>
      <p:sp>
        <p:nvSpPr>
          <p:cNvPr id="63492" name="Titre 1"/>
          <p:cNvSpPr>
            <a:spLocks noGrp="1"/>
          </p:cNvSpPr>
          <p:nvPr>
            <p:ph type="title"/>
          </p:nvPr>
        </p:nvSpPr>
        <p:spPr/>
        <p:txBody>
          <a:bodyPr/>
          <a:lstStyle/>
          <a:p>
            <a:pPr eaLnBrk="1"/>
            <a:r>
              <a:rPr lang="fr-FR" smtClean="0"/>
              <a:t>NB is required for behavioral plasticity</a:t>
            </a:r>
            <a:endParaRPr lang="en-US" smtClean="0"/>
          </a:p>
        </p:txBody>
      </p:sp>
      <p:pic>
        <p:nvPicPr>
          <p:cNvPr id="63493" name="Picture 2"/>
          <p:cNvPicPr>
            <a:picLocks noChangeAspect="1" noChangeArrowheads="1"/>
          </p:cNvPicPr>
          <p:nvPr/>
        </p:nvPicPr>
        <p:blipFill>
          <a:blip r:embed="rId4" cstate="print"/>
          <a:srcRect/>
          <a:stretch>
            <a:fillRect/>
          </a:stretch>
        </p:blipFill>
        <p:spPr bwMode="auto">
          <a:xfrm>
            <a:off x="182563" y="2708275"/>
            <a:ext cx="5214937" cy="2749550"/>
          </a:xfrm>
          <a:prstGeom prst="rect">
            <a:avLst/>
          </a:prstGeom>
          <a:noFill/>
          <a:ln w="9525">
            <a:noFill/>
            <a:miter lim="800000"/>
            <a:headEnd/>
            <a:tailEnd/>
          </a:ln>
        </p:spPr>
      </p:pic>
      <p:sp>
        <p:nvSpPr>
          <p:cNvPr id="63494"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dirty="0">
                <a:solidFill>
                  <a:schemeClr val="tx1"/>
                </a:solidFill>
              </a:rPr>
              <a:t>Leach et al., 2013. JNS</a:t>
            </a:r>
            <a:endParaRPr lang="en-GB" dirty="0">
              <a:solidFill>
                <a:schemeClr val="tx1"/>
              </a:solidFill>
            </a:endParaRP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Reward-associated </a:t>
            </a:r>
            <a:r>
              <a:rPr lang="en-US" dirty="0" err="1" smtClean="0"/>
              <a:t>plasiticity</a:t>
            </a:r>
            <a:r>
              <a:rPr lang="en-US" dirty="0" smtClean="0"/>
              <a:t> and operant </a:t>
            </a:r>
            <a:r>
              <a:rPr lang="en-US" dirty="0" err="1" smtClean="0"/>
              <a:t>conditionning</a:t>
            </a:r>
            <a:endParaRPr lang="en-US" dirty="0"/>
          </a:p>
        </p:txBody>
      </p:sp>
      <p:pic>
        <p:nvPicPr>
          <p:cNvPr id="205826" name="Picture 2"/>
          <p:cNvPicPr>
            <a:picLocks noGrp="1" noChangeAspect="1" noChangeArrowheads="1"/>
          </p:cNvPicPr>
          <p:nvPr>
            <p:ph idx="1"/>
          </p:nvPr>
        </p:nvPicPr>
        <p:blipFill>
          <a:blip r:embed="rId3" cstate="print"/>
          <a:srcRect/>
          <a:stretch>
            <a:fillRect/>
          </a:stretch>
        </p:blipFill>
        <p:spPr bwMode="auto">
          <a:xfrm>
            <a:off x="325404" y="1768475"/>
            <a:ext cx="5730562" cy="4378325"/>
          </a:xfrm>
          <a:prstGeom prst="rect">
            <a:avLst/>
          </a:prstGeom>
          <a:noFill/>
          <a:ln w="9525">
            <a:noFill/>
            <a:miter lim="800000"/>
            <a:headEnd/>
            <a:tailEnd/>
          </a:ln>
          <a:effectLst/>
        </p:spPr>
      </p:pic>
      <p:sp>
        <p:nvSpPr>
          <p:cNvPr id="5"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dirty="0" err="1" smtClean="0">
                <a:solidFill>
                  <a:schemeClr val="tx1"/>
                </a:solidFill>
              </a:rPr>
              <a:t>Polley</a:t>
            </a:r>
            <a:r>
              <a:rPr lang="fr-FR" dirty="0" smtClean="0">
                <a:solidFill>
                  <a:schemeClr val="tx1"/>
                </a:solidFill>
              </a:rPr>
              <a:t> et </a:t>
            </a:r>
            <a:r>
              <a:rPr lang="fr-FR" dirty="0">
                <a:solidFill>
                  <a:schemeClr val="tx1"/>
                </a:solidFill>
              </a:rPr>
              <a:t>al., </a:t>
            </a:r>
            <a:r>
              <a:rPr lang="fr-FR" dirty="0" smtClean="0">
                <a:solidFill>
                  <a:schemeClr val="tx1"/>
                </a:solidFill>
              </a:rPr>
              <a:t>2004. PNAS</a:t>
            </a:r>
            <a:endParaRPr lang="en-GB" dirty="0">
              <a:solidFill>
                <a:schemeClr val="tx1"/>
              </a:solidFill>
            </a:endParaRPr>
          </a:p>
        </p:txBody>
      </p:sp>
      <p:sp>
        <p:nvSpPr>
          <p:cNvPr id="6" name="ZoneTexte 7"/>
          <p:cNvSpPr txBox="1">
            <a:spLocks noChangeArrowheads="1"/>
          </p:cNvSpPr>
          <p:nvPr/>
        </p:nvSpPr>
        <p:spPr bwMode="auto">
          <a:xfrm>
            <a:off x="6111882" y="2065325"/>
            <a:ext cx="3968743" cy="960263"/>
          </a:xfrm>
          <a:prstGeom prst="rect">
            <a:avLst/>
          </a:prstGeom>
          <a:noFill/>
          <a:ln w="9525">
            <a:noFill/>
            <a:miter lim="800000"/>
            <a:headEnd/>
            <a:tailEnd/>
          </a:ln>
        </p:spPr>
        <p:txBody>
          <a:bodyPr wrap="square">
            <a:spAutoFit/>
          </a:bodyPr>
          <a:lstStyle/>
          <a:p>
            <a:pPr>
              <a:buFont typeface="Arial" charset="0"/>
              <a:buChar char="•"/>
            </a:pPr>
            <a:r>
              <a:rPr lang="fr-FR" sz="2000" dirty="0">
                <a:solidFill>
                  <a:schemeClr val="tx1"/>
                </a:solidFill>
              </a:rPr>
              <a:t> </a:t>
            </a:r>
            <a:r>
              <a:rPr lang="fr-FR" sz="2000" dirty="0" err="1" smtClean="0">
                <a:solidFill>
                  <a:schemeClr val="tx1"/>
                </a:solidFill>
              </a:rPr>
              <a:t>Mice</a:t>
            </a:r>
            <a:r>
              <a:rPr lang="fr-FR" sz="2000" dirty="0" smtClean="0">
                <a:solidFill>
                  <a:schemeClr val="tx1"/>
                </a:solidFill>
              </a:rPr>
              <a:t> </a:t>
            </a:r>
            <a:r>
              <a:rPr lang="fr-FR" sz="2000" dirty="0" err="1" smtClean="0">
                <a:solidFill>
                  <a:schemeClr val="tx1"/>
                </a:solidFill>
              </a:rPr>
              <a:t>had</a:t>
            </a:r>
            <a:r>
              <a:rPr lang="fr-FR" sz="2000" dirty="0" smtClean="0">
                <a:solidFill>
                  <a:schemeClr val="tx1"/>
                </a:solidFill>
              </a:rPr>
              <a:t> to </a:t>
            </a:r>
            <a:r>
              <a:rPr lang="fr-FR" sz="2000" dirty="0" err="1" smtClean="0">
                <a:solidFill>
                  <a:schemeClr val="tx1"/>
                </a:solidFill>
              </a:rPr>
              <a:t>find</a:t>
            </a:r>
            <a:r>
              <a:rPr lang="fr-FR" sz="2000" dirty="0" smtClean="0">
                <a:solidFill>
                  <a:schemeClr val="tx1"/>
                </a:solidFill>
              </a:rPr>
              <a:t> the </a:t>
            </a:r>
            <a:r>
              <a:rPr lang="fr-FR" sz="2000" dirty="0" err="1" smtClean="0">
                <a:solidFill>
                  <a:schemeClr val="tx1"/>
                </a:solidFill>
              </a:rPr>
              <a:t>bull’s</a:t>
            </a:r>
            <a:r>
              <a:rPr lang="fr-FR" sz="2000" dirty="0" smtClean="0">
                <a:solidFill>
                  <a:schemeClr val="tx1"/>
                </a:solidFill>
              </a:rPr>
              <a:t> </a:t>
            </a:r>
            <a:r>
              <a:rPr lang="fr-FR" sz="2000" dirty="0" err="1" smtClean="0">
                <a:solidFill>
                  <a:schemeClr val="tx1"/>
                </a:solidFill>
              </a:rPr>
              <a:t>eye</a:t>
            </a:r>
            <a:r>
              <a:rPr lang="fr-FR" sz="2000" dirty="0" smtClean="0">
                <a:solidFill>
                  <a:schemeClr val="tx1"/>
                </a:solidFill>
              </a:rPr>
              <a:t> location, </a:t>
            </a:r>
            <a:r>
              <a:rPr lang="fr-FR" sz="2000" dirty="0" err="1" smtClean="0">
                <a:solidFill>
                  <a:schemeClr val="tx1"/>
                </a:solidFill>
              </a:rPr>
              <a:t>with</a:t>
            </a:r>
            <a:r>
              <a:rPr lang="fr-FR" sz="2000" dirty="0" smtClean="0">
                <a:solidFill>
                  <a:schemeClr val="tx1"/>
                </a:solidFill>
              </a:rPr>
              <a:t> 20dB or 70dB noise amplitude</a:t>
            </a:r>
            <a:endParaRPr lang="en-GB" sz="2000" dirty="0">
              <a:solidFill>
                <a:schemeClr val="tx1"/>
              </a:solidFill>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Reward-associated </a:t>
            </a:r>
            <a:r>
              <a:rPr lang="en-US" dirty="0" err="1" smtClean="0"/>
              <a:t>plasiticity</a:t>
            </a:r>
            <a:r>
              <a:rPr lang="en-US" dirty="0" smtClean="0"/>
              <a:t> and operant </a:t>
            </a:r>
            <a:r>
              <a:rPr lang="en-US" dirty="0" err="1" smtClean="0"/>
              <a:t>conditionning</a:t>
            </a:r>
            <a:endParaRPr lang="en-US" dirty="0"/>
          </a:p>
        </p:txBody>
      </p:sp>
      <p:sp>
        <p:nvSpPr>
          <p:cNvPr id="6" name="ZoneTexte 7"/>
          <p:cNvSpPr txBox="1">
            <a:spLocks noChangeArrowheads="1"/>
          </p:cNvSpPr>
          <p:nvPr/>
        </p:nvSpPr>
        <p:spPr bwMode="auto">
          <a:xfrm>
            <a:off x="6111882" y="2065325"/>
            <a:ext cx="3968743" cy="2117503"/>
          </a:xfrm>
          <a:prstGeom prst="rect">
            <a:avLst/>
          </a:prstGeom>
          <a:noFill/>
          <a:ln w="9525">
            <a:noFill/>
            <a:miter lim="800000"/>
            <a:headEnd/>
            <a:tailEnd/>
          </a:ln>
        </p:spPr>
        <p:txBody>
          <a:bodyPr wrap="square">
            <a:spAutoFit/>
          </a:bodyPr>
          <a:lstStyle/>
          <a:p>
            <a:pPr>
              <a:buFont typeface="Arial" charset="0"/>
              <a:buChar char="•"/>
            </a:pPr>
            <a:r>
              <a:rPr lang="fr-FR" sz="2000" dirty="0">
                <a:solidFill>
                  <a:schemeClr val="tx1"/>
                </a:solidFill>
              </a:rPr>
              <a:t> </a:t>
            </a:r>
            <a:r>
              <a:rPr lang="fr-FR" sz="2000" dirty="0" err="1" smtClean="0">
                <a:solidFill>
                  <a:schemeClr val="tx1"/>
                </a:solidFill>
              </a:rPr>
              <a:t>Mice</a:t>
            </a:r>
            <a:r>
              <a:rPr lang="fr-FR" sz="2000" dirty="0" smtClean="0">
                <a:solidFill>
                  <a:schemeClr val="tx1"/>
                </a:solidFill>
              </a:rPr>
              <a:t> </a:t>
            </a:r>
            <a:r>
              <a:rPr lang="fr-FR" sz="2000" dirty="0" err="1" smtClean="0">
                <a:solidFill>
                  <a:schemeClr val="tx1"/>
                </a:solidFill>
              </a:rPr>
              <a:t>had</a:t>
            </a:r>
            <a:r>
              <a:rPr lang="fr-FR" sz="2000" dirty="0" smtClean="0">
                <a:solidFill>
                  <a:schemeClr val="tx1"/>
                </a:solidFill>
              </a:rPr>
              <a:t> to </a:t>
            </a:r>
            <a:r>
              <a:rPr lang="fr-FR" sz="2000" dirty="0" err="1" smtClean="0">
                <a:solidFill>
                  <a:schemeClr val="tx1"/>
                </a:solidFill>
              </a:rPr>
              <a:t>find</a:t>
            </a:r>
            <a:r>
              <a:rPr lang="fr-FR" sz="2000" dirty="0" smtClean="0">
                <a:solidFill>
                  <a:schemeClr val="tx1"/>
                </a:solidFill>
              </a:rPr>
              <a:t> the </a:t>
            </a:r>
            <a:r>
              <a:rPr lang="fr-FR" sz="2000" dirty="0" err="1" smtClean="0">
                <a:solidFill>
                  <a:schemeClr val="tx1"/>
                </a:solidFill>
              </a:rPr>
              <a:t>bull’s</a:t>
            </a:r>
            <a:r>
              <a:rPr lang="fr-FR" sz="2000" dirty="0" smtClean="0">
                <a:solidFill>
                  <a:schemeClr val="tx1"/>
                </a:solidFill>
              </a:rPr>
              <a:t> </a:t>
            </a:r>
            <a:r>
              <a:rPr lang="fr-FR" sz="2000" dirty="0" err="1" smtClean="0">
                <a:solidFill>
                  <a:schemeClr val="tx1"/>
                </a:solidFill>
              </a:rPr>
              <a:t>eye</a:t>
            </a:r>
            <a:r>
              <a:rPr lang="fr-FR" sz="2000" dirty="0" smtClean="0">
                <a:solidFill>
                  <a:schemeClr val="tx1"/>
                </a:solidFill>
              </a:rPr>
              <a:t> location, </a:t>
            </a:r>
            <a:r>
              <a:rPr lang="fr-FR" sz="2000" dirty="0" err="1" smtClean="0">
                <a:solidFill>
                  <a:schemeClr val="tx1"/>
                </a:solidFill>
              </a:rPr>
              <a:t>with</a:t>
            </a:r>
            <a:r>
              <a:rPr lang="fr-FR" sz="2000" dirty="0" smtClean="0">
                <a:solidFill>
                  <a:schemeClr val="tx1"/>
                </a:solidFill>
              </a:rPr>
              <a:t> 20dB or 70dB noise amplitude</a:t>
            </a:r>
          </a:p>
          <a:p>
            <a:pPr>
              <a:buFont typeface="Arial" charset="0"/>
              <a:buChar char="•"/>
            </a:pPr>
            <a:r>
              <a:rPr lang="fr-FR" sz="2000" dirty="0" smtClean="0">
                <a:solidFill>
                  <a:schemeClr val="tx1"/>
                </a:solidFill>
              </a:rPr>
              <a:t> NC: control</a:t>
            </a:r>
          </a:p>
          <a:p>
            <a:pPr>
              <a:buFont typeface="Arial" charset="0"/>
              <a:buChar char="•"/>
            </a:pPr>
            <a:r>
              <a:rPr lang="fr-FR" sz="2000" dirty="0" smtClean="0">
                <a:solidFill>
                  <a:schemeClr val="tx1"/>
                </a:solidFill>
              </a:rPr>
              <a:t> USR: </a:t>
            </a:r>
            <a:r>
              <a:rPr lang="fr-FR" sz="2000" dirty="0" err="1" smtClean="0">
                <a:solidFill>
                  <a:schemeClr val="tx1"/>
                </a:solidFill>
              </a:rPr>
              <a:t>unconditionned</a:t>
            </a:r>
            <a:endParaRPr lang="fr-FR" sz="2000" dirty="0" smtClean="0">
              <a:solidFill>
                <a:schemeClr val="tx1"/>
              </a:solidFill>
            </a:endParaRPr>
          </a:p>
          <a:p>
            <a:pPr>
              <a:buFont typeface="Arial" charset="0"/>
              <a:buChar char="•"/>
            </a:pPr>
            <a:r>
              <a:rPr lang="fr-FR" sz="2000" dirty="0" smtClean="0">
                <a:solidFill>
                  <a:schemeClr val="tx1"/>
                </a:solidFill>
              </a:rPr>
              <a:t> PSR: </a:t>
            </a:r>
            <a:r>
              <a:rPr lang="fr-FR" sz="2000" dirty="0" err="1" smtClean="0">
                <a:solidFill>
                  <a:schemeClr val="tx1"/>
                </a:solidFill>
              </a:rPr>
              <a:t>conditionned</a:t>
            </a:r>
            <a:endParaRPr lang="fr-FR" sz="2000" dirty="0" smtClean="0">
              <a:solidFill>
                <a:schemeClr val="tx1"/>
              </a:solidFill>
            </a:endParaRPr>
          </a:p>
          <a:p>
            <a:pPr>
              <a:buFont typeface="Arial" charset="0"/>
              <a:buChar char="•"/>
            </a:pPr>
            <a:r>
              <a:rPr lang="fr-FR" sz="2000" dirty="0" smtClean="0">
                <a:solidFill>
                  <a:schemeClr val="tx1"/>
                </a:solidFill>
              </a:rPr>
              <a:t> IC: instrumental </a:t>
            </a:r>
            <a:r>
              <a:rPr lang="fr-FR" sz="2000" dirty="0" err="1" smtClean="0">
                <a:solidFill>
                  <a:schemeClr val="tx1"/>
                </a:solidFill>
              </a:rPr>
              <a:t>condtionning</a:t>
            </a:r>
            <a:endParaRPr lang="fr-FR" sz="2000" dirty="0" smtClean="0">
              <a:solidFill>
                <a:schemeClr val="tx1"/>
              </a:solidFill>
            </a:endParaRPr>
          </a:p>
        </p:txBody>
      </p:sp>
      <p:pic>
        <p:nvPicPr>
          <p:cNvPr id="206850" name="Picture 2"/>
          <p:cNvPicPr>
            <a:picLocks noChangeAspect="1" noChangeArrowheads="1"/>
          </p:cNvPicPr>
          <p:nvPr/>
        </p:nvPicPr>
        <p:blipFill>
          <a:blip r:embed="rId3" cstate="print"/>
          <a:srcRect/>
          <a:stretch>
            <a:fillRect/>
          </a:stretch>
        </p:blipFill>
        <p:spPr bwMode="auto">
          <a:xfrm>
            <a:off x="111090" y="1440641"/>
            <a:ext cx="3286148" cy="6119034"/>
          </a:xfrm>
          <a:prstGeom prst="rect">
            <a:avLst/>
          </a:prstGeom>
          <a:noFill/>
          <a:ln w="9525">
            <a:noFill/>
            <a:miter lim="800000"/>
            <a:headEnd/>
            <a:tailEnd/>
          </a:ln>
          <a:effectLst/>
        </p:spPr>
      </p:pic>
      <p:sp>
        <p:nvSpPr>
          <p:cNvPr id="8"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dirty="0" err="1" smtClean="0">
                <a:solidFill>
                  <a:schemeClr val="tx1"/>
                </a:solidFill>
              </a:rPr>
              <a:t>Polley</a:t>
            </a:r>
            <a:r>
              <a:rPr lang="fr-FR" dirty="0" smtClean="0">
                <a:solidFill>
                  <a:schemeClr val="tx1"/>
                </a:solidFill>
              </a:rPr>
              <a:t> et </a:t>
            </a:r>
            <a:r>
              <a:rPr lang="fr-FR" dirty="0">
                <a:solidFill>
                  <a:schemeClr val="tx1"/>
                </a:solidFill>
              </a:rPr>
              <a:t>al., </a:t>
            </a:r>
            <a:r>
              <a:rPr lang="fr-FR" dirty="0" smtClean="0">
                <a:solidFill>
                  <a:schemeClr val="tx1"/>
                </a:solidFill>
              </a:rPr>
              <a:t>2004. PNAS</a:t>
            </a:r>
            <a:endParaRPr lang="en-GB" dirty="0">
              <a:solidFill>
                <a:schemeClr val="tx1"/>
              </a:solidFill>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Reward-associated </a:t>
            </a:r>
            <a:r>
              <a:rPr lang="en-US" dirty="0" err="1" smtClean="0"/>
              <a:t>plasiticity</a:t>
            </a:r>
            <a:r>
              <a:rPr lang="en-US" dirty="0" smtClean="0"/>
              <a:t> and operant </a:t>
            </a:r>
            <a:r>
              <a:rPr lang="en-US" dirty="0" err="1" smtClean="0"/>
              <a:t>conditionning</a:t>
            </a:r>
            <a:endParaRPr lang="en-US" dirty="0"/>
          </a:p>
        </p:txBody>
      </p:sp>
      <p:sp>
        <p:nvSpPr>
          <p:cNvPr id="6" name="ZoneTexte 7"/>
          <p:cNvSpPr txBox="1">
            <a:spLocks noChangeArrowheads="1"/>
          </p:cNvSpPr>
          <p:nvPr/>
        </p:nvSpPr>
        <p:spPr bwMode="auto">
          <a:xfrm>
            <a:off x="6111882" y="2065325"/>
            <a:ext cx="3968743" cy="3274743"/>
          </a:xfrm>
          <a:prstGeom prst="rect">
            <a:avLst/>
          </a:prstGeom>
          <a:noFill/>
          <a:ln w="9525">
            <a:noFill/>
            <a:miter lim="800000"/>
            <a:headEnd/>
            <a:tailEnd/>
          </a:ln>
        </p:spPr>
        <p:txBody>
          <a:bodyPr wrap="square">
            <a:spAutoFit/>
          </a:bodyPr>
          <a:lstStyle/>
          <a:p>
            <a:pPr>
              <a:buFont typeface="Arial" charset="0"/>
              <a:buChar char="•"/>
            </a:pPr>
            <a:r>
              <a:rPr lang="fr-FR" sz="2000" dirty="0">
                <a:solidFill>
                  <a:schemeClr val="tx1"/>
                </a:solidFill>
              </a:rPr>
              <a:t> </a:t>
            </a:r>
            <a:r>
              <a:rPr lang="fr-FR" sz="2000" dirty="0" err="1" smtClean="0">
                <a:solidFill>
                  <a:schemeClr val="tx1"/>
                </a:solidFill>
              </a:rPr>
              <a:t>Mice</a:t>
            </a:r>
            <a:r>
              <a:rPr lang="fr-FR" sz="2000" dirty="0" smtClean="0">
                <a:solidFill>
                  <a:schemeClr val="tx1"/>
                </a:solidFill>
              </a:rPr>
              <a:t> </a:t>
            </a:r>
            <a:r>
              <a:rPr lang="fr-FR" sz="2000" dirty="0" err="1" smtClean="0">
                <a:solidFill>
                  <a:schemeClr val="tx1"/>
                </a:solidFill>
              </a:rPr>
              <a:t>had</a:t>
            </a:r>
            <a:r>
              <a:rPr lang="fr-FR" sz="2000" dirty="0" smtClean="0">
                <a:solidFill>
                  <a:schemeClr val="tx1"/>
                </a:solidFill>
              </a:rPr>
              <a:t> to </a:t>
            </a:r>
            <a:r>
              <a:rPr lang="fr-FR" sz="2000" dirty="0" err="1" smtClean="0">
                <a:solidFill>
                  <a:schemeClr val="tx1"/>
                </a:solidFill>
              </a:rPr>
              <a:t>find</a:t>
            </a:r>
            <a:r>
              <a:rPr lang="fr-FR" sz="2000" dirty="0" smtClean="0">
                <a:solidFill>
                  <a:schemeClr val="tx1"/>
                </a:solidFill>
              </a:rPr>
              <a:t> the </a:t>
            </a:r>
            <a:r>
              <a:rPr lang="fr-FR" sz="2000" dirty="0" err="1" smtClean="0">
                <a:solidFill>
                  <a:schemeClr val="tx1"/>
                </a:solidFill>
              </a:rPr>
              <a:t>bull’s</a:t>
            </a:r>
            <a:r>
              <a:rPr lang="fr-FR" sz="2000" dirty="0" smtClean="0">
                <a:solidFill>
                  <a:schemeClr val="tx1"/>
                </a:solidFill>
              </a:rPr>
              <a:t> </a:t>
            </a:r>
            <a:r>
              <a:rPr lang="fr-FR" sz="2000" dirty="0" err="1" smtClean="0">
                <a:solidFill>
                  <a:schemeClr val="tx1"/>
                </a:solidFill>
              </a:rPr>
              <a:t>eye</a:t>
            </a:r>
            <a:r>
              <a:rPr lang="fr-FR" sz="2000" dirty="0" smtClean="0">
                <a:solidFill>
                  <a:schemeClr val="tx1"/>
                </a:solidFill>
              </a:rPr>
              <a:t> location, </a:t>
            </a:r>
            <a:r>
              <a:rPr lang="fr-FR" sz="2000" dirty="0" err="1" smtClean="0">
                <a:solidFill>
                  <a:schemeClr val="tx1"/>
                </a:solidFill>
              </a:rPr>
              <a:t>with</a:t>
            </a:r>
            <a:r>
              <a:rPr lang="fr-FR" sz="2000" dirty="0" smtClean="0">
                <a:solidFill>
                  <a:schemeClr val="tx1"/>
                </a:solidFill>
              </a:rPr>
              <a:t> 20dB or 70dB noise amplitude</a:t>
            </a:r>
          </a:p>
          <a:p>
            <a:pPr>
              <a:buFont typeface="Arial" charset="0"/>
              <a:buChar char="•"/>
            </a:pPr>
            <a:r>
              <a:rPr lang="fr-FR" sz="2000" dirty="0" smtClean="0">
                <a:solidFill>
                  <a:schemeClr val="tx1"/>
                </a:solidFill>
              </a:rPr>
              <a:t> NC: control</a:t>
            </a:r>
          </a:p>
          <a:p>
            <a:pPr>
              <a:buFont typeface="Arial" charset="0"/>
              <a:buChar char="•"/>
            </a:pPr>
            <a:r>
              <a:rPr lang="fr-FR" sz="2000" dirty="0" smtClean="0">
                <a:solidFill>
                  <a:schemeClr val="tx1"/>
                </a:solidFill>
              </a:rPr>
              <a:t> USR: </a:t>
            </a:r>
            <a:r>
              <a:rPr lang="fr-FR" sz="2000" dirty="0" err="1" smtClean="0">
                <a:solidFill>
                  <a:schemeClr val="tx1"/>
                </a:solidFill>
              </a:rPr>
              <a:t>unconditionned</a:t>
            </a:r>
            <a:endParaRPr lang="fr-FR" sz="2000" dirty="0" smtClean="0">
              <a:solidFill>
                <a:schemeClr val="tx1"/>
              </a:solidFill>
            </a:endParaRPr>
          </a:p>
          <a:p>
            <a:pPr>
              <a:buFont typeface="Arial" charset="0"/>
              <a:buChar char="•"/>
            </a:pPr>
            <a:r>
              <a:rPr lang="fr-FR" sz="2000" dirty="0" smtClean="0">
                <a:solidFill>
                  <a:schemeClr val="tx1"/>
                </a:solidFill>
              </a:rPr>
              <a:t> PSR: </a:t>
            </a:r>
            <a:r>
              <a:rPr lang="fr-FR" sz="2000" dirty="0" err="1" smtClean="0">
                <a:solidFill>
                  <a:schemeClr val="tx1"/>
                </a:solidFill>
              </a:rPr>
              <a:t>conditionned</a:t>
            </a:r>
            <a:endParaRPr lang="fr-FR" sz="2000" dirty="0" smtClean="0">
              <a:solidFill>
                <a:schemeClr val="tx1"/>
              </a:solidFill>
            </a:endParaRPr>
          </a:p>
          <a:p>
            <a:pPr>
              <a:buFont typeface="Arial" charset="0"/>
              <a:buChar char="•"/>
            </a:pPr>
            <a:r>
              <a:rPr lang="fr-FR" sz="2000" dirty="0" smtClean="0">
                <a:solidFill>
                  <a:schemeClr val="tx1"/>
                </a:solidFill>
              </a:rPr>
              <a:t> IC: instrumental </a:t>
            </a:r>
            <a:r>
              <a:rPr lang="fr-FR" sz="2000" dirty="0" err="1" smtClean="0">
                <a:solidFill>
                  <a:schemeClr val="tx1"/>
                </a:solidFill>
              </a:rPr>
              <a:t>condtionning</a:t>
            </a:r>
            <a:endParaRPr lang="fr-FR" sz="2000" dirty="0" smtClean="0">
              <a:solidFill>
                <a:schemeClr val="tx1"/>
              </a:solidFill>
            </a:endParaRPr>
          </a:p>
          <a:p>
            <a:pPr>
              <a:buFont typeface="Arial" charset="0"/>
              <a:buChar char="•"/>
            </a:pPr>
            <a:endParaRPr lang="fr-FR" sz="2000" dirty="0" smtClean="0">
              <a:solidFill>
                <a:schemeClr val="tx1"/>
              </a:solidFill>
            </a:endParaRPr>
          </a:p>
          <a:p>
            <a:pPr>
              <a:buFont typeface="Arial" charset="0"/>
              <a:buChar char="•"/>
            </a:pPr>
            <a:r>
              <a:rPr lang="fr-FR" sz="2000" dirty="0" smtClean="0">
                <a:solidFill>
                  <a:schemeClr val="tx1"/>
                </a:solidFill>
              </a:rPr>
              <a:t> </a:t>
            </a:r>
            <a:r>
              <a:rPr lang="fr-FR" sz="2000" b="1" dirty="0" err="1" smtClean="0">
                <a:solidFill>
                  <a:schemeClr val="tx1"/>
                </a:solidFill>
              </a:rPr>
              <a:t>Both</a:t>
            </a:r>
            <a:r>
              <a:rPr lang="fr-FR" sz="2000" dirty="0" smtClean="0">
                <a:solidFill>
                  <a:schemeClr val="tx1"/>
                </a:solidFill>
              </a:rPr>
              <a:t> PSR and IC </a:t>
            </a:r>
            <a:r>
              <a:rPr lang="fr-FR" sz="2000" dirty="0" err="1" smtClean="0">
                <a:solidFill>
                  <a:schemeClr val="tx1"/>
                </a:solidFill>
              </a:rPr>
              <a:t>induce</a:t>
            </a:r>
            <a:r>
              <a:rPr lang="fr-FR" sz="2000" dirty="0" smtClean="0">
                <a:solidFill>
                  <a:schemeClr val="tx1"/>
                </a:solidFill>
              </a:rPr>
              <a:t> a shift of the </a:t>
            </a:r>
            <a:r>
              <a:rPr lang="fr-FR" sz="2000" dirty="0" err="1" smtClean="0">
                <a:solidFill>
                  <a:schemeClr val="tx1"/>
                </a:solidFill>
              </a:rPr>
              <a:t>response</a:t>
            </a:r>
            <a:r>
              <a:rPr lang="fr-FR" sz="2000" dirty="0" smtClean="0">
                <a:solidFill>
                  <a:schemeClr val="tx1"/>
                </a:solidFill>
              </a:rPr>
              <a:t> </a:t>
            </a:r>
            <a:r>
              <a:rPr lang="fr-FR" sz="2000" dirty="0" err="1" smtClean="0">
                <a:solidFill>
                  <a:schemeClr val="tx1"/>
                </a:solidFill>
              </a:rPr>
              <a:t>function</a:t>
            </a:r>
            <a:r>
              <a:rPr lang="fr-FR" sz="2000" dirty="0" smtClean="0">
                <a:solidFill>
                  <a:schemeClr val="tx1"/>
                </a:solidFill>
              </a:rPr>
              <a:t> to a non-</a:t>
            </a:r>
            <a:r>
              <a:rPr lang="fr-FR" sz="2000" dirty="0" err="1" smtClean="0">
                <a:solidFill>
                  <a:schemeClr val="tx1"/>
                </a:solidFill>
              </a:rPr>
              <a:t>linear</a:t>
            </a:r>
            <a:r>
              <a:rPr lang="fr-FR" sz="2000" dirty="0" smtClean="0">
                <a:solidFill>
                  <a:schemeClr val="tx1"/>
                </a:solidFill>
              </a:rPr>
              <a:t> </a:t>
            </a:r>
            <a:r>
              <a:rPr lang="fr-FR" sz="2000" dirty="0" err="1" smtClean="0">
                <a:solidFill>
                  <a:schemeClr val="tx1"/>
                </a:solidFill>
              </a:rPr>
              <a:t>shape</a:t>
            </a:r>
            <a:endParaRPr lang="en-GB" sz="2000" dirty="0">
              <a:solidFill>
                <a:schemeClr val="tx1"/>
              </a:solidFill>
            </a:endParaRPr>
          </a:p>
        </p:txBody>
      </p:sp>
      <p:pic>
        <p:nvPicPr>
          <p:cNvPr id="206850" name="Picture 2"/>
          <p:cNvPicPr>
            <a:picLocks noChangeAspect="1" noChangeArrowheads="1"/>
          </p:cNvPicPr>
          <p:nvPr/>
        </p:nvPicPr>
        <p:blipFill>
          <a:blip r:embed="rId3" cstate="print"/>
          <a:srcRect/>
          <a:stretch>
            <a:fillRect/>
          </a:stretch>
        </p:blipFill>
        <p:spPr bwMode="auto">
          <a:xfrm>
            <a:off x="111090" y="1440641"/>
            <a:ext cx="3286148" cy="6119034"/>
          </a:xfrm>
          <a:prstGeom prst="rect">
            <a:avLst/>
          </a:prstGeom>
          <a:noFill/>
          <a:ln w="9525">
            <a:noFill/>
            <a:miter lim="800000"/>
            <a:headEnd/>
            <a:tailEnd/>
          </a:ln>
          <a:effectLst/>
        </p:spPr>
      </p:pic>
      <p:pic>
        <p:nvPicPr>
          <p:cNvPr id="207874" name="Picture 2"/>
          <p:cNvPicPr>
            <a:picLocks noChangeAspect="1" noChangeArrowheads="1"/>
          </p:cNvPicPr>
          <p:nvPr/>
        </p:nvPicPr>
        <p:blipFill>
          <a:blip r:embed="rId4" cstate="print"/>
          <a:srcRect/>
          <a:stretch>
            <a:fillRect/>
          </a:stretch>
        </p:blipFill>
        <p:spPr bwMode="auto">
          <a:xfrm>
            <a:off x="3435350" y="1595438"/>
            <a:ext cx="2676525" cy="5791200"/>
          </a:xfrm>
          <a:prstGeom prst="rect">
            <a:avLst/>
          </a:prstGeom>
          <a:noFill/>
          <a:ln w="9525">
            <a:noFill/>
            <a:miter lim="800000"/>
            <a:headEnd/>
            <a:tailEnd/>
          </a:ln>
          <a:effectLst/>
        </p:spPr>
      </p:pic>
      <p:sp>
        <p:nvSpPr>
          <p:cNvPr id="7"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dirty="0" err="1" smtClean="0">
                <a:solidFill>
                  <a:schemeClr val="tx1"/>
                </a:solidFill>
              </a:rPr>
              <a:t>Polley</a:t>
            </a:r>
            <a:r>
              <a:rPr lang="fr-FR" dirty="0" smtClean="0">
                <a:solidFill>
                  <a:schemeClr val="tx1"/>
                </a:solidFill>
              </a:rPr>
              <a:t> et </a:t>
            </a:r>
            <a:r>
              <a:rPr lang="fr-FR" dirty="0">
                <a:solidFill>
                  <a:schemeClr val="tx1"/>
                </a:solidFill>
              </a:rPr>
              <a:t>al., </a:t>
            </a:r>
            <a:r>
              <a:rPr lang="fr-FR" dirty="0" smtClean="0">
                <a:solidFill>
                  <a:schemeClr val="tx1"/>
                </a:solidFill>
              </a:rPr>
              <a:t>2004. PNAS</a:t>
            </a:r>
            <a:endParaRPr lang="en-GB" dirty="0">
              <a:solidFill>
                <a:schemeClr val="tx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2"/>
          <p:cNvSpPr txBox="1">
            <a:spLocks noChangeArrowheads="1"/>
          </p:cNvSpPr>
          <p:nvPr/>
        </p:nvSpPr>
        <p:spPr bwMode="auto">
          <a:xfrm>
            <a:off x="420688" y="420688"/>
            <a:ext cx="5040312" cy="896937"/>
          </a:xfrm>
          <a:prstGeom prst="rect">
            <a:avLst/>
          </a:prstGeom>
          <a:noFill/>
          <a:ln w="9525">
            <a:noFill/>
            <a:miter lim="800000"/>
            <a:headEnd/>
            <a:tailEnd/>
          </a:ln>
        </p:spPr>
        <p:txBody>
          <a:bodyPr lIns="100794" tIns="50397" rIns="100794" bIns="50397">
            <a:spAutoFit/>
          </a:bodyPr>
          <a:lstStyle/>
          <a:p>
            <a:pPr algn="ctr" hangingPunct="1">
              <a:defRPr/>
            </a:pPr>
            <a:r>
              <a:rPr lang="en-US" sz="3500" b="1" i="1" dirty="0">
                <a:solidFill>
                  <a:schemeClr val="tx1"/>
                </a:solidFill>
                <a:latin typeface="+mj-lt"/>
              </a:rPr>
              <a:t>Tone </a:t>
            </a:r>
            <a:r>
              <a:rPr lang="en-US" sz="3500" b="1" dirty="0">
                <a:solidFill>
                  <a:schemeClr val="tx1"/>
                </a:solidFill>
                <a:latin typeface="+mj-lt"/>
              </a:rPr>
              <a:t>Detection</a:t>
            </a:r>
            <a:r>
              <a:rPr lang="en-US" sz="3500" b="1" i="1" dirty="0">
                <a:solidFill>
                  <a:schemeClr val="tx1"/>
                </a:solidFill>
                <a:latin typeface="+mj-lt"/>
              </a:rPr>
              <a:t> </a:t>
            </a:r>
            <a:r>
              <a:rPr lang="en-US" sz="3500" b="1" dirty="0">
                <a:solidFill>
                  <a:schemeClr val="tx1"/>
                </a:solidFill>
                <a:latin typeface="+mj-lt"/>
              </a:rPr>
              <a:t>Task</a:t>
            </a:r>
          </a:p>
          <a:p>
            <a:pPr algn="ctr" hangingPunct="1">
              <a:defRPr/>
            </a:pPr>
            <a:r>
              <a:rPr lang="en-US" sz="2000" i="1" dirty="0">
                <a:solidFill>
                  <a:schemeClr val="tx1"/>
                </a:solidFill>
                <a:latin typeface="+mj-lt"/>
              </a:rPr>
              <a:t>Aversive</a:t>
            </a:r>
            <a:endParaRPr lang="en-US" sz="4000" b="1" i="1" dirty="0">
              <a:solidFill>
                <a:schemeClr val="tx1"/>
              </a:solidFill>
              <a:latin typeface="+mj-lt"/>
            </a:endParaRPr>
          </a:p>
        </p:txBody>
      </p:sp>
      <p:pic>
        <p:nvPicPr>
          <p:cNvPr id="15363" name="58273CA6.WAV">
            <a:hlinkClick r:id="" action="ppaction://media"/>
          </p:cNvPr>
          <p:cNvPicPr>
            <a:picLocks noRot="1" noChangeAspect="1" noChangeArrowheads="1"/>
          </p:cNvPicPr>
          <p:nvPr/>
        </p:nvPicPr>
        <p:blipFill>
          <a:blip r:embed="rId3" cstate="print"/>
          <a:srcRect/>
          <a:stretch>
            <a:fillRect/>
          </a:stretch>
        </p:blipFill>
        <p:spPr bwMode="auto">
          <a:xfrm>
            <a:off x="7561263" y="755650"/>
            <a:ext cx="334962" cy="336550"/>
          </a:xfrm>
          <a:prstGeom prst="rect">
            <a:avLst/>
          </a:prstGeom>
          <a:noFill/>
          <a:ln w="9525">
            <a:noFill/>
            <a:miter lim="800000"/>
            <a:headEnd/>
            <a:tailEnd/>
          </a:ln>
        </p:spPr>
      </p:pic>
      <p:grpSp>
        <p:nvGrpSpPr>
          <p:cNvPr id="15364" name="Group 4"/>
          <p:cNvGrpSpPr>
            <a:grpSpLocks/>
          </p:cNvGrpSpPr>
          <p:nvPr/>
        </p:nvGrpSpPr>
        <p:grpSpPr bwMode="auto">
          <a:xfrm>
            <a:off x="5880100" y="1401763"/>
            <a:ext cx="3570288" cy="244475"/>
            <a:chOff x="3360" y="801"/>
            <a:chExt cx="2040" cy="140"/>
          </a:xfrm>
        </p:grpSpPr>
        <p:sp>
          <p:nvSpPr>
            <p:cNvPr id="15377" name="Freeform 5"/>
            <p:cNvSpPr>
              <a:spLocks/>
            </p:cNvSpPr>
            <p:nvPr/>
          </p:nvSpPr>
          <p:spPr bwMode="auto">
            <a:xfrm>
              <a:off x="4837" y="801"/>
              <a:ext cx="563" cy="117"/>
            </a:xfrm>
            <a:custGeom>
              <a:avLst/>
              <a:gdLst>
                <a:gd name="T0" fmla="*/ 1 w 856"/>
                <a:gd name="T1" fmla="*/ 2 h 145"/>
                <a:gd name="T2" fmla="*/ 1 w 856"/>
                <a:gd name="T3" fmla="*/ 0 h 145"/>
                <a:gd name="T4" fmla="*/ 1 w 856"/>
                <a:gd name="T5" fmla="*/ 2 h 145"/>
                <a:gd name="T6" fmla="*/ 1 w 856"/>
                <a:gd name="T7" fmla="*/ 2 h 145"/>
                <a:gd name="T8" fmla="*/ 1 w 856"/>
                <a:gd name="T9" fmla="*/ 2 h 145"/>
                <a:gd name="T10" fmla="*/ 1 w 856"/>
                <a:gd name="T11" fmla="*/ 2 h 145"/>
                <a:gd name="T12" fmla="*/ 1 w 856"/>
                <a:gd name="T13" fmla="*/ 2 h 145"/>
                <a:gd name="T14" fmla="*/ 1 w 856"/>
                <a:gd name="T15" fmla="*/ 2 h 145"/>
                <a:gd name="T16" fmla="*/ 1 w 856"/>
                <a:gd name="T17" fmla="*/ 2 h 145"/>
                <a:gd name="T18" fmla="*/ 1 w 856"/>
                <a:gd name="T19" fmla="*/ 0 h 145"/>
                <a:gd name="T20" fmla="*/ 1 w 856"/>
                <a:gd name="T21" fmla="*/ 2 h 145"/>
                <a:gd name="T22" fmla="*/ 1 w 856"/>
                <a:gd name="T23" fmla="*/ 2 h 145"/>
                <a:gd name="T24" fmla="*/ 1 w 856"/>
                <a:gd name="T25" fmla="*/ 2 h 145"/>
                <a:gd name="T26" fmla="*/ 1 w 856"/>
                <a:gd name="T27" fmla="*/ 2 h 145"/>
                <a:gd name="T28" fmla="*/ 1 w 856"/>
                <a:gd name="T29" fmla="*/ 2 h 145"/>
                <a:gd name="T30" fmla="*/ 1 w 856"/>
                <a:gd name="T31" fmla="*/ 2 h 145"/>
                <a:gd name="T32" fmla="*/ 1 w 856"/>
                <a:gd name="T33" fmla="*/ 2 h 145"/>
                <a:gd name="T34" fmla="*/ 1 w 856"/>
                <a:gd name="T35" fmla="*/ 0 h 145"/>
                <a:gd name="T36" fmla="*/ 1 w 856"/>
                <a:gd name="T37" fmla="*/ 2 h 145"/>
                <a:gd name="T38" fmla="*/ 1 w 856"/>
                <a:gd name="T39" fmla="*/ 2 h 145"/>
                <a:gd name="T40" fmla="*/ 1 w 856"/>
                <a:gd name="T41" fmla="*/ 2 h 145"/>
                <a:gd name="T42" fmla="*/ 1 w 856"/>
                <a:gd name="T43" fmla="*/ 2 h 145"/>
                <a:gd name="T44" fmla="*/ 1 w 856"/>
                <a:gd name="T45" fmla="*/ 2 h 145"/>
                <a:gd name="T46" fmla="*/ 1 w 856"/>
                <a:gd name="T47" fmla="*/ 2 h 145"/>
                <a:gd name="T48" fmla="*/ 1 w 856"/>
                <a:gd name="T49" fmla="*/ 2 h 145"/>
                <a:gd name="T50" fmla="*/ 1 w 856"/>
                <a:gd name="T51" fmla="*/ 0 h 145"/>
                <a:gd name="T52" fmla="*/ 1 w 856"/>
                <a:gd name="T53" fmla="*/ 2 h 145"/>
                <a:gd name="T54" fmla="*/ 1 w 856"/>
                <a:gd name="T55" fmla="*/ 2 h 145"/>
                <a:gd name="T56" fmla="*/ 1 w 856"/>
                <a:gd name="T57" fmla="*/ 2 h 145"/>
                <a:gd name="T58" fmla="*/ 1 w 856"/>
                <a:gd name="T59" fmla="*/ 2 h 145"/>
                <a:gd name="T60" fmla="*/ 1 w 856"/>
                <a:gd name="T61" fmla="*/ 2 h 145"/>
                <a:gd name="T62" fmla="*/ 1 w 856"/>
                <a:gd name="T63" fmla="*/ 2 h 145"/>
                <a:gd name="T64" fmla="*/ 1 w 856"/>
                <a:gd name="T65" fmla="*/ 2 h 145"/>
                <a:gd name="T66" fmla="*/ 1 w 856"/>
                <a:gd name="T67" fmla="*/ 0 h 145"/>
                <a:gd name="T68" fmla="*/ 1 w 856"/>
                <a:gd name="T69" fmla="*/ 2 h 145"/>
                <a:gd name="T70" fmla="*/ 1 w 856"/>
                <a:gd name="T71" fmla="*/ 2 h 145"/>
                <a:gd name="T72" fmla="*/ 1 w 856"/>
                <a:gd name="T73" fmla="*/ 2 h 145"/>
                <a:gd name="T74" fmla="*/ 1 w 856"/>
                <a:gd name="T75" fmla="*/ 2 h 145"/>
                <a:gd name="T76" fmla="*/ 1 w 856"/>
                <a:gd name="T77" fmla="*/ 2 h 145"/>
                <a:gd name="T78" fmla="*/ 1 w 856"/>
                <a:gd name="T79" fmla="*/ 2 h 145"/>
                <a:gd name="T80" fmla="*/ 1 w 856"/>
                <a:gd name="T81" fmla="*/ 2 h 145"/>
                <a:gd name="T82" fmla="*/ 1 w 856"/>
                <a:gd name="T83" fmla="*/ 0 h 145"/>
                <a:gd name="T84" fmla="*/ 1 w 856"/>
                <a:gd name="T85" fmla="*/ 2 h 145"/>
                <a:gd name="T86" fmla="*/ 1 w 856"/>
                <a:gd name="T87" fmla="*/ 2 h 145"/>
                <a:gd name="T88" fmla="*/ 1 w 856"/>
                <a:gd name="T89" fmla="*/ 2 h 145"/>
                <a:gd name="T90" fmla="*/ 1 w 856"/>
                <a:gd name="T91" fmla="*/ 2 h 145"/>
                <a:gd name="T92" fmla="*/ 1 w 856"/>
                <a:gd name="T93" fmla="*/ 2 h 145"/>
                <a:gd name="T94" fmla="*/ 1 w 856"/>
                <a:gd name="T95" fmla="*/ 2 h 145"/>
                <a:gd name="T96" fmla="*/ 1 w 856"/>
                <a:gd name="T97" fmla="*/ 2 h 145"/>
                <a:gd name="T98" fmla="*/ 1 w 856"/>
                <a:gd name="T99" fmla="*/ 0 h 1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6"/>
                <a:gd name="T151" fmla="*/ 0 h 145"/>
                <a:gd name="T152" fmla="*/ 856 w 856"/>
                <a:gd name="T153" fmla="*/ 145 h 1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6" h="145">
                  <a:moveTo>
                    <a:pt x="0" y="44"/>
                  </a:moveTo>
                  <a:lnTo>
                    <a:pt x="8" y="16"/>
                  </a:lnTo>
                  <a:lnTo>
                    <a:pt x="16" y="5"/>
                  </a:lnTo>
                  <a:lnTo>
                    <a:pt x="24" y="0"/>
                  </a:lnTo>
                  <a:lnTo>
                    <a:pt x="32" y="5"/>
                  </a:lnTo>
                  <a:lnTo>
                    <a:pt x="40" y="16"/>
                  </a:lnTo>
                  <a:lnTo>
                    <a:pt x="48" y="44"/>
                  </a:lnTo>
                  <a:lnTo>
                    <a:pt x="56" y="72"/>
                  </a:lnTo>
                  <a:lnTo>
                    <a:pt x="64" y="100"/>
                  </a:lnTo>
                  <a:lnTo>
                    <a:pt x="80" y="123"/>
                  </a:lnTo>
                  <a:lnTo>
                    <a:pt x="88" y="139"/>
                  </a:lnTo>
                  <a:lnTo>
                    <a:pt x="96" y="145"/>
                  </a:lnTo>
                  <a:lnTo>
                    <a:pt x="104" y="139"/>
                  </a:lnTo>
                  <a:lnTo>
                    <a:pt x="112" y="123"/>
                  </a:lnTo>
                  <a:lnTo>
                    <a:pt x="120" y="100"/>
                  </a:lnTo>
                  <a:lnTo>
                    <a:pt x="128" y="72"/>
                  </a:lnTo>
                  <a:lnTo>
                    <a:pt x="136" y="44"/>
                  </a:lnTo>
                  <a:lnTo>
                    <a:pt x="144" y="16"/>
                  </a:lnTo>
                  <a:lnTo>
                    <a:pt x="152" y="5"/>
                  </a:lnTo>
                  <a:lnTo>
                    <a:pt x="160" y="0"/>
                  </a:lnTo>
                  <a:lnTo>
                    <a:pt x="176" y="5"/>
                  </a:lnTo>
                  <a:lnTo>
                    <a:pt x="184" y="16"/>
                  </a:lnTo>
                  <a:lnTo>
                    <a:pt x="192" y="44"/>
                  </a:lnTo>
                  <a:lnTo>
                    <a:pt x="200" y="72"/>
                  </a:lnTo>
                  <a:lnTo>
                    <a:pt x="208" y="100"/>
                  </a:lnTo>
                  <a:lnTo>
                    <a:pt x="216" y="123"/>
                  </a:lnTo>
                  <a:lnTo>
                    <a:pt x="224" y="139"/>
                  </a:lnTo>
                  <a:lnTo>
                    <a:pt x="232" y="145"/>
                  </a:lnTo>
                  <a:lnTo>
                    <a:pt x="240" y="139"/>
                  </a:lnTo>
                  <a:lnTo>
                    <a:pt x="248" y="123"/>
                  </a:lnTo>
                  <a:lnTo>
                    <a:pt x="256" y="100"/>
                  </a:lnTo>
                  <a:lnTo>
                    <a:pt x="264" y="72"/>
                  </a:lnTo>
                  <a:lnTo>
                    <a:pt x="272" y="44"/>
                  </a:lnTo>
                  <a:lnTo>
                    <a:pt x="288" y="16"/>
                  </a:lnTo>
                  <a:lnTo>
                    <a:pt x="296" y="5"/>
                  </a:lnTo>
                  <a:lnTo>
                    <a:pt x="304" y="0"/>
                  </a:lnTo>
                  <a:lnTo>
                    <a:pt x="312" y="5"/>
                  </a:lnTo>
                  <a:lnTo>
                    <a:pt x="320" y="16"/>
                  </a:lnTo>
                  <a:lnTo>
                    <a:pt x="328" y="44"/>
                  </a:lnTo>
                  <a:lnTo>
                    <a:pt x="336" y="72"/>
                  </a:lnTo>
                  <a:lnTo>
                    <a:pt x="344" y="100"/>
                  </a:lnTo>
                  <a:lnTo>
                    <a:pt x="352" y="123"/>
                  </a:lnTo>
                  <a:lnTo>
                    <a:pt x="360" y="139"/>
                  </a:lnTo>
                  <a:lnTo>
                    <a:pt x="368" y="145"/>
                  </a:lnTo>
                  <a:lnTo>
                    <a:pt x="384" y="139"/>
                  </a:lnTo>
                  <a:lnTo>
                    <a:pt x="392" y="123"/>
                  </a:lnTo>
                  <a:lnTo>
                    <a:pt x="400" y="100"/>
                  </a:lnTo>
                  <a:lnTo>
                    <a:pt x="408" y="72"/>
                  </a:lnTo>
                  <a:lnTo>
                    <a:pt x="416" y="44"/>
                  </a:lnTo>
                  <a:lnTo>
                    <a:pt x="424" y="16"/>
                  </a:lnTo>
                  <a:lnTo>
                    <a:pt x="432" y="5"/>
                  </a:lnTo>
                  <a:lnTo>
                    <a:pt x="440" y="0"/>
                  </a:lnTo>
                  <a:lnTo>
                    <a:pt x="448" y="5"/>
                  </a:lnTo>
                  <a:lnTo>
                    <a:pt x="456" y="16"/>
                  </a:lnTo>
                  <a:lnTo>
                    <a:pt x="464" y="44"/>
                  </a:lnTo>
                  <a:lnTo>
                    <a:pt x="472" y="72"/>
                  </a:lnTo>
                  <a:lnTo>
                    <a:pt x="480" y="100"/>
                  </a:lnTo>
                  <a:lnTo>
                    <a:pt x="496" y="123"/>
                  </a:lnTo>
                  <a:lnTo>
                    <a:pt x="504" y="139"/>
                  </a:lnTo>
                  <a:lnTo>
                    <a:pt x="512" y="145"/>
                  </a:lnTo>
                  <a:lnTo>
                    <a:pt x="520" y="139"/>
                  </a:lnTo>
                  <a:lnTo>
                    <a:pt x="528" y="123"/>
                  </a:lnTo>
                  <a:lnTo>
                    <a:pt x="536" y="100"/>
                  </a:lnTo>
                  <a:lnTo>
                    <a:pt x="544" y="72"/>
                  </a:lnTo>
                  <a:lnTo>
                    <a:pt x="552" y="44"/>
                  </a:lnTo>
                  <a:lnTo>
                    <a:pt x="560" y="16"/>
                  </a:lnTo>
                  <a:lnTo>
                    <a:pt x="568" y="5"/>
                  </a:lnTo>
                  <a:lnTo>
                    <a:pt x="576" y="0"/>
                  </a:lnTo>
                  <a:lnTo>
                    <a:pt x="592" y="5"/>
                  </a:lnTo>
                  <a:lnTo>
                    <a:pt x="600" y="16"/>
                  </a:lnTo>
                  <a:lnTo>
                    <a:pt x="608" y="44"/>
                  </a:lnTo>
                  <a:lnTo>
                    <a:pt x="616" y="72"/>
                  </a:lnTo>
                  <a:lnTo>
                    <a:pt x="624" y="100"/>
                  </a:lnTo>
                  <a:lnTo>
                    <a:pt x="632" y="123"/>
                  </a:lnTo>
                  <a:lnTo>
                    <a:pt x="640" y="139"/>
                  </a:lnTo>
                  <a:lnTo>
                    <a:pt x="648" y="145"/>
                  </a:lnTo>
                  <a:lnTo>
                    <a:pt x="656" y="139"/>
                  </a:lnTo>
                  <a:lnTo>
                    <a:pt x="664" y="123"/>
                  </a:lnTo>
                  <a:lnTo>
                    <a:pt x="672" y="100"/>
                  </a:lnTo>
                  <a:lnTo>
                    <a:pt x="680" y="72"/>
                  </a:lnTo>
                  <a:lnTo>
                    <a:pt x="688" y="44"/>
                  </a:lnTo>
                  <a:lnTo>
                    <a:pt x="704" y="16"/>
                  </a:lnTo>
                  <a:lnTo>
                    <a:pt x="712" y="5"/>
                  </a:lnTo>
                  <a:lnTo>
                    <a:pt x="720" y="0"/>
                  </a:lnTo>
                  <a:lnTo>
                    <a:pt x="728" y="5"/>
                  </a:lnTo>
                  <a:lnTo>
                    <a:pt x="736" y="16"/>
                  </a:lnTo>
                  <a:lnTo>
                    <a:pt x="744" y="44"/>
                  </a:lnTo>
                  <a:lnTo>
                    <a:pt x="752" y="72"/>
                  </a:lnTo>
                  <a:lnTo>
                    <a:pt x="760" y="100"/>
                  </a:lnTo>
                  <a:lnTo>
                    <a:pt x="768" y="123"/>
                  </a:lnTo>
                  <a:lnTo>
                    <a:pt x="776" y="139"/>
                  </a:lnTo>
                  <a:lnTo>
                    <a:pt x="784" y="145"/>
                  </a:lnTo>
                  <a:lnTo>
                    <a:pt x="800" y="139"/>
                  </a:lnTo>
                  <a:lnTo>
                    <a:pt x="808" y="123"/>
                  </a:lnTo>
                  <a:lnTo>
                    <a:pt x="816" y="100"/>
                  </a:lnTo>
                  <a:lnTo>
                    <a:pt x="824" y="72"/>
                  </a:lnTo>
                  <a:lnTo>
                    <a:pt x="832" y="44"/>
                  </a:lnTo>
                  <a:lnTo>
                    <a:pt x="840" y="16"/>
                  </a:lnTo>
                  <a:lnTo>
                    <a:pt x="848" y="5"/>
                  </a:lnTo>
                  <a:lnTo>
                    <a:pt x="856" y="0"/>
                  </a:lnTo>
                </a:path>
              </a:pathLst>
            </a:custGeom>
            <a:noFill/>
            <a:ln w="25400">
              <a:solidFill>
                <a:srgbClr val="FF0000"/>
              </a:solidFill>
              <a:round/>
              <a:headEnd/>
              <a:tailEnd/>
            </a:ln>
          </p:spPr>
          <p:txBody>
            <a:bodyPr/>
            <a:lstStyle/>
            <a:p>
              <a:endParaRPr lang="en-US">
                <a:solidFill>
                  <a:schemeClr val="tx1"/>
                </a:solidFill>
              </a:endParaRPr>
            </a:p>
          </p:txBody>
        </p:sp>
        <p:sp>
          <p:nvSpPr>
            <p:cNvPr id="15378" name="Freeform 6"/>
            <p:cNvSpPr>
              <a:spLocks/>
            </p:cNvSpPr>
            <p:nvPr/>
          </p:nvSpPr>
          <p:spPr bwMode="auto">
            <a:xfrm>
              <a:off x="4118" y="805"/>
              <a:ext cx="511" cy="127"/>
            </a:xfrm>
            <a:custGeom>
              <a:avLst/>
              <a:gdLst>
                <a:gd name="T0" fmla="*/ 2 w 632"/>
                <a:gd name="T1" fmla="*/ 2 h 157"/>
                <a:gd name="T2" fmla="*/ 2 w 632"/>
                <a:gd name="T3" fmla="*/ 2 h 157"/>
                <a:gd name="T4" fmla="*/ 2 w 632"/>
                <a:gd name="T5" fmla="*/ 2 h 157"/>
                <a:gd name="T6" fmla="*/ 2 w 632"/>
                <a:gd name="T7" fmla="*/ 2 h 157"/>
                <a:gd name="T8" fmla="*/ 2 w 632"/>
                <a:gd name="T9" fmla="*/ 2 h 157"/>
                <a:gd name="T10" fmla="*/ 2 w 632"/>
                <a:gd name="T11" fmla="*/ 2 h 157"/>
                <a:gd name="T12" fmla="*/ 2 w 632"/>
                <a:gd name="T13" fmla="*/ 2 h 157"/>
                <a:gd name="T14" fmla="*/ 2 w 632"/>
                <a:gd name="T15" fmla="*/ 2 h 157"/>
                <a:gd name="T16" fmla="*/ 2 w 632"/>
                <a:gd name="T17" fmla="*/ 2 h 157"/>
                <a:gd name="T18" fmla="*/ 2 w 632"/>
                <a:gd name="T19" fmla="*/ 2 h 157"/>
                <a:gd name="T20" fmla="*/ 2 w 632"/>
                <a:gd name="T21" fmla="*/ 2 h 157"/>
                <a:gd name="T22" fmla="*/ 2 w 632"/>
                <a:gd name="T23" fmla="*/ 2 h 157"/>
                <a:gd name="T24" fmla="*/ 2 w 632"/>
                <a:gd name="T25" fmla="*/ 2 h 157"/>
                <a:gd name="T26" fmla="*/ 2 w 632"/>
                <a:gd name="T27" fmla="*/ 2 h 157"/>
                <a:gd name="T28" fmla="*/ 2 w 632"/>
                <a:gd name="T29" fmla="*/ 2 h 157"/>
                <a:gd name="T30" fmla="*/ 2 w 632"/>
                <a:gd name="T31" fmla="*/ 2 h 157"/>
                <a:gd name="T32" fmla="*/ 2 w 632"/>
                <a:gd name="T33" fmla="*/ 2 h 157"/>
                <a:gd name="T34" fmla="*/ 2 w 632"/>
                <a:gd name="T35" fmla="*/ 2 h 157"/>
                <a:gd name="T36" fmla="*/ 2 w 632"/>
                <a:gd name="T37" fmla="*/ 2 h 157"/>
                <a:gd name="T38" fmla="*/ 2 w 632"/>
                <a:gd name="T39" fmla="*/ 2 h 157"/>
                <a:gd name="T40" fmla="*/ 2 w 632"/>
                <a:gd name="T41" fmla="*/ 2 h 157"/>
                <a:gd name="T42" fmla="*/ 2 w 632"/>
                <a:gd name="T43" fmla="*/ 2 h 157"/>
                <a:gd name="T44" fmla="*/ 2 w 632"/>
                <a:gd name="T45" fmla="*/ 2 h 157"/>
                <a:gd name="T46" fmla="*/ 2 w 632"/>
                <a:gd name="T47" fmla="*/ 2 h 157"/>
                <a:gd name="T48" fmla="*/ 2 w 632"/>
                <a:gd name="T49" fmla="*/ 2 h 157"/>
                <a:gd name="T50" fmla="*/ 2 w 632"/>
                <a:gd name="T51" fmla="*/ 2 h 157"/>
                <a:gd name="T52" fmla="*/ 2 w 632"/>
                <a:gd name="T53" fmla="*/ 2 h 157"/>
                <a:gd name="T54" fmla="*/ 2 w 632"/>
                <a:gd name="T55" fmla="*/ 2 h 157"/>
                <a:gd name="T56" fmla="*/ 2 w 632"/>
                <a:gd name="T57" fmla="*/ 2 h 157"/>
                <a:gd name="T58" fmla="*/ 2 w 632"/>
                <a:gd name="T59" fmla="*/ 2 h 157"/>
                <a:gd name="T60" fmla="*/ 2 w 632"/>
                <a:gd name="T61" fmla="*/ 2 h 157"/>
                <a:gd name="T62" fmla="*/ 2 w 632"/>
                <a:gd name="T63" fmla="*/ 2 h 1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32"/>
                <a:gd name="T97" fmla="*/ 0 h 157"/>
                <a:gd name="T98" fmla="*/ 632 w 632"/>
                <a:gd name="T99" fmla="*/ 157 h 1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32" h="157">
                  <a:moveTo>
                    <a:pt x="0" y="0"/>
                  </a:moveTo>
                  <a:lnTo>
                    <a:pt x="8" y="40"/>
                  </a:lnTo>
                  <a:lnTo>
                    <a:pt x="16" y="34"/>
                  </a:lnTo>
                  <a:lnTo>
                    <a:pt x="24" y="23"/>
                  </a:lnTo>
                  <a:lnTo>
                    <a:pt x="40" y="40"/>
                  </a:lnTo>
                  <a:lnTo>
                    <a:pt x="48" y="90"/>
                  </a:lnTo>
                  <a:lnTo>
                    <a:pt x="56" y="123"/>
                  </a:lnTo>
                  <a:lnTo>
                    <a:pt x="64" y="62"/>
                  </a:lnTo>
                  <a:lnTo>
                    <a:pt x="80" y="62"/>
                  </a:lnTo>
                  <a:lnTo>
                    <a:pt x="88" y="123"/>
                  </a:lnTo>
                  <a:lnTo>
                    <a:pt x="96" y="146"/>
                  </a:lnTo>
                  <a:lnTo>
                    <a:pt x="104" y="107"/>
                  </a:lnTo>
                  <a:lnTo>
                    <a:pt x="120" y="90"/>
                  </a:lnTo>
                  <a:lnTo>
                    <a:pt x="128" y="68"/>
                  </a:lnTo>
                  <a:lnTo>
                    <a:pt x="136" y="17"/>
                  </a:lnTo>
                  <a:lnTo>
                    <a:pt x="144" y="62"/>
                  </a:lnTo>
                  <a:lnTo>
                    <a:pt x="160" y="112"/>
                  </a:lnTo>
                  <a:lnTo>
                    <a:pt x="168" y="84"/>
                  </a:lnTo>
                  <a:lnTo>
                    <a:pt x="176" y="68"/>
                  </a:lnTo>
                  <a:lnTo>
                    <a:pt x="192" y="123"/>
                  </a:lnTo>
                  <a:lnTo>
                    <a:pt x="200" y="12"/>
                  </a:lnTo>
                  <a:lnTo>
                    <a:pt x="208" y="6"/>
                  </a:lnTo>
                  <a:lnTo>
                    <a:pt x="216" y="40"/>
                  </a:lnTo>
                  <a:lnTo>
                    <a:pt x="232" y="157"/>
                  </a:lnTo>
                  <a:lnTo>
                    <a:pt x="240" y="23"/>
                  </a:lnTo>
                  <a:lnTo>
                    <a:pt x="248" y="62"/>
                  </a:lnTo>
                  <a:lnTo>
                    <a:pt x="256" y="45"/>
                  </a:lnTo>
                  <a:lnTo>
                    <a:pt x="272" y="118"/>
                  </a:lnTo>
                  <a:lnTo>
                    <a:pt x="280" y="84"/>
                  </a:lnTo>
                  <a:lnTo>
                    <a:pt x="288" y="101"/>
                  </a:lnTo>
                  <a:lnTo>
                    <a:pt x="304" y="95"/>
                  </a:lnTo>
                  <a:lnTo>
                    <a:pt x="312" y="6"/>
                  </a:lnTo>
                  <a:lnTo>
                    <a:pt x="320" y="28"/>
                  </a:lnTo>
                  <a:lnTo>
                    <a:pt x="328" y="90"/>
                  </a:lnTo>
                  <a:lnTo>
                    <a:pt x="344" y="6"/>
                  </a:lnTo>
                  <a:lnTo>
                    <a:pt x="352" y="135"/>
                  </a:lnTo>
                  <a:lnTo>
                    <a:pt x="360" y="6"/>
                  </a:lnTo>
                  <a:lnTo>
                    <a:pt x="368" y="23"/>
                  </a:lnTo>
                  <a:lnTo>
                    <a:pt x="384" y="95"/>
                  </a:lnTo>
                  <a:lnTo>
                    <a:pt x="392" y="68"/>
                  </a:lnTo>
                  <a:lnTo>
                    <a:pt x="400" y="12"/>
                  </a:lnTo>
                  <a:lnTo>
                    <a:pt x="408" y="12"/>
                  </a:lnTo>
                  <a:lnTo>
                    <a:pt x="424" y="118"/>
                  </a:lnTo>
                  <a:lnTo>
                    <a:pt x="432" y="95"/>
                  </a:lnTo>
                  <a:lnTo>
                    <a:pt x="440" y="140"/>
                  </a:lnTo>
                  <a:lnTo>
                    <a:pt x="456" y="90"/>
                  </a:lnTo>
                  <a:lnTo>
                    <a:pt x="464" y="101"/>
                  </a:lnTo>
                  <a:lnTo>
                    <a:pt x="472" y="90"/>
                  </a:lnTo>
                  <a:lnTo>
                    <a:pt x="480" y="62"/>
                  </a:lnTo>
                  <a:lnTo>
                    <a:pt x="496" y="118"/>
                  </a:lnTo>
                  <a:lnTo>
                    <a:pt x="504" y="79"/>
                  </a:lnTo>
                  <a:lnTo>
                    <a:pt x="512" y="62"/>
                  </a:lnTo>
                  <a:lnTo>
                    <a:pt x="520" y="129"/>
                  </a:lnTo>
                  <a:lnTo>
                    <a:pt x="536" y="68"/>
                  </a:lnTo>
                  <a:lnTo>
                    <a:pt x="544" y="129"/>
                  </a:lnTo>
                  <a:lnTo>
                    <a:pt x="552" y="62"/>
                  </a:lnTo>
                  <a:lnTo>
                    <a:pt x="568" y="84"/>
                  </a:lnTo>
                  <a:lnTo>
                    <a:pt x="576" y="90"/>
                  </a:lnTo>
                  <a:lnTo>
                    <a:pt x="584" y="68"/>
                  </a:lnTo>
                  <a:lnTo>
                    <a:pt x="592" y="12"/>
                  </a:lnTo>
                  <a:lnTo>
                    <a:pt x="608" y="90"/>
                  </a:lnTo>
                  <a:lnTo>
                    <a:pt x="616" y="101"/>
                  </a:lnTo>
                  <a:lnTo>
                    <a:pt x="624" y="118"/>
                  </a:lnTo>
                  <a:lnTo>
                    <a:pt x="632" y="101"/>
                  </a:lnTo>
                </a:path>
              </a:pathLst>
            </a:custGeom>
            <a:noFill/>
            <a:ln w="25400">
              <a:solidFill>
                <a:srgbClr val="1E12FB"/>
              </a:solidFill>
              <a:round/>
              <a:headEnd/>
              <a:tailEnd/>
            </a:ln>
          </p:spPr>
          <p:txBody>
            <a:bodyPr/>
            <a:lstStyle/>
            <a:p>
              <a:endParaRPr lang="en-US">
                <a:solidFill>
                  <a:schemeClr val="tx1"/>
                </a:solidFill>
              </a:endParaRPr>
            </a:p>
          </p:txBody>
        </p:sp>
        <p:sp>
          <p:nvSpPr>
            <p:cNvPr id="15379" name="Freeform 7"/>
            <p:cNvSpPr>
              <a:spLocks/>
            </p:cNvSpPr>
            <p:nvPr/>
          </p:nvSpPr>
          <p:spPr bwMode="auto">
            <a:xfrm>
              <a:off x="3360" y="801"/>
              <a:ext cx="479" cy="140"/>
            </a:xfrm>
            <a:custGeom>
              <a:avLst/>
              <a:gdLst>
                <a:gd name="T0" fmla="*/ 2 w 592"/>
                <a:gd name="T1" fmla="*/ 2 h 173"/>
                <a:gd name="T2" fmla="*/ 2 w 592"/>
                <a:gd name="T3" fmla="*/ 2 h 173"/>
                <a:gd name="T4" fmla="*/ 2 w 592"/>
                <a:gd name="T5" fmla="*/ 2 h 173"/>
                <a:gd name="T6" fmla="*/ 2 w 592"/>
                <a:gd name="T7" fmla="*/ 2 h 173"/>
                <a:gd name="T8" fmla="*/ 2 w 592"/>
                <a:gd name="T9" fmla="*/ 0 h 173"/>
                <a:gd name="T10" fmla="*/ 2 w 592"/>
                <a:gd name="T11" fmla="*/ 2 h 173"/>
                <a:gd name="T12" fmla="*/ 2 w 592"/>
                <a:gd name="T13" fmla="*/ 2 h 173"/>
                <a:gd name="T14" fmla="*/ 2 w 592"/>
                <a:gd name="T15" fmla="*/ 2 h 173"/>
                <a:gd name="T16" fmla="*/ 2 w 592"/>
                <a:gd name="T17" fmla="*/ 2 h 173"/>
                <a:gd name="T18" fmla="*/ 2 w 592"/>
                <a:gd name="T19" fmla="*/ 2 h 173"/>
                <a:gd name="T20" fmla="*/ 2 w 592"/>
                <a:gd name="T21" fmla="*/ 2 h 173"/>
                <a:gd name="T22" fmla="*/ 2 w 592"/>
                <a:gd name="T23" fmla="*/ 2 h 173"/>
                <a:gd name="T24" fmla="*/ 2 w 592"/>
                <a:gd name="T25" fmla="*/ 2 h 173"/>
                <a:gd name="T26" fmla="*/ 2 w 592"/>
                <a:gd name="T27" fmla="*/ 2 h 173"/>
                <a:gd name="T28" fmla="*/ 2 w 592"/>
                <a:gd name="T29" fmla="*/ 2 h 173"/>
                <a:gd name="T30" fmla="*/ 2 w 592"/>
                <a:gd name="T31" fmla="*/ 2 h 173"/>
                <a:gd name="T32" fmla="*/ 2 w 592"/>
                <a:gd name="T33" fmla="*/ 2 h 173"/>
                <a:gd name="T34" fmla="*/ 2 w 592"/>
                <a:gd name="T35" fmla="*/ 2 h 173"/>
                <a:gd name="T36" fmla="*/ 2 w 592"/>
                <a:gd name="T37" fmla="*/ 2 h 173"/>
                <a:gd name="T38" fmla="*/ 2 w 592"/>
                <a:gd name="T39" fmla="*/ 2 h 173"/>
                <a:gd name="T40" fmla="*/ 2 w 592"/>
                <a:gd name="T41" fmla="*/ 2 h 173"/>
                <a:gd name="T42" fmla="*/ 2 w 592"/>
                <a:gd name="T43" fmla="*/ 2 h 173"/>
                <a:gd name="T44" fmla="*/ 2 w 592"/>
                <a:gd name="T45" fmla="*/ 2 h 173"/>
                <a:gd name="T46" fmla="*/ 2 w 592"/>
                <a:gd name="T47" fmla="*/ 2 h 173"/>
                <a:gd name="T48" fmla="*/ 2 w 592"/>
                <a:gd name="T49" fmla="*/ 2 h 173"/>
                <a:gd name="T50" fmla="*/ 2 w 592"/>
                <a:gd name="T51" fmla="*/ 2 h 173"/>
                <a:gd name="T52" fmla="*/ 2 w 592"/>
                <a:gd name="T53" fmla="*/ 2 h 173"/>
                <a:gd name="T54" fmla="*/ 2 w 592"/>
                <a:gd name="T55" fmla="*/ 2 h 173"/>
                <a:gd name="T56" fmla="*/ 2 w 592"/>
                <a:gd name="T57" fmla="*/ 2 h 173"/>
                <a:gd name="T58" fmla="*/ 2 w 592"/>
                <a:gd name="T59" fmla="*/ 2 h 173"/>
                <a:gd name="T60" fmla="*/ 2 w 592"/>
                <a:gd name="T61" fmla="*/ 2 h 173"/>
                <a:gd name="T62" fmla="*/ 2 w 592"/>
                <a:gd name="T63" fmla="*/ 2 h 173"/>
                <a:gd name="T64" fmla="*/ 2 w 592"/>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2"/>
                <a:gd name="T100" fmla="*/ 0 h 173"/>
                <a:gd name="T101" fmla="*/ 592 w 592"/>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2" h="173">
                  <a:moveTo>
                    <a:pt x="0" y="0"/>
                  </a:moveTo>
                  <a:lnTo>
                    <a:pt x="8" y="5"/>
                  </a:lnTo>
                  <a:lnTo>
                    <a:pt x="16" y="0"/>
                  </a:lnTo>
                  <a:lnTo>
                    <a:pt x="24" y="11"/>
                  </a:lnTo>
                  <a:lnTo>
                    <a:pt x="32" y="95"/>
                  </a:lnTo>
                  <a:lnTo>
                    <a:pt x="40" y="73"/>
                  </a:lnTo>
                  <a:lnTo>
                    <a:pt x="48" y="134"/>
                  </a:lnTo>
                  <a:lnTo>
                    <a:pt x="56" y="61"/>
                  </a:lnTo>
                  <a:lnTo>
                    <a:pt x="72" y="117"/>
                  </a:lnTo>
                  <a:lnTo>
                    <a:pt x="80" y="0"/>
                  </a:lnTo>
                  <a:lnTo>
                    <a:pt x="88" y="28"/>
                  </a:lnTo>
                  <a:lnTo>
                    <a:pt x="96" y="106"/>
                  </a:lnTo>
                  <a:lnTo>
                    <a:pt x="104" y="39"/>
                  </a:lnTo>
                  <a:lnTo>
                    <a:pt x="112" y="112"/>
                  </a:lnTo>
                  <a:lnTo>
                    <a:pt x="120" y="84"/>
                  </a:lnTo>
                  <a:lnTo>
                    <a:pt x="136" y="11"/>
                  </a:lnTo>
                  <a:lnTo>
                    <a:pt x="144" y="28"/>
                  </a:lnTo>
                  <a:lnTo>
                    <a:pt x="152" y="134"/>
                  </a:lnTo>
                  <a:lnTo>
                    <a:pt x="160" y="28"/>
                  </a:lnTo>
                  <a:lnTo>
                    <a:pt x="168" y="22"/>
                  </a:lnTo>
                  <a:lnTo>
                    <a:pt x="176" y="112"/>
                  </a:lnTo>
                  <a:lnTo>
                    <a:pt x="184" y="140"/>
                  </a:lnTo>
                  <a:lnTo>
                    <a:pt x="200" y="67"/>
                  </a:lnTo>
                  <a:lnTo>
                    <a:pt x="208" y="50"/>
                  </a:lnTo>
                  <a:lnTo>
                    <a:pt x="216" y="100"/>
                  </a:lnTo>
                  <a:lnTo>
                    <a:pt x="224" y="67"/>
                  </a:lnTo>
                  <a:lnTo>
                    <a:pt x="232" y="61"/>
                  </a:lnTo>
                  <a:lnTo>
                    <a:pt x="240" y="100"/>
                  </a:lnTo>
                  <a:lnTo>
                    <a:pt x="256" y="168"/>
                  </a:lnTo>
                  <a:lnTo>
                    <a:pt x="264" y="117"/>
                  </a:lnTo>
                  <a:lnTo>
                    <a:pt x="272" y="173"/>
                  </a:lnTo>
                  <a:lnTo>
                    <a:pt x="280" y="84"/>
                  </a:lnTo>
                  <a:lnTo>
                    <a:pt x="288" y="50"/>
                  </a:lnTo>
                  <a:lnTo>
                    <a:pt x="296" y="117"/>
                  </a:lnTo>
                  <a:lnTo>
                    <a:pt x="304" y="134"/>
                  </a:lnTo>
                  <a:lnTo>
                    <a:pt x="320" y="56"/>
                  </a:lnTo>
                  <a:lnTo>
                    <a:pt x="328" y="56"/>
                  </a:lnTo>
                  <a:lnTo>
                    <a:pt x="336" y="128"/>
                  </a:lnTo>
                  <a:lnTo>
                    <a:pt x="344" y="156"/>
                  </a:lnTo>
                  <a:lnTo>
                    <a:pt x="352" y="100"/>
                  </a:lnTo>
                  <a:lnTo>
                    <a:pt x="360" y="73"/>
                  </a:lnTo>
                  <a:lnTo>
                    <a:pt x="368" y="168"/>
                  </a:lnTo>
                  <a:lnTo>
                    <a:pt x="384" y="56"/>
                  </a:lnTo>
                  <a:lnTo>
                    <a:pt x="392" y="61"/>
                  </a:lnTo>
                  <a:lnTo>
                    <a:pt x="400" y="45"/>
                  </a:lnTo>
                  <a:lnTo>
                    <a:pt x="408" y="39"/>
                  </a:lnTo>
                  <a:lnTo>
                    <a:pt x="416" y="162"/>
                  </a:lnTo>
                  <a:lnTo>
                    <a:pt x="424" y="89"/>
                  </a:lnTo>
                  <a:lnTo>
                    <a:pt x="440" y="100"/>
                  </a:lnTo>
                  <a:lnTo>
                    <a:pt x="448" y="112"/>
                  </a:lnTo>
                  <a:lnTo>
                    <a:pt x="456" y="117"/>
                  </a:lnTo>
                  <a:lnTo>
                    <a:pt x="464" y="39"/>
                  </a:lnTo>
                  <a:lnTo>
                    <a:pt x="472" y="50"/>
                  </a:lnTo>
                  <a:lnTo>
                    <a:pt x="480" y="50"/>
                  </a:lnTo>
                  <a:lnTo>
                    <a:pt x="488" y="89"/>
                  </a:lnTo>
                  <a:lnTo>
                    <a:pt x="504" y="78"/>
                  </a:lnTo>
                  <a:lnTo>
                    <a:pt x="512" y="151"/>
                  </a:lnTo>
                  <a:lnTo>
                    <a:pt x="520" y="67"/>
                  </a:lnTo>
                  <a:lnTo>
                    <a:pt x="528" y="50"/>
                  </a:lnTo>
                  <a:lnTo>
                    <a:pt x="536" y="17"/>
                  </a:lnTo>
                  <a:lnTo>
                    <a:pt x="544" y="78"/>
                  </a:lnTo>
                  <a:lnTo>
                    <a:pt x="552" y="84"/>
                  </a:lnTo>
                  <a:lnTo>
                    <a:pt x="568" y="22"/>
                  </a:lnTo>
                  <a:lnTo>
                    <a:pt x="576" y="134"/>
                  </a:lnTo>
                  <a:lnTo>
                    <a:pt x="584" y="28"/>
                  </a:lnTo>
                  <a:lnTo>
                    <a:pt x="592" y="0"/>
                  </a:lnTo>
                </a:path>
              </a:pathLst>
            </a:custGeom>
            <a:noFill/>
            <a:ln w="25400">
              <a:solidFill>
                <a:srgbClr val="1E12FB"/>
              </a:solidFill>
              <a:round/>
              <a:headEnd/>
              <a:tailEnd/>
            </a:ln>
          </p:spPr>
          <p:txBody>
            <a:bodyPr/>
            <a:lstStyle/>
            <a:p>
              <a:endParaRPr lang="en-US">
                <a:solidFill>
                  <a:schemeClr val="tx1"/>
                </a:solidFill>
              </a:endParaRPr>
            </a:p>
          </p:txBody>
        </p:sp>
      </p:grpSp>
      <p:sp>
        <p:nvSpPr>
          <p:cNvPr id="15365" name="Rectangle 8"/>
          <p:cNvSpPr>
            <a:spLocks noChangeArrowheads="1"/>
          </p:cNvSpPr>
          <p:nvPr/>
        </p:nvSpPr>
        <p:spPr bwMode="auto">
          <a:xfrm>
            <a:off x="5795963" y="755650"/>
            <a:ext cx="1444625" cy="392113"/>
          </a:xfrm>
          <a:prstGeom prst="rect">
            <a:avLst/>
          </a:prstGeom>
          <a:noFill/>
          <a:ln w="9525">
            <a:noFill/>
            <a:miter lim="800000"/>
            <a:headEnd/>
            <a:tailEnd/>
          </a:ln>
        </p:spPr>
        <p:txBody>
          <a:bodyPr wrap="none" lIns="100794" tIns="50397" rIns="100794" bIns="50397">
            <a:spAutoFit/>
          </a:bodyPr>
          <a:lstStyle/>
          <a:p>
            <a:r>
              <a:rPr lang="en-US" sz="2000" b="1">
                <a:solidFill>
                  <a:schemeClr val="tx1"/>
                </a:solidFill>
              </a:rPr>
              <a:t>Reference</a:t>
            </a:r>
            <a:endParaRPr lang="en-US">
              <a:solidFill>
                <a:schemeClr val="tx1"/>
              </a:solidFill>
            </a:endParaRPr>
          </a:p>
        </p:txBody>
      </p:sp>
      <p:sp>
        <p:nvSpPr>
          <p:cNvPr id="15366" name="Rectangle 9"/>
          <p:cNvSpPr>
            <a:spLocks noChangeArrowheads="1"/>
          </p:cNvSpPr>
          <p:nvPr/>
        </p:nvSpPr>
        <p:spPr bwMode="auto">
          <a:xfrm>
            <a:off x="8274050" y="698500"/>
            <a:ext cx="973138" cy="403225"/>
          </a:xfrm>
          <a:prstGeom prst="rect">
            <a:avLst/>
          </a:prstGeom>
          <a:noFill/>
          <a:ln w="9525">
            <a:noFill/>
            <a:miter lim="800000"/>
            <a:headEnd/>
            <a:tailEnd/>
          </a:ln>
        </p:spPr>
        <p:txBody>
          <a:bodyPr wrap="none" lIns="100794" tIns="50397" rIns="100794" bIns="50397">
            <a:spAutoFit/>
          </a:bodyPr>
          <a:lstStyle/>
          <a:p>
            <a:r>
              <a:rPr lang="en-US" sz="2000" b="1">
                <a:solidFill>
                  <a:schemeClr val="tx1"/>
                </a:solidFill>
              </a:rPr>
              <a:t>Target</a:t>
            </a:r>
            <a:endParaRPr lang="en-US">
              <a:solidFill>
                <a:schemeClr val="tx1"/>
              </a:solidFill>
            </a:endParaRPr>
          </a:p>
        </p:txBody>
      </p:sp>
      <p:pic>
        <p:nvPicPr>
          <p:cNvPr id="15367" name="Picture 10" descr="strf_detect_plasticity1"/>
          <p:cNvPicPr>
            <a:picLocks noChangeAspect="1" noChangeArrowheads="1"/>
          </p:cNvPicPr>
          <p:nvPr/>
        </p:nvPicPr>
        <p:blipFill>
          <a:blip r:embed="rId4" cstate="print"/>
          <a:srcRect/>
          <a:stretch>
            <a:fillRect/>
          </a:stretch>
        </p:blipFill>
        <p:spPr bwMode="auto">
          <a:xfrm>
            <a:off x="420688" y="1595438"/>
            <a:ext cx="3576637" cy="2519362"/>
          </a:xfrm>
          <a:prstGeom prst="rect">
            <a:avLst/>
          </a:prstGeom>
          <a:noFill/>
          <a:ln w="9525">
            <a:noFill/>
            <a:miter lim="800000"/>
            <a:headEnd/>
            <a:tailEnd/>
          </a:ln>
        </p:spPr>
      </p:pic>
      <p:pic>
        <p:nvPicPr>
          <p:cNvPr id="15368" name="Picture 11" descr="strf_detect_plasticity"/>
          <p:cNvPicPr>
            <a:picLocks noChangeAspect="1" noChangeArrowheads="1"/>
          </p:cNvPicPr>
          <p:nvPr/>
        </p:nvPicPr>
        <p:blipFill>
          <a:blip r:embed="rId5" cstate="print"/>
          <a:srcRect/>
          <a:stretch>
            <a:fillRect/>
          </a:stretch>
        </p:blipFill>
        <p:spPr bwMode="auto">
          <a:xfrm>
            <a:off x="420688" y="4368800"/>
            <a:ext cx="3576637" cy="2519363"/>
          </a:xfrm>
          <a:prstGeom prst="rect">
            <a:avLst/>
          </a:prstGeom>
          <a:noFill/>
          <a:ln w="9525">
            <a:noFill/>
            <a:miter lim="800000"/>
            <a:headEnd/>
            <a:tailEnd/>
          </a:ln>
        </p:spPr>
      </p:pic>
      <p:sp>
        <p:nvSpPr>
          <p:cNvPr id="15369" name="Line 12"/>
          <p:cNvSpPr>
            <a:spLocks noChangeShapeType="1"/>
          </p:cNvSpPr>
          <p:nvPr/>
        </p:nvSpPr>
        <p:spPr bwMode="auto">
          <a:xfrm>
            <a:off x="2374900" y="5468938"/>
            <a:ext cx="336550" cy="0"/>
          </a:xfrm>
          <a:prstGeom prst="line">
            <a:avLst/>
          </a:prstGeom>
          <a:noFill/>
          <a:ln w="38100">
            <a:solidFill>
              <a:srgbClr val="FB0B1D"/>
            </a:solidFill>
            <a:round/>
            <a:headEnd/>
            <a:tailEnd type="triangle" w="med" len="med"/>
          </a:ln>
        </p:spPr>
        <p:txBody>
          <a:bodyPr wrap="none" lIns="100794" tIns="50397" rIns="100794" bIns="50397" anchor="ctr"/>
          <a:lstStyle/>
          <a:p>
            <a:endParaRPr lang="en-GB"/>
          </a:p>
        </p:txBody>
      </p:sp>
      <p:sp>
        <p:nvSpPr>
          <p:cNvPr id="15370" name="Line 13"/>
          <p:cNvSpPr>
            <a:spLocks noChangeShapeType="1"/>
          </p:cNvSpPr>
          <p:nvPr/>
        </p:nvSpPr>
        <p:spPr bwMode="auto">
          <a:xfrm>
            <a:off x="2363788" y="2686050"/>
            <a:ext cx="336550" cy="0"/>
          </a:xfrm>
          <a:prstGeom prst="line">
            <a:avLst/>
          </a:prstGeom>
          <a:noFill/>
          <a:ln w="38100">
            <a:solidFill>
              <a:srgbClr val="FB0B1D"/>
            </a:solidFill>
            <a:round/>
            <a:headEnd/>
            <a:tailEnd type="triangle" w="med" len="med"/>
          </a:ln>
        </p:spPr>
        <p:txBody>
          <a:bodyPr wrap="none" lIns="100794" tIns="50397" rIns="100794" bIns="50397" anchor="ctr"/>
          <a:lstStyle/>
          <a:p>
            <a:endParaRPr lang="en-GB"/>
          </a:p>
        </p:txBody>
      </p:sp>
      <p:grpSp>
        <p:nvGrpSpPr>
          <p:cNvPr id="15371" name="Group 15"/>
          <p:cNvGrpSpPr>
            <a:grpSpLocks/>
          </p:cNvGrpSpPr>
          <p:nvPr/>
        </p:nvGrpSpPr>
        <p:grpSpPr bwMode="auto">
          <a:xfrm>
            <a:off x="6469063" y="3779838"/>
            <a:ext cx="2724150" cy="3122612"/>
            <a:chOff x="3171" y="2160"/>
            <a:chExt cx="1557" cy="1784"/>
          </a:xfrm>
        </p:grpSpPr>
        <p:pic>
          <p:nvPicPr>
            <p:cNvPr id="15375" name="Picture 16"/>
            <p:cNvPicPr>
              <a:picLocks noChangeAspect="1" noChangeArrowheads="1"/>
            </p:cNvPicPr>
            <p:nvPr/>
          </p:nvPicPr>
          <p:blipFill>
            <a:blip r:embed="rId6" cstate="print"/>
            <a:srcRect/>
            <a:stretch>
              <a:fillRect/>
            </a:stretch>
          </p:blipFill>
          <p:spPr bwMode="auto">
            <a:xfrm>
              <a:off x="3264" y="2160"/>
              <a:ext cx="1464" cy="1784"/>
            </a:xfrm>
            <a:prstGeom prst="rect">
              <a:avLst/>
            </a:prstGeom>
            <a:noFill/>
            <a:ln w="9525">
              <a:noFill/>
              <a:miter lim="800000"/>
              <a:headEnd/>
              <a:tailEnd/>
            </a:ln>
          </p:spPr>
        </p:pic>
        <p:sp>
          <p:nvSpPr>
            <p:cNvPr id="15376" name="Line 17"/>
            <p:cNvSpPr>
              <a:spLocks noChangeShapeType="1"/>
            </p:cNvSpPr>
            <p:nvPr/>
          </p:nvSpPr>
          <p:spPr bwMode="auto">
            <a:xfrm>
              <a:off x="3171" y="3039"/>
              <a:ext cx="192" cy="0"/>
            </a:xfrm>
            <a:prstGeom prst="line">
              <a:avLst/>
            </a:prstGeom>
            <a:noFill/>
            <a:ln w="38100">
              <a:solidFill>
                <a:srgbClr val="FF0818"/>
              </a:solidFill>
              <a:round/>
              <a:headEnd/>
              <a:tailEnd type="triangle" w="med" len="med"/>
            </a:ln>
          </p:spPr>
          <p:txBody>
            <a:bodyPr wrap="none" anchor="ctr"/>
            <a:lstStyle/>
            <a:p>
              <a:endParaRPr lang="en-GB"/>
            </a:p>
          </p:txBody>
        </p:sp>
      </p:grpSp>
      <p:sp>
        <p:nvSpPr>
          <p:cNvPr id="15372" name="Rectangle 18"/>
          <p:cNvSpPr>
            <a:spLocks noChangeArrowheads="1"/>
          </p:cNvSpPr>
          <p:nvPr/>
        </p:nvSpPr>
        <p:spPr bwMode="auto">
          <a:xfrm>
            <a:off x="5040313" y="4956175"/>
            <a:ext cx="1312862" cy="679450"/>
          </a:xfrm>
          <a:prstGeom prst="rect">
            <a:avLst/>
          </a:prstGeom>
          <a:noFill/>
          <a:ln w="9525">
            <a:noFill/>
            <a:miter lim="800000"/>
            <a:headEnd/>
            <a:tailEnd/>
          </a:ln>
        </p:spPr>
        <p:txBody>
          <a:bodyPr wrap="none" lIns="100794" tIns="50397" rIns="100794" bIns="50397">
            <a:spAutoFit/>
          </a:bodyPr>
          <a:lstStyle/>
          <a:p>
            <a:r>
              <a:rPr lang="en-US" sz="2000">
                <a:solidFill>
                  <a:schemeClr val="tx1"/>
                </a:solidFill>
                <a:latin typeface="Times" pitchFamily="18" charset="0"/>
              </a:rPr>
              <a:t>Population</a:t>
            </a:r>
          </a:p>
          <a:p>
            <a:r>
              <a:rPr lang="en-US" sz="2000">
                <a:solidFill>
                  <a:schemeClr val="tx1"/>
                </a:solidFill>
                <a:latin typeface="Times" pitchFamily="18" charset="0"/>
              </a:rPr>
              <a:t>Average</a:t>
            </a:r>
          </a:p>
        </p:txBody>
      </p:sp>
      <p:sp>
        <p:nvSpPr>
          <p:cNvPr id="15373" name="Rectangle 20"/>
          <p:cNvSpPr>
            <a:spLocks noChangeArrowheads="1"/>
          </p:cNvSpPr>
          <p:nvPr/>
        </p:nvSpPr>
        <p:spPr bwMode="auto">
          <a:xfrm>
            <a:off x="5391150" y="7169150"/>
            <a:ext cx="4689475" cy="390525"/>
          </a:xfrm>
          <a:prstGeom prst="rect">
            <a:avLst/>
          </a:prstGeom>
          <a:noFill/>
          <a:ln w="9525">
            <a:noFill/>
            <a:miter lim="800000"/>
            <a:headEnd/>
            <a:tailEnd/>
          </a:ln>
        </p:spPr>
        <p:txBody>
          <a:bodyPr wrap="none" lIns="100794" tIns="50397" rIns="100794" bIns="50397">
            <a:spAutoFit/>
          </a:bodyPr>
          <a:lstStyle/>
          <a:p>
            <a:r>
              <a:rPr lang="en-US" sz="2000">
                <a:solidFill>
                  <a:schemeClr val="tx1"/>
                </a:solidFill>
              </a:rPr>
              <a:t>Fritz et al., 2003. Nature Neuroscience</a:t>
            </a:r>
          </a:p>
        </p:txBody>
      </p:sp>
      <p:sp>
        <p:nvSpPr>
          <p:cNvPr id="15374" name="ZoneTexte 19"/>
          <p:cNvSpPr txBox="1">
            <a:spLocks noChangeArrowheads="1"/>
          </p:cNvSpPr>
          <p:nvPr/>
        </p:nvSpPr>
        <p:spPr bwMode="auto">
          <a:xfrm>
            <a:off x="5826125" y="2422525"/>
            <a:ext cx="3929063" cy="1133475"/>
          </a:xfrm>
          <a:prstGeom prst="rect">
            <a:avLst/>
          </a:prstGeom>
          <a:noFill/>
          <a:ln w="9525">
            <a:noFill/>
            <a:miter lim="800000"/>
            <a:headEnd/>
            <a:tailEnd/>
          </a:ln>
        </p:spPr>
        <p:txBody>
          <a:bodyPr>
            <a:spAutoFit/>
          </a:bodyPr>
          <a:lstStyle/>
          <a:p>
            <a:r>
              <a:rPr lang="fr-FR" sz="2400">
                <a:solidFill>
                  <a:schemeClr val="tx1"/>
                </a:solidFill>
              </a:rPr>
              <a:t>Systematic change at the target frequency across the A1 population</a:t>
            </a:r>
            <a:endParaRPr lang="en-GB" sz="2400">
              <a:solidFill>
                <a:schemeClr val="tx1"/>
              </a:solidFill>
            </a:endParaRP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Reward-associated </a:t>
            </a:r>
            <a:r>
              <a:rPr lang="en-US" dirty="0" err="1" smtClean="0"/>
              <a:t>plasiticity</a:t>
            </a:r>
            <a:r>
              <a:rPr lang="en-US" dirty="0" smtClean="0"/>
              <a:t> and operant </a:t>
            </a:r>
            <a:r>
              <a:rPr lang="en-US" dirty="0" err="1" smtClean="0"/>
              <a:t>conditionning</a:t>
            </a:r>
            <a:endParaRPr lang="en-US" dirty="0"/>
          </a:p>
        </p:txBody>
      </p:sp>
      <p:sp>
        <p:nvSpPr>
          <p:cNvPr id="6" name="ZoneTexte 7"/>
          <p:cNvSpPr txBox="1">
            <a:spLocks noChangeArrowheads="1"/>
          </p:cNvSpPr>
          <p:nvPr/>
        </p:nvSpPr>
        <p:spPr bwMode="auto">
          <a:xfrm>
            <a:off x="6111882" y="2065325"/>
            <a:ext cx="3968743" cy="4142673"/>
          </a:xfrm>
          <a:prstGeom prst="rect">
            <a:avLst/>
          </a:prstGeom>
          <a:noFill/>
          <a:ln w="9525">
            <a:noFill/>
            <a:miter lim="800000"/>
            <a:headEnd/>
            <a:tailEnd/>
          </a:ln>
        </p:spPr>
        <p:txBody>
          <a:bodyPr wrap="square">
            <a:spAutoFit/>
          </a:bodyPr>
          <a:lstStyle/>
          <a:p>
            <a:pPr>
              <a:buFont typeface="Arial" charset="0"/>
              <a:buChar char="•"/>
            </a:pPr>
            <a:r>
              <a:rPr lang="fr-FR" sz="2000" dirty="0">
                <a:solidFill>
                  <a:schemeClr val="tx1"/>
                </a:solidFill>
              </a:rPr>
              <a:t> </a:t>
            </a:r>
            <a:r>
              <a:rPr lang="fr-FR" sz="2000" dirty="0" err="1" smtClean="0">
                <a:solidFill>
                  <a:schemeClr val="tx1"/>
                </a:solidFill>
              </a:rPr>
              <a:t>Mice</a:t>
            </a:r>
            <a:r>
              <a:rPr lang="fr-FR" sz="2000" dirty="0" smtClean="0">
                <a:solidFill>
                  <a:schemeClr val="tx1"/>
                </a:solidFill>
              </a:rPr>
              <a:t> </a:t>
            </a:r>
            <a:r>
              <a:rPr lang="fr-FR" sz="2000" dirty="0" err="1" smtClean="0">
                <a:solidFill>
                  <a:schemeClr val="tx1"/>
                </a:solidFill>
              </a:rPr>
              <a:t>had</a:t>
            </a:r>
            <a:r>
              <a:rPr lang="fr-FR" sz="2000" dirty="0" smtClean="0">
                <a:solidFill>
                  <a:schemeClr val="tx1"/>
                </a:solidFill>
              </a:rPr>
              <a:t> to </a:t>
            </a:r>
            <a:r>
              <a:rPr lang="fr-FR" sz="2000" dirty="0" err="1" smtClean="0">
                <a:solidFill>
                  <a:schemeClr val="tx1"/>
                </a:solidFill>
              </a:rPr>
              <a:t>find</a:t>
            </a:r>
            <a:r>
              <a:rPr lang="fr-FR" sz="2000" dirty="0" smtClean="0">
                <a:solidFill>
                  <a:schemeClr val="tx1"/>
                </a:solidFill>
              </a:rPr>
              <a:t> the </a:t>
            </a:r>
            <a:r>
              <a:rPr lang="fr-FR" sz="2000" dirty="0" err="1" smtClean="0">
                <a:solidFill>
                  <a:schemeClr val="tx1"/>
                </a:solidFill>
              </a:rPr>
              <a:t>bull’s</a:t>
            </a:r>
            <a:r>
              <a:rPr lang="fr-FR" sz="2000" dirty="0" smtClean="0">
                <a:solidFill>
                  <a:schemeClr val="tx1"/>
                </a:solidFill>
              </a:rPr>
              <a:t> </a:t>
            </a:r>
            <a:r>
              <a:rPr lang="fr-FR" sz="2000" dirty="0" err="1" smtClean="0">
                <a:solidFill>
                  <a:schemeClr val="tx1"/>
                </a:solidFill>
              </a:rPr>
              <a:t>eye</a:t>
            </a:r>
            <a:r>
              <a:rPr lang="fr-FR" sz="2000" dirty="0" smtClean="0">
                <a:solidFill>
                  <a:schemeClr val="tx1"/>
                </a:solidFill>
              </a:rPr>
              <a:t> location, </a:t>
            </a:r>
            <a:r>
              <a:rPr lang="fr-FR" sz="2000" dirty="0" err="1" smtClean="0">
                <a:solidFill>
                  <a:schemeClr val="tx1"/>
                </a:solidFill>
              </a:rPr>
              <a:t>with</a:t>
            </a:r>
            <a:r>
              <a:rPr lang="fr-FR" sz="2000" dirty="0" smtClean="0">
                <a:solidFill>
                  <a:schemeClr val="tx1"/>
                </a:solidFill>
              </a:rPr>
              <a:t> 20dB or 70dB noise amplitude</a:t>
            </a:r>
          </a:p>
          <a:p>
            <a:pPr>
              <a:buFont typeface="Arial" charset="0"/>
              <a:buChar char="•"/>
            </a:pPr>
            <a:r>
              <a:rPr lang="fr-FR" sz="2000" dirty="0" smtClean="0">
                <a:solidFill>
                  <a:schemeClr val="tx1"/>
                </a:solidFill>
              </a:rPr>
              <a:t> NC: control</a:t>
            </a:r>
          </a:p>
          <a:p>
            <a:pPr>
              <a:buFont typeface="Arial" charset="0"/>
              <a:buChar char="•"/>
            </a:pPr>
            <a:r>
              <a:rPr lang="fr-FR" sz="2000" dirty="0" smtClean="0">
                <a:solidFill>
                  <a:schemeClr val="tx1"/>
                </a:solidFill>
              </a:rPr>
              <a:t> USR: </a:t>
            </a:r>
            <a:r>
              <a:rPr lang="fr-FR" sz="2000" dirty="0" err="1" smtClean="0">
                <a:solidFill>
                  <a:schemeClr val="tx1"/>
                </a:solidFill>
              </a:rPr>
              <a:t>unconditionned</a:t>
            </a:r>
            <a:endParaRPr lang="fr-FR" sz="2000" dirty="0" smtClean="0">
              <a:solidFill>
                <a:schemeClr val="tx1"/>
              </a:solidFill>
            </a:endParaRPr>
          </a:p>
          <a:p>
            <a:pPr>
              <a:buFont typeface="Arial" charset="0"/>
              <a:buChar char="•"/>
            </a:pPr>
            <a:r>
              <a:rPr lang="fr-FR" sz="2000" dirty="0" smtClean="0">
                <a:solidFill>
                  <a:schemeClr val="tx1"/>
                </a:solidFill>
              </a:rPr>
              <a:t> PSR: </a:t>
            </a:r>
            <a:r>
              <a:rPr lang="fr-FR" sz="2000" dirty="0" err="1" smtClean="0">
                <a:solidFill>
                  <a:schemeClr val="tx1"/>
                </a:solidFill>
              </a:rPr>
              <a:t>conditionned</a:t>
            </a:r>
            <a:endParaRPr lang="fr-FR" sz="2000" dirty="0" smtClean="0">
              <a:solidFill>
                <a:schemeClr val="tx1"/>
              </a:solidFill>
            </a:endParaRPr>
          </a:p>
          <a:p>
            <a:pPr>
              <a:buFont typeface="Arial" charset="0"/>
              <a:buChar char="•"/>
            </a:pPr>
            <a:r>
              <a:rPr lang="fr-FR" sz="2000" dirty="0" smtClean="0">
                <a:solidFill>
                  <a:schemeClr val="tx1"/>
                </a:solidFill>
              </a:rPr>
              <a:t> IC: instrumental </a:t>
            </a:r>
            <a:r>
              <a:rPr lang="fr-FR" sz="2000" dirty="0" err="1" smtClean="0">
                <a:solidFill>
                  <a:schemeClr val="tx1"/>
                </a:solidFill>
              </a:rPr>
              <a:t>condtionning</a:t>
            </a:r>
            <a:endParaRPr lang="fr-FR" sz="2000" dirty="0" smtClean="0">
              <a:solidFill>
                <a:schemeClr val="tx1"/>
              </a:solidFill>
            </a:endParaRPr>
          </a:p>
          <a:p>
            <a:pPr>
              <a:buFont typeface="Arial" charset="0"/>
              <a:buChar char="•"/>
            </a:pPr>
            <a:endParaRPr lang="fr-FR" sz="2000" dirty="0" smtClean="0">
              <a:solidFill>
                <a:schemeClr val="tx1"/>
              </a:solidFill>
            </a:endParaRPr>
          </a:p>
          <a:p>
            <a:pPr>
              <a:buFont typeface="Arial" charset="0"/>
              <a:buChar char="•"/>
            </a:pPr>
            <a:r>
              <a:rPr lang="fr-FR" sz="2000" dirty="0" smtClean="0">
                <a:solidFill>
                  <a:schemeClr val="tx1"/>
                </a:solidFill>
              </a:rPr>
              <a:t> </a:t>
            </a:r>
            <a:r>
              <a:rPr lang="fr-FR" sz="2000" b="1" dirty="0" err="1" smtClean="0">
                <a:solidFill>
                  <a:schemeClr val="tx1"/>
                </a:solidFill>
              </a:rPr>
              <a:t>Both</a:t>
            </a:r>
            <a:r>
              <a:rPr lang="fr-FR" sz="2000" dirty="0" smtClean="0">
                <a:solidFill>
                  <a:schemeClr val="tx1"/>
                </a:solidFill>
              </a:rPr>
              <a:t> PSR and IC </a:t>
            </a:r>
            <a:r>
              <a:rPr lang="fr-FR" sz="2000" dirty="0" err="1" smtClean="0">
                <a:solidFill>
                  <a:schemeClr val="tx1"/>
                </a:solidFill>
              </a:rPr>
              <a:t>induce</a:t>
            </a:r>
            <a:r>
              <a:rPr lang="fr-FR" sz="2000" dirty="0" smtClean="0">
                <a:solidFill>
                  <a:schemeClr val="tx1"/>
                </a:solidFill>
              </a:rPr>
              <a:t> a shift of the </a:t>
            </a:r>
            <a:r>
              <a:rPr lang="fr-FR" sz="2000" dirty="0" err="1" smtClean="0">
                <a:solidFill>
                  <a:schemeClr val="tx1"/>
                </a:solidFill>
              </a:rPr>
              <a:t>response</a:t>
            </a:r>
            <a:r>
              <a:rPr lang="fr-FR" sz="2000" dirty="0" smtClean="0">
                <a:solidFill>
                  <a:schemeClr val="tx1"/>
                </a:solidFill>
              </a:rPr>
              <a:t> </a:t>
            </a:r>
            <a:r>
              <a:rPr lang="fr-FR" sz="2000" dirty="0" err="1" smtClean="0">
                <a:solidFill>
                  <a:schemeClr val="tx1"/>
                </a:solidFill>
              </a:rPr>
              <a:t>function</a:t>
            </a:r>
            <a:r>
              <a:rPr lang="fr-FR" sz="2000" dirty="0" smtClean="0">
                <a:solidFill>
                  <a:schemeClr val="tx1"/>
                </a:solidFill>
              </a:rPr>
              <a:t> to a non-</a:t>
            </a:r>
            <a:r>
              <a:rPr lang="fr-FR" sz="2000" dirty="0" err="1" smtClean="0">
                <a:solidFill>
                  <a:schemeClr val="tx1"/>
                </a:solidFill>
              </a:rPr>
              <a:t>linear</a:t>
            </a:r>
            <a:r>
              <a:rPr lang="fr-FR" sz="2000" dirty="0" smtClean="0">
                <a:solidFill>
                  <a:schemeClr val="tx1"/>
                </a:solidFill>
              </a:rPr>
              <a:t> </a:t>
            </a:r>
            <a:r>
              <a:rPr lang="fr-FR" sz="2000" dirty="0" err="1" smtClean="0">
                <a:solidFill>
                  <a:schemeClr val="tx1"/>
                </a:solidFill>
              </a:rPr>
              <a:t>shape</a:t>
            </a:r>
            <a:endParaRPr lang="fr-FR" sz="2000" dirty="0" smtClean="0">
              <a:solidFill>
                <a:schemeClr val="tx1"/>
              </a:solidFill>
            </a:endParaRPr>
          </a:p>
          <a:p>
            <a:pPr>
              <a:buFont typeface="Arial" charset="0"/>
              <a:buChar char="•"/>
            </a:pPr>
            <a:endParaRPr lang="fr-FR" sz="2000" dirty="0" smtClean="0">
              <a:solidFill>
                <a:schemeClr val="tx1"/>
              </a:solidFill>
            </a:endParaRPr>
          </a:p>
          <a:p>
            <a:r>
              <a:rPr lang="fr-FR" sz="2000" dirty="0" smtClean="0">
                <a:solidFill>
                  <a:schemeClr val="tx1"/>
                </a:solidFill>
                <a:sym typeface="Wingdings" pitchFamily="2" charset="2"/>
              </a:rPr>
              <a:t> How to </a:t>
            </a:r>
            <a:r>
              <a:rPr lang="fr-FR" sz="2000" dirty="0" err="1" smtClean="0">
                <a:solidFill>
                  <a:schemeClr val="tx1"/>
                </a:solidFill>
                <a:sym typeface="Wingdings" pitchFamily="2" charset="2"/>
              </a:rPr>
              <a:t>specifically</a:t>
            </a:r>
            <a:r>
              <a:rPr lang="fr-FR" sz="2000" dirty="0" smtClean="0">
                <a:solidFill>
                  <a:schemeClr val="tx1"/>
                </a:solidFill>
                <a:sym typeface="Wingdings" pitchFamily="2" charset="2"/>
              </a:rPr>
              <a:t> look </a:t>
            </a:r>
            <a:r>
              <a:rPr lang="fr-FR" sz="2000" dirty="0" err="1" smtClean="0">
                <a:solidFill>
                  <a:schemeClr val="tx1"/>
                </a:solidFill>
                <a:sym typeface="Wingdings" pitchFamily="2" charset="2"/>
              </a:rPr>
              <a:t>at</a:t>
            </a:r>
            <a:r>
              <a:rPr lang="fr-FR" sz="2000" dirty="0" smtClean="0">
                <a:solidFill>
                  <a:schemeClr val="tx1"/>
                </a:solidFill>
                <a:sym typeface="Wingdings" pitchFamily="2" charset="2"/>
              </a:rPr>
              <a:t> top-down </a:t>
            </a:r>
            <a:r>
              <a:rPr lang="fr-FR" sz="2000" dirty="0" err="1" smtClean="0">
                <a:solidFill>
                  <a:schemeClr val="tx1"/>
                </a:solidFill>
                <a:sym typeface="Wingdings" pitchFamily="2" charset="2"/>
              </a:rPr>
              <a:t>effects</a:t>
            </a:r>
            <a:r>
              <a:rPr lang="fr-FR" sz="2000" dirty="0" smtClean="0">
                <a:solidFill>
                  <a:schemeClr val="tx1"/>
                </a:solidFill>
                <a:sym typeface="Wingdings" pitchFamily="2" charset="2"/>
              </a:rPr>
              <a:t>?</a:t>
            </a:r>
            <a:endParaRPr lang="en-GB" sz="2000" dirty="0">
              <a:solidFill>
                <a:schemeClr val="tx1"/>
              </a:solidFill>
            </a:endParaRPr>
          </a:p>
        </p:txBody>
      </p:sp>
      <p:pic>
        <p:nvPicPr>
          <p:cNvPr id="206850" name="Picture 2"/>
          <p:cNvPicPr>
            <a:picLocks noChangeAspect="1" noChangeArrowheads="1"/>
          </p:cNvPicPr>
          <p:nvPr/>
        </p:nvPicPr>
        <p:blipFill>
          <a:blip r:embed="rId3" cstate="print"/>
          <a:srcRect/>
          <a:stretch>
            <a:fillRect/>
          </a:stretch>
        </p:blipFill>
        <p:spPr bwMode="auto">
          <a:xfrm>
            <a:off x="111090" y="1440641"/>
            <a:ext cx="3286148" cy="6119034"/>
          </a:xfrm>
          <a:prstGeom prst="rect">
            <a:avLst/>
          </a:prstGeom>
          <a:noFill/>
          <a:ln w="9525">
            <a:noFill/>
            <a:miter lim="800000"/>
            <a:headEnd/>
            <a:tailEnd/>
          </a:ln>
          <a:effectLst/>
        </p:spPr>
      </p:pic>
      <p:pic>
        <p:nvPicPr>
          <p:cNvPr id="207874" name="Picture 2"/>
          <p:cNvPicPr>
            <a:picLocks noChangeAspect="1" noChangeArrowheads="1"/>
          </p:cNvPicPr>
          <p:nvPr/>
        </p:nvPicPr>
        <p:blipFill>
          <a:blip r:embed="rId4" cstate="print"/>
          <a:srcRect/>
          <a:stretch>
            <a:fillRect/>
          </a:stretch>
        </p:blipFill>
        <p:spPr bwMode="auto">
          <a:xfrm>
            <a:off x="3435350" y="1595438"/>
            <a:ext cx="2676525" cy="5791200"/>
          </a:xfrm>
          <a:prstGeom prst="rect">
            <a:avLst/>
          </a:prstGeom>
          <a:noFill/>
          <a:ln w="9525">
            <a:noFill/>
            <a:miter lim="800000"/>
            <a:headEnd/>
            <a:tailEnd/>
          </a:ln>
          <a:effectLst/>
        </p:spPr>
      </p:pic>
      <p:sp>
        <p:nvSpPr>
          <p:cNvPr id="7"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dirty="0" err="1" smtClean="0">
                <a:solidFill>
                  <a:schemeClr val="tx1"/>
                </a:solidFill>
              </a:rPr>
              <a:t>Polley</a:t>
            </a:r>
            <a:r>
              <a:rPr lang="fr-FR" dirty="0" smtClean="0">
                <a:solidFill>
                  <a:schemeClr val="tx1"/>
                </a:solidFill>
              </a:rPr>
              <a:t> et </a:t>
            </a:r>
            <a:r>
              <a:rPr lang="fr-FR" dirty="0">
                <a:solidFill>
                  <a:schemeClr val="tx1"/>
                </a:solidFill>
              </a:rPr>
              <a:t>al., </a:t>
            </a:r>
            <a:r>
              <a:rPr lang="fr-FR" dirty="0" smtClean="0">
                <a:solidFill>
                  <a:schemeClr val="tx1"/>
                </a:solidFill>
              </a:rPr>
              <a:t>2004. PNAS</a:t>
            </a:r>
            <a:endParaRPr lang="en-GB" dirty="0">
              <a:solidFill>
                <a:schemeClr val="tx1"/>
              </a:solidFill>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3" name="Picture 3"/>
          <p:cNvPicPr>
            <a:picLocks noChangeAspect="1" noChangeArrowheads="1"/>
          </p:cNvPicPr>
          <p:nvPr/>
        </p:nvPicPr>
        <p:blipFill>
          <a:blip r:embed="rId3" cstate="print"/>
          <a:srcRect/>
          <a:stretch>
            <a:fillRect/>
          </a:stretch>
        </p:blipFill>
        <p:spPr bwMode="auto">
          <a:xfrm>
            <a:off x="296863" y="1674813"/>
            <a:ext cx="9486900" cy="4210050"/>
          </a:xfrm>
          <a:prstGeom prst="rect">
            <a:avLst/>
          </a:prstGeom>
          <a:noFill/>
          <a:ln w="9525">
            <a:noFill/>
            <a:miter lim="800000"/>
            <a:headEnd/>
            <a:tailEnd/>
          </a:ln>
          <a:effectLst/>
        </p:spPr>
      </p:pic>
      <p:sp>
        <p:nvSpPr>
          <p:cNvPr id="9" name="Rectangle 8"/>
          <p:cNvSpPr/>
          <p:nvPr/>
        </p:nvSpPr>
        <p:spPr bwMode="auto">
          <a:xfrm>
            <a:off x="396842" y="4494217"/>
            <a:ext cx="7858180" cy="157163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2" name="Titre 1"/>
          <p:cNvSpPr>
            <a:spLocks noGrp="1"/>
          </p:cNvSpPr>
          <p:nvPr>
            <p:ph type="title"/>
          </p:nvPr>
        </p:nvSpPr>
        <p:spPr/>
        <p:txBody>
          <a:bodyPr/>
          <a:lstStyle/>
          <a:p>
            <a:r>
              <a:rPr lang="en-US" dirty="0" smtClean="0"/>
              <a:t>Behavioral training reshapes</a:t>
            </a:r>
            <a:br>
              <a:rPr lang="en-US" dirty="0" smtClean="0"/>
            </a:br>
            <a:r>
              <a:rPr lang="en-US" dirty="0" smtClean="0"/>
              <a:t>A1 organization</a:t>
            </a:r>
            <a:endParaRPr lang="en-US" dirty="0"/>
          </a:p>
        </p:txBody>
      </p:sp>
      <p:sp>
        <p:nvSpPr>
          <p:cNvPr id="5" name="Rectangle 4"/>
          <p:cNvSpPr/>
          <p:nvPr/>
        </p:nvSpPr>
        <p:spPr bwMode="auto">
          <a:xfrm>
            <a:off x="325404" y="4494217"/>
            <a:ext cx="8001056" cy="17859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6"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dirty="0" err="1" smtClean="0">
                <a:solidFill>
                  <a:schemeClr val="tx1"/>
                </a:solidFill>
              </a:rPr>
              <a:t>Pooley</a:t>
            </a:r>
            <a:r>
              <a:rPr lang="fr-FR" dirty="0" smtClean="0">
                <a:solidFill>
                  <a:schemeClr val="tx1"/>
                </a:solidFill>
              </a:rPr>
              <a:t> </a:t>
            </a:r>
            <a:r>
              <a:rPr lang="fr-FR" dirty="0">
                <a:solidFill>
                  <a:schemeClr val="tx1"/>
                </a:solidFill>
              </a:rPr>
              <a:t>et al., </a:t>
            </a:r>
            <a:r>
              <a:rPr lang="fr-FR" dirty="0" smtClean="0">
                <a:solidFill>
                  <a:schemeClr val="tx1"/>
                </a:solidFill>
              </a:rPr>
              <a:t>2006. </a:t>
            </a:r>
            <a:r>
              <a:rPr lang="fr-FR" dirty="0">
                <a:solidFill>
                  <a:schemeClr val="tx1"/>
                </a:solidFill>
              </a:rPr>
              <a:t>JNS</a:t>
            </a:r>
            <a:endParaRPr lang="en-GB" dirty="0">
              <a:solidFill>
                <a:schemeClr val="tx1"/>
              </a:solidFill>
            </a:endParaRPr>
          </a:p>
        </p:txBody>
      </p:sp>
      <p:sp>
        <p:nvSpPr>
          <p:cNvPr id="10" name="ZoneTexte 9"/>
          <p:cNvSpPr txBox="1">
            <a:spLocks noChangeArrowheads="1"/>
          </p:cNvSpPr>
          <p:nvPr/>
        </p:nvSpPr>
        <p:spPr bwMode="auto">
          <a:xfrm>
            <a:off x="396842" y="4380664"/>
            <a:ext cx="5929354" cy="1828065"/>
          </a:xfrm>
          <a:prstGeom prst="rect">
            <a:avLst/>
          </a:prstGeom>
          <a:noFill/>
          <a:ln w="9525">
            <a:noFill/>
            <a:miter lim="800000"/>
            <a:headEnd/>
            <a:tailEnd/>
          </a:ln>
        </p:spPr>
        <p:txBody>
          <a:bodyPr wrap="square">
            <a:spAutoFit/>
          </a:bodyPr>
          <a:lstStyle/>
          <a:p>
            <a:pPr>
              <a:buFont typeface="Arial" charset="0"/>
              <a:buChar char="•"/>
            </a:pPr>
            <a:r>
              <a:rPr lang="fr-FR" sz="2400" dirty="0" smtClean="0">
                <a:solidFill>
                  <a:schemeClr val="tx1"/>
                </a:solidFill>
              </a:rPr>
              <a:t> Training on a </a:t>
            </a:r>
            <a:r>
              <a:rPr lang="fr-FR" sz="2400" dirty="0" err="1" smtClean="0">
                <a:solidFill>
                  <a:schemeClr val="tx1"/>
                </a:solidFill>
              </a:rPr>
              <a:t>frequency</a:t>
            </a:r>
            <a:r>
              <a:rPr lang="fr-FR" sz="2400" dirty="0" smtClean="0">
                <a:solidFill>
                  <a:schemeClr val="tx1"/>
                </a:solidFill>
              </a:rPr>
              <a:t> </a:t>
            </a:r>
            <a:r>
              <a:rPr lang="fr-FR" sz="2400" dirty="0" err="1" smtClean="0">
                <a:solidFill>
                  <a:schemeClr val="tx1"/>
                </a:solidFill>
              </a:rPr>
              <a:t>detection</a:t>
            </a:r>
            <a:r>
              <a:rPr lang="fr-FR" sz="2400" dirty="0" smtClean="0">
                <a:solidFill>
                  <a:schemeClr val="tx1"/>
                </a:solidFill>
              </a:rPr>
              <a:t> </a:t>
            </a:r>
            <a:r>
              <a:rPr lang="fr-FR" sz="2400" dirty="0" err="1" smtClean="0">
                <a:solidFill>
                  <a:schemeClr val="tx1"/>
                </a:solidFill>
              </a:rPr>
              <a:t>task</a:t>
            </a:r>
            <a:r>
              <a:rPr lang="fr-FR" sz="2400" dirty="0" smtClean="0">
                <a:solidFill>
                  <a:schemeClr val="tx1"/>
                </a:solidFill>
              </a:rPr>
              <a:t> </a:t>
            </a:r>
            <a:r>
              <a:rPr lang="fr-FR" sz="2400" dirty="0" err="1" smtClean="0">
                <a:solidFill>
                  <a:schemeClr val="tx1"/>
                </a:solidFill>
              </a:rPr>
              <a:t>specifically</a:t>
            </a:r>
            <a:r>
              <a:rPr lang="fr-FR" sz="2400" dirty="0" smtClean="0">
                <a:solidFill>
                  <a:schemeClr val="tx1"/>
                </a:solidFill>
              </a:rPr>
              <a:t> </a:t>
            </a:r>
            <a:r>
              <a:rPr lang="fr-FR" sz="2400" dirty="0" err="1" smtClean="0">
                <a:solidFill>
                  <a:schemeClr val="tx1"/>
                </a:solidFill>
              </a:rPr>
              <a:t>elicits</a:t>
            </a:r>
            <a:r>
              <a:rPr lang="fr-FR" sz="2400" dirty="0" smtClean="0">
                <a:solidFill>
                  <a:schemeClr val="tx1"/>
                </a:solidFill>
              </a:rPr>
              <a:t> an </a:t>
            </a:r>
            <a:r>
              <a:rPr lang="fr-FR" sz="2400" b="1" dirty="0" smtClean="0">
                <a:solidFill>
                  <a:schemeClr val="tx1"/>
                </a:solidFill>
              </a:rPr>
              <a:t>expansion in the </a:t>
            </a:r>
            <a:r>
              <a:rPr lang="fr-FR" sz="2400" b="1" dirty="0" err="1" smtClean="0">
                <a:solidFill>
                  <a:schemeClr val="tx1"/>
                </a:solidFill>
              </a:rPr>
              <a:t>tonopic</a:t>
            </a:r>
            <a:r>
              <a:rPr lang="fr-FR" sz="2400" b="1" dirty="0" smtClean="0">
                <a:solidFill>
                  <a:schemeClr val="tx1"/>
                </a:solidFill>
              </a:rPr>
              <a:t> </a:t>
            </a:r>
            <a:r>
              <a:rPr lang="fr-FR" sz="2400" b="1" dirty="0" err="1" smtClean="0">
                <a:solidFill>
                  <a:schemeClr val="tx1"/>
                </a:solidFill>
              </a:rPr>
              <a:t>map</a:t>
            </a:r>
            <a:r>
              <a:rPr lang="fr-FR" sz="2400" b="1" dirty="0" smtClean="0">
                <a:solidFill>
                  <a:schemeClr val="tx1"/>
                </a:solidFill>
              </a:rPr>
              <a:t> </a:t>
            </a:r>
            <a:r>
              <a:rPr lang="fr-FR" sz="2400" b="1" dirty="0" err="1" smtClean="0">
                <a:solidFill>
                  <a:schemeClr val="tx1"/>
                </a:solidFill>
              </a:rPr>
              <a:t>at</a:t>
            </a:r>
            <a:r>
              <a:rPr lang="fr-FR" sz="2400" b="1" dirty="0" smtClean="0">
                <a:solidFill>
                  <a:schemeClr val="tx1"/>
                </a:solidFill>
              </a:rPr>
              <a:t> the </a:t>
            </a:r>
            <a:r>
              <a:rPr lang="fr-FR" sz="2400" b="1" dirty="0" err="1" smtClean="0">
                <a:solidFill>
                  <a:schemeClr val="tx1"/>
                </a:solidFill>
              </a:rPr>
              <a:t>target</a:t>
            </a:r>
            <a:r>
              <a:rPr lang="fr-FR" sz="2400" b="1" dirty="0" smtClean="0">
                <a:solidFill>
                  <a:schemeClr val="tx1"/>
                </a:solidFill>
              </a:rPr>
              <a:t> </a:t>
            </a:r>
            <a:r>
              <a:rPr lang="fr-FR" sz="2400" b="1" dirty="0" err="1" smtClean="0">
                <a:solidFill>
                  <a:schemeClr val="tx1"/>
                </a:solidFill>
              </a:rPr>
              <a:t>frequency</a:t>
            </a:r>
            <a:r>
              <a:rPr lang="fr-FR" sz="2400" b="1" dirty="0" smtClean="0">
                <a:solidFill>
                  <a:schemeClr val="tx1"/>
                </a:solidFill>
              </a:rPr>
              <a:t>, </a:t>
            </a:r>
            <a:r>
              <a:rPr lang="fr-FR" sz="2400" dirty="0" err="1" smtClean="0">
                <a:solidFill>
                  <a:schemeClr val="tx1"/>
                </a:solidFill>
              </a:rPr>
              <a:t>even</a:t>
            </a:r>
            <a:r>
              <a:rPr lang="fr-FR" sz="2400" dirty="0" smtClean="0">
                <a:solidFill>
                  <a:schemeClr val="tx1"/>
                </a:solidFill>
              </a:rPr>
              <a:t> if </a:t>
            </a:r>
            <a:r>
              <a:rPr lang="fr-FR" sz="2400" dirty="0" err="1" smtClean="0">
                <a:solidFill>
                  <a:schemeClr val="tx1"/>
                </a:solidFill>
              </a:rPr>
              <a:t>there</a:t>
            </a:r>
            <a:r>
              <a:rPr lang="fr-FR" sz="2400" dirty="0" smtClean="0">
                <a:solidFill>
                  <a:schemeClr val="tx1"/>
                </a:solidFill>
              </a:rPr>
              <a:t> </a:t>
            </a:r>
            <a:r>
              <a:rPr lang="fr-FR" sz="2400" dirty="0" err="1" smtClean="0">
                <a:solidFill>
                  <a:schemeClr val="tx1"/>
                </a:solidFill>
              </a:rPr>
              <a:t>is</a:t>
            </a:r>
            <a:r>
              <a:rPr lang="fr-FR" sz="2400" dirty="0" smtClean="0">
                <a:solidFill>
                  <a:schemeClr val="tx1"/>
                </a:solidFill>
              </a:rPr>
              <a:t> </a:t>
            </a:r>
            <a:r>
              <a:rPr lang="fr-FR" sz="2400" dirty="0" err="1" smtClean="0">
                <a:solidFill>
                  <a:schemeClr val="tx1"/>
                </a:solidFill>
              </a:rPr>
              <a:t>some</a:t>
            </a:r>
            <a:r>
              <a:rPr lang="fr-FR" sz="2400" dirty="0" smtClean="0">
                <a:solidFill>
                  <a:schemeClr val="tx1"/>
                </a:solidFill>
              </a:rPr>
              <a:t> </a:t>
            </a:r>
            <a:r>
              <a:rPr lang="fr-FR" sz="2400" dirty="0" err="1" smtClean="0">
                <a:solidFill>
                  <a:schemeClr val="tx1"/>
                </a:solidFill>
              </a:rPr>
              <a:t>dependence</a:t>
            </a:r>
            <a:r>
              <a:rPr lang="fr-FR" sz="2400" dirty="0" smtClean="0">
                <a:solidFill>
                  <a:schemeClr val="tx1"/>
                </a:solidFill>
              </a:rPr>
              <a:t> </a:t>
            </a:r>
            <a:r>
              <a:rPr lang="fr-FR" sz="2400" dirty="0" err="1" smtClean="0">
                <a:solidFill>
                  <a:schemeClr val="tx1"/>
                </a:solidFill>
              </a:rPr>
              <a:t>target</a:t>
            </a:r>
            <a:r>
              <a:rPr lang="fr-FR" sz="2400" dirty="0" smtClean="0">
                <a:solidFill>
                  <a:schemeClr val="tx1"/>
                </a:solidFill>
              </a:rPr>
              <a:t> </a:t>
            </a:r>
            <a:r>
              <a:rPr lang="fr-FR" sz="2400" dirty="0" err="1" smtClean="0">
                <a:solidFill>
                  <a:schemeClr val="tx1"/>
                </a:solidFill>
              </a:rPr>
              <a:t>frequency</a:t>
            </a:r>
            <a:r>
              <a:rPr lang="fr-FR" sz="2400" dirty="0" smtClean="0">
                <a:solidFill>
                  <a:schemeClr val="tx1"/>
                </a:solidFill>
              </a:rPr>
              <a:t>-</a:t>
            </a:r>
            <a:r>
              <a:rPr lang="fr-FR" sz="2400" dirty="0" err="1" smtClean="0">
                <a:solidFill>
                  <a:schemeClr val="tx1"/>
                </a:solidFill>
              </a:rPr>
              <a:t>sound</a:t>
            </a:r>
            <a:r>
              <a:rPr lang="fr-FR" sz="2400" dirty="0" smtClean="0">
                <a:solidFill>
                  <a:schemeClr val="tx1"/>
                </a:solidFill>
              </a:rPr>
              <a:t> </a:t>
            </a:r>
            <a:r>
              <a:rPr lang="fr-FR" sz="2400" dirty="0" err="1" smtClean="0">
                <a:solidFill>
                  <a:schemeClr val="tx1"/>
                </a:solidFill>
              </a:rPr>
              <a:t>level</a:t>
            </a:r>
            <a:endParaRPr lang="en-GB" sz="2400" dirty="0">
              <a:solidFill>
                <a:schemeClr val="tx1"/>
              </a:solidFill>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p:cNvPicPr>
            <a:picLocks noGrp="1" noChangeAspect="1" noChangeArrowheads="1"/>
          </p:cNvPicPr>
          <p:nvPr>
            <p:ph idx="1"/>
          </p:nvPr>
        </p:nvPicPr>
        <p:blipFill>
          <a:blip r:embed="rId3" cstate="print"/>
          <a:srcRect/>
          <a:stretch>
            <a:fillRect/>
          </a:stretch>
        </p:blipFill>
        <p:spPr bwMode="auto">
          <a:xfrm>
            <a:off x="503238" y="2046261"/>
            <a:ext cx="9064625" cy="3822753"/>
          </a:xfrm>
          <a:prstGeom prst="rect">
            <a:avLst/>
          </a:prstGeom>
          <a:noFill/>
          <a:ln w="9525">
            <a:noFill/>
            <a:miter lim="800000"/>
            <a:headEnd/>
            <a:tailEnd/>
          </a:ln>
          <a:effectLst/>
        </p:spPr>
      </p:pic>
      <p:sp>
        <p:nvSpPr>
          <p:cNvPr id="9" name="Rectangle 8"/>
          <p:cNvSpPr/>
          <p:nvPr/>
        </p:nvSpPr>
        <p:spPr bwMode="auto">
          <a:xfrm>
            <a:off x="396842" y="4494217"/>
            <a:ext cx="7858180" cy="157163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2" name="Titre 1"/>
          <p:cNvSpPr>
            <a:spLocks noGrp="1"/>
          </p:cNvSpPr>
          <p:nvPr>
            <p:ph type="title"/>
          </p:nvPr>
        </p:nvSpPr>
        <p:spPr/>
        <p:txBody>
          <a:bodyPr/>
          <a:lstStyle/>
          <a:p>
            <a:r>
              <a:rPr lang="en-US" dirty="0" smtClean="0"/>
              <a:t>Behavioral training reshapes</a:t>
            </a:r>
            <a:br>
              <a:rPr lang="en-US" dirty="0" smtClean="0"/>
            </a:br>
            <a:r>
              <a:rPr lang="en-US" dirty="0" smtClean="0"/>
              <a:t>A1 organization</a:t>
            </a:r>
            <a:endParaRPr lang="en-US" dirty="0"/>
          </a:p>
        </p:txBody>
      </p:sp>
      <p:sp>
        <p:nvSpPr>
          <p:cNvPr id="5" name="Rectangle 4"/>
          <p:cNvSpPr/>
          <p:nvPr/>
        </p:nvSpPr>
        <p:spPr bwMode="auto">
          <a:xfrm>
            <a:off x="325404" y="4494217"/>
            <a:ext cx="8001056" cy="17859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6"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dirty="0" err="1" smtClean="0">
                <a:solidFill>
                  <a:schemeClr val="tx1"/>
                </a:solidFill>
              </a:rPr>
              <a:t>Pooley</a:t>
            </a:r>
            <a:r>
              <a:rPr lang="fr-FR" dirty="0" smtClean="0">
                <a:solidFill>
                  <a:schemeClr val="tx1"/>
                </a:solidFill>
              </a:rPr>
              <a:t> </a:t>
            </a:r>
            <a:r>
              <a:rPr lang="fr-FR" dirty="0">
                <a:solidFill>
                  <a:schemeClr val="tx1"/>
                </a:solidFill>
              </a:rPr>
              <a:t>et al., </a:t>
            </a:r>
            <a:r>
              <a:rPr lang="fr-FR" dirty="0" smtClean="0">
                <a:solidFill>
                  <a:schemeClr val="tx1"/>
                </a:solidFill>
              </a:rPr>
              <a:t>2006. </a:t>
            </a:r>
            <a:r>
              <a:rPr lang="fr-FR" dirty="0">
                <a:solidFill>
                  <a:schemeClr val="tx1"/>
                </a:solidFill>
              </a:rPr>
              <a:t>JNS</a:t>
            </a:r>
            <a:endParaRPr lang="en-GB" dirty="0">
              <a:solidFill>
                <a:schemeClr val="tx1"/>
              </a:solidFill>
            </a:endParaRPr>
          </a:p>
        </p:txBody>
      </p:sp>
      <p:sp>
        <p:nvSpPr>
          <p:cNvPr id="8" name="ZoneTexte 7"/>
          <p:cNvSpPr txBox="1">
            <a:spLocks noChangeArrowheads="1"/>
          </p:cNvSpPr>
          <p:nvPr/>
        </p:nvSpPr>
        <p:spPr bwMode="auto">
          <a:xfrm>
            <a:off x="396842" y="4380664"/>
            <a:ext cx="5929354" cy="2522357"/>
          </a:xfrm>
          <a:prstGeom prst="rect">
            <a:avLst/>
          </a:prstGeom>
          <a:noFill/>
          <a:ln w="9525">
            <a:noFill/>
            <a:miter lim="800000"/>
            <a:headEnd/>
            <a:tailEnd/>
          </a:ln>
        </p:spPr>
        <p:txBody>
          <a:bodyPr wrap="square">
            <a:spAutoFit/>
          </a:bodyPr>
          <a:lstStyle/>
          <a:p>
            <a:pPr>
              <a:buFont typeface="Arial" charset="0"/>
              <a:buChar char="•"/>
            </a:pPr>
            <a:r>
              <a:rPr lang="fr-FR" sz="2400" dirty="0" smtClean="0">
                <a:solidFill>
                  <a:schemeClr val="tx1"/>
                </a:solidFill>
              </a:rPr>
              <a:t> Training on a </a:t>
            </a:r>
            <a:r>
              <a:rPr lang="fr-FR" sz="2400" dirty="0" err="1" smtClean="0">
                <a:solidFill>
                  <a:schemeClr val="tx1"/>
                </a:solidFill>
              </a:rPr>
              <a:t>frequency</a:t>
            </a:r>
            <a:r>
              <a:rPr lang="fr-FR" sz="2400" dirty="0" smtClean="0">
                <a:solidFill>
                  <a:schemeClr val="tx1"/>
                </a:solidFill>
              </a:rPr>
              <a:t> </a:t>
            </a:r>
            <a:r>
              <a:rPr lang="fr-FR" sz="2400" dirty="0" err="1" smtClean="0">
                <a:solidFill>
                  <a:schemeClr val="tx1"/>
                </a:solidFill>
              </a:rPr>
              <a:t>detection</a:t>
            </a:r>
            <a:r>
              <a:rPr lang="fr-FR" sz="2400" dirty="0" smtClean="0">
                <a:solidFill>
                  <a:schemeClr val="tx1"/>
                </a:solidFill>
              </a:rPr>
              <a:t> </a:t>
            </a:r>
            <a:r>
              <a:rPr lang="fr-FR" sz="2400" dirty="0" err="1" smtClean="0">
                <a:solidFill>
                  <a:schemeClr val="tx1"/>
                </a:solidFill>
              </a:rPr>
              <a:t>task</a:t>
            </a:r>
            <a:r>
              <a:rPr lang="fr-FR" sz="2400" dirty="0" smtClean="0">
                <a:solidFill>
                  <a:schemeClr val="tx1"/>
                </a:solidFill>
              </a:rPr>
              <a:t> </a:t>
            </a:r>
            <a:r>
              <a:rPr lang="fr-FR" sz="2400" dirty="0" err="1" smtClean="0">
                <a:solidFill>
                  <a:schemeClr val="tx1"/>
                </a:solidFill>
              </a:rPr>
              <a:t>specifically</a:t>
            </a:r>
            <a:r>
              <a:rPr lang="fr-FR" sz="2400" dirty="0" smtClean="0">
                <a:solidFill>
                  <a:schemeClr val="tx1"/>
                </a:solidFill>
              </a:rPr>
              <a:t> </a:t>
            </a:r>
            <a:r>
              <a:rPr lang="fr-FR" sz="2400" dirty="0" err="1" smtClean="0">
                <a:solidFill>
                  <a:schemeClr val="tx1"/>
                </a:solidFill>
              </a:rPr>
              <a:t>elicits</a:t>
            </a:r>
            <a:r>
              <a:rPr lang="fr-FR" sz="2400" dirty="0" smtClean="0">
                <a:solidFill>
                  <a:schemeClr val="tx1"/>
                </a:solidFill>
              </a:rPr>
              <a:t> an </a:t>
            </a:r>
            <a:r>
              <a:rPr lang="fr-FR" sz="2400" b="1" dirty="0" smtClean="0">
                <a:solidFill>
                  <a:schemeClr val="tx1"/>
                </a:solidFill>
              </a:rPr>
              <a:t>expansion in the </a:t>
            </a:r>
            <a:r>
              <a:rPr lang="fr-FR" sz="2400" b="1" dirty="0" err="1" smtClean="0">
                <a:solidFill>
                  <a:schemeClr val="tx1"/>
                </a:solidFill>
              </a:rPr>
              <a:t>tonopic</a:t>
            </a:r>
            <a:r>
              <a:rPr lang="fr-FR" sz="2400" b="1" dirty="0" smtClean="0">
                <a:solidFill>
                  <a:schemeClr val="tx1"/>
                </a:solidFill>
              </a:rPr>
              <a:t> </a:t>
            </a:r>
            <a:r>
              <a:rPr lang="fr-FR" sz="2400" b="1" dirty="0" err="1" smtClean="0">
                <a:solidFill>
                  <a:schemeClr val="tx1"/>
                </a:solidFill>
              </a:rPr>
              <a:t>map</a:t>
            </a:r>
            <a:r>
              <a:rPr lang="fr-FR" sz="2400" b="1" dirty="0" smtClean="0">
                <a:solidFill>
                  <a:schemeClr val="tx1"/>
                </a:solidFill>
              </a:rPr>
              <a:t> </a:t>
            </a:r>
            <a:r>
              <a:rPr lang="fr-FR" sz="2400" b="1" dirty="0" err="1" smtClean="0">
                <a:solidFill>
                  <a:schemeClr val="tx1"/>
                </a:solidFill>
              </a:rPr>
              <a:t>at</a:t>
            </a:r>
            <a:r>
              <a:rPr lang="fr-FR" sz="2400" b="1" dirty="0" smtClean="0">
                <a:solidFill>
                  <a:schemeClr val="tx1"/>
                </a:solidFill>
              </a:rPr>
              <a:t> the </a:t>
            </a:r>
            <a:r>
              <a:rPr lang="fr-FR" sz="2400" b="1" dirty="0" err="1" smtClean="0">
                <a:solidFill>
                  <a:schemeClr val="tx1"/>
                </a:solidFill>
              </a:rPr>
              <a:t>target</a:t>
            </a:r>
            <a:r>
              <a:rPr lang="fr-FR" sz="2400" b="1" dirty="0" smtClean="0">
                <a:solidFill>
                  <a:schemeClr val="tx1"/>
                </a:solidFill>
              </a:rPr>
              <a:t> </a:t>
            </a:r>
            <a:r>
              <a:rPr lang="fr-FR" sz="2400" b="1" dirty="0" err="1" smtClean="0">
                <a:solidFill>
                  <a:schemeClr val="tx1"/>
                </a:solidFill>
              </a:rPr>
              <a:t>frequency</a:t>
            </a:r>
            <a:r>
              <a:rPr lang="fr-FR" sz="2400" b="1" dirty="0" smtClean="0">
                <a:solidFill>
                  <a:schemeClr val="tx1"/>
                </a:solidFill>
              </a:rPr>
              <a:t>, </a:t>
            </a:r>
            <a:r>
              <a:rPr lang="fr-FR" sz="2400" dirty="0" err="1" smtClean="0">
                <a:solidFill>
                  <a:schemeClr val="tx1"/>
                </a:solidFill>
              </a:rPr>
              <a:t>even</a:t>
            </a:r>
            <a:r>
              <a:rPr lang="fr-FR" sz="2400" dirty="0" smtClean="0">
                <a:solidFill>
                  <a:schemeClr val="tx1"/>
                </a:solidFill>
              </a:rPr>
              <a:t> if </a:t>
            </a:r>
            <a:r>
              <a:rPr lang="fr-FR" sz="2400" dirty="0" err="1" smtClean="0">
                <a:solidFill>
                  <a:schemeClr val="tx1"/>
                </a:solidFill>
              </a:rPr>
              <a:t>there</a:t>
            </a:r>
            <a:r>
              <a:rPr lang="fr-FR" sz="2400" dirty="0" smtClean="0">
                <a:solidFill>
                  <a:schemeClr val="tx1"/>
                </a:solidFill>
              </a:rPr>
              <a:t> </a:t>
            </a:r>
            <a:r>
              <a:rPr lang="fr-FR" sz="2400" dirty="0" err="1" smtClean="0">
                <a:solidFill>
                  <a:schemeClr val="tx1"/>
                </a:solidFill>
              </a:rPr>
              <a:t>is</a:t>
            </a:r>
            <a:r>
              <a:rPr lang="fr-FR" sz="2400" dirty="0" smtClean="0">
                <a:solidFill>
                  <a:schemeClr val="tx1"/>
                </a:solidFill>
              </a:rPr>
              <a:t> </a:t>
            </a:r>
            <a:r>
              <a:rPr lang="fr-FR" sz="2400" dirty="0" err="1" smtClean="0">
                <a:solidFill>
                  <a:schemeClr val="tx1"/>
                </a:solidFill>
              </a:rPr>
              <a:t>some</a:t>
            </a:r>
            <a:r>
              <a:rPr lang="fr-FR" sz="2400" dirty="0" smtClean="0">
                <a:solidFill>
                  <a:schemeClr val="tx1"/>
                </a:solidFill>
              </a:rPr>
              <a:t> </a:t>
            </a:r>
            <a:r>
              <a:rPr lang="fr-FR" sz="2400" dirty="0" err="1" smtClean="0">
                <a:solidFill>
                  <a:schemeClr val="tx1"/>
                </a:solidFill>
              </a:rPr>
              <a:t>dependence</a:t>
            </a:r>
            <a:r>
              <a:rPr lang="fr-FR" sz="2400" dirty="0" smtClean="0">
                <a:solidFill>
                  <a:schemeClr val="tx1"/>
                </a:solidFill>
              </a:rPr>
              <a:t> </a:t>
            </a:r>
            <a:r>
              <a:rPr lang="fr-FR" sz="2400" dirty="0" err="1" smtClean="0">
                <a:solidFill>
                  <a:schemeClr val="tx1"/>
                </a:solidFill>
              </a:rPr>
              <a:t>target</a:t>
            </a:r>
            <a:r>
              <a:rPr lang="fr-FR" sz="2400" dirty="0" smtClean="0">
                <a:solidFill>
                  <a:schemeClr val="tx1"/>
                </a:solidFill>
              </a:rPr>
              <a:t> </a:t>
            </a:r>
            <a:r>
              <a:rPr lang="fr-FR" sz="2400" dirty="0" err="1" smtClean="0">
                <a:solidFill>
                  <a:schemeClr val="tx1"/>
                </a:solidFill>
              </a:rPr>
              <a:t>frequency</a:t>
            </a:r>
            <a:r>
              <a:rPr lang="fr-FR" sz="2400" dirty="0" smtClean="0">
                <a:solidFill>
                  <a:schemeClr val="tx1"/>
                </a:solidFill>
              </a:rPr>
              <a:t>-</a:t>
            </a:r>
            <a:r>
              <a:rPr lang="fr-FR" sz="2400" dirty="0" err="1" smtClean="0">
                <a:solidFill>
                  <a:schemeClr val="tx1"/>
                </a:solidFill>
              </a:rPr>
              <a:t>sound</a:t>
            </a:r>
            <a:r>
              <a:rPr lang="fr-FR" sz="2400" dirty="0" smtClean="0">
                <a:solidFill>
                  <a:schemeClr val="tx1"/>
                </a:solidFill>
              </a:rPr>
              <a:t> </a:t>
            </a:r>
            <a:r>
              <a:rPr lang="fr-FR" sz="2400" dirty="0" err="1" smtClean="0">
                <a:solidFill>
                  <a:schemeClr val="tx1"/>
                </a:solidFill>
              </a:rPr>
              <a:t>level</a:t>
            </a:r>
            <a:endParaRPr lang="fr-FR" sz="2400" dirty="0" smtClean="0">
              <a:solidFill>
                <a:schemeClr val="tx1"/>
              </a:solidFill>
            </a:endParaRPr>
          </a:p>
          <a:p>
            <a:pPr>
              <a:buFont typeface="Arial" charset="0"/>
              <a:buChar char="•"/>
            </a:pPr>
            <a:r>
              <a:rPr lang="fr-FR" sz="2400" dirty="0" smtClean="0">
                <a:solidFill>
                  <a:schemeClr val="tx1"/>
                </a:solidFill>
              </a:rPr>
              <a:t> This </a:t>
            </a:r>
            <a:r>
              <a:rPr lang="fr-FR" sz="2400" dirty="0" err="1" smtClean="0">
                <a:solidFill>
                  <a:schemeClr val="tx1"/>
                </a:solidFill>
              </a:rPr>
              <a:t>is</a:t>
            </a:r>
            <a:r>
              <a:rPr lang="fr-FR" sz="2400" dirty="0" smtClean="0">
                <a:solidFill>
                  <a:schemeClr val="tx1"/>
                </a:solidFill>
              </a:rPr>
              <a:t> </a:t>
            </a:r>
            <a:r>
              <a:rPr lang="fr-FR" sz="2400" dirty="0" err="1" smtClean="0">
                <a:solidFill>
                  <a:schemeClr val="tx1"/>
                </a:solidFill>
              </a:rPr>
              <a:t>also</a:t>
            </a:r>
            <a:r>
              <a:rPr lang="fr-FR" sz="2400" dirty="0" smtClean="0">
                <a:solidFill>
                  <a:schemeClr val="tx1"/>
                </a:solidFill>
              </a:rPr>
              <a:t> </a:t>
            </a:r>
            <a:r>
              <a:rPr lang="fr-FR" sz="2400" dirty="0" err="1" smtClean="0">
                <a:solidFill>
                  <a:schemeClr val="tx1"/>
                </a:solidFill>
              </a:rPr>
              <a:t>true</a:t>
            </a:r>
            <a:r>
              <a:rPr lang="fr-FR" sz="2400" dirty="0" smtClean="0">
                <a:solidFill>
                  <a:schemeClr val="tx1"/>
                </a:solidFill>
              </a:rPr>
              <a:t> </a:t>
            </a:r>
            <a:r>
              <a:rPr lang="fr-FR" sz="2400" dirty="0" err="1" smtClean="0">
                <a:solidFill>
                  <a:schemeClr val="tx1"/>
                </a:solidFill>
              </a:rPr>
              <a:t>when</a:t>
            </a:r>
            <a:r>
              <a:rPr lang="fr-FR" sz="2400" dirty="0" smtClean="0">
                <a:solidFill>
                  <a:schemeClr val="tx1"/>
                </a:solidFill>
              </a:rPr>
              <a:t> </a:t>
            </a:r>
            <a:r>
              <a:rPr lang="fr-FR" sz="2400" dirty="0" err="1" smtClean="0">
                <a:solidFill>
                  <a:schemeClr val="tx1"/>
                </a:solidFill>
              </a:rPr>
              <a:t>looking</a:t>
            </a:r>
            <a:r>
              <a:rPr lang="fr-FR" sz="2400" dirty="0" smtClean="0">
                <a:solidFill>
                  <a:schemeClr val="tx1"/>
                </a:solidFill>
              </a:rPr>
              <a:t> </a:t>
            </a:r>
            <a:r>
              <a:rPr lang="fr-FR" sz="2400" dirty="0" err="1" smtClean="0">
                <a:solidFill>
                  <a:schemeClr val="tx1"/>
                </a:solidFill>
              </a:rPr>
              <a:t>at</a:t>
            </a:r>
            <a:r>
              <a:rPr lang="fr-FR" sz="2400" dirty="0" smtClean="0">
                <a:solidFill>
                  <a:schemeClr val="tx1"/>
                </a:solidFill>
              </a:rPr>
              <a:t> the </a:t>
            </a:r>
            <a:r>
              <a:rPr lang="fr-FR" sz="2400" dirty="0" err="1" smtClean="0">
                <a:solidFill>
                  <a:schemeClr val="tx1"/>
                </a:solidFill>
              </a:rPr>
              <a:t>loudness</a:t>
            </a:r>
            <a:r>
              <a:rPr lang="fr-FR" sz="2400" dirty="0" smtClean="0">
                <a:solidFill>
                  <a:schemeClr val="tx1"/>
                </a:solidFill>
              </a:rPr>
              <a:t> </a:t>
            </a:r>
            <a:r>
              <a:rPr lang="fr-FR" sz="2400" dirty="0" err="1" smtClean="0">
                <a:solidFill>
                  <a:schemeClr val="tx1"/>
                </a:solidFill>
              </a:rPr>
              <a:t>map</a:t>
            </a:r>
            <a:endParaRPr lang="en-GB" sz="2400" dirty="0">
              <a:solidFill>
                <a:schemeClr val="tx1"/>
              </a:solidFill>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396842" y="4494217"/>
            <a:ext cx="7858180" cy="157163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2" name="Titre 1"/>
          <p:cNvSpPr>
            <a:spLocks noGrp="1"/>
          </p:cNvSpPr>
          <p:nvPr>
            <p:ph type="title"/>
          </p:nvPr>
        </p:nvSpPr>
        <p:spPr/>
        <p:txBody>
          <a:bodyPr/>
          <a:lstStyle/>
          <a:p>
            <a:r>
              <a:rPr lang="en-US" dirty="0" smtClean="0"/>
              <a:t>Behavioral training reshapes</a:t>
            </a:r>
            <a:br>
              <a:rPr lang="en-US" dirty="0" smtClean="0"/>
            </a:br>
            <a:r>
              <a:rPr lang="en-US" dirty="0" smtClean="0"/>
              <a:t>A1 organization temporarily</a:t>
            </a:r>
            <a:endParaRPr lang="en-US" dirty="0"/>
          </a:p>
        </p:txBody>
      </p:sp>
      <p:sp>
        <p:nvSpPr>
          <p:cNvPr id="5" name="Rectangle 4"/>
          <p:cNvSpPr/>
          <p:nvPr/>
        </p:nvSpPr>
        <p:spPr bwMode="auto">
          <a:xfrm>
            <a:off x="325404" y="4494217"/>
            <a:ext cx="8001056" cy="17859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6"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dirty="0" smtClean="0">
                <a:solidFill>
                  <a:schemeClr val="tx1"/>
                </a:solidFill>
              </a:rPr>
              <a:t>Reed </a:t>
            </a:r>
            <a:r>
              <a:rPr lang="fr-FR" dirty="0">
                <a:solidFill>
                  <a:schemeClr val="tx1"/>
                </a:solidFill>
              </a:rPr>
              <a:t>et al., </a:t>
            </a:r>
            <a:r>
              <a:rPr lang="fr-FR" dirty="0" smtClean="0">
                <a:solidFill>
                  <a:schemeClr val="tx1"/>
                </a:solidFill>
              </a:rPr>
              <a:t>2011. </a:t>
            </a:r>
            <a:r>
              <a:rPr lang="fr-FR" dirty="0" err="1" smtClean="0">
                <a:solidFill>
                  <a:schemeClr val="tx1"/>
                </a:solidFill>
              </a:rPr>
              <a:t>Neuron</a:t>
            </a:r>
            <a:endParaRPr lang="en-GB" dirty="0">
              <a:solidFill>
                <a:schemeClr val="tx1"/>
              </a:solidFill>
            </a:endParaRPr>
          </a:p>
        </p:txBody>
      </p:sp>
      <p:sp>
        <p:nvSpPr>
          <p:cNvPr id="8" name="ZoneTexte 7"/>
          <p:cNvSpPr txBox="1">
            <a:spLocks noChangeArrowheads="1"/>
          </p:cNvSpPr>
          <p:nvPr/>
        </p:nvSpPr>
        <p:spPr bwMode="auto">
          <a:xfrm>
            <a:off x="5611816" y="2994019"/>
            <a:ext cx="4286280" cy="1133772"/>
          </a:xfrm>
          <a:prstGeom prst="rect">
            <a:avLst/>
          </a:prstGeom>
          <a:noFill/>
          <a:ln w="9525">
            <a:noFill/>
            <a:miter lim="800000"/>
            <a:headEnd/>
            <a:tailEnd/>
          </a:ln>
        </p:spPr>
        <p:txBody>
          <a:bodyPr wrap="square">
            <a:spAutoFit/>
          </a:bodyPr>
          <a:lstStyle/>
          <a:p>
            <a:pPr>
              <a:buFont typeface="Arial" charset="0"/>
              <a:buChar char="•"/>
            </a:pPr>
            <a:r>
              <a:rPr lang="fr-FR" sz="2400" dirty="0" smtClean="0">
                <a:solidFill>
                  <a:schemeClr val="tx1"/>
                </a:solidFill>
              </a:rPr>
              <a:t> </a:t>
            </a:r>
            <a:r>
              <a:rPr lang="fr-FR" sz="2400" dirty="0" err="1" smtClean="0">
                <a:solidFill>
                  <a:schemeClr val="tx1"/>
                </a:solidFill>
              </a:rPr>
              <a:t>Map</a:t>
            </a:r>
            <a:r>
              <a:rPr lang="fr-FR" sz="2400" dirty="0" smtClean="0">
                <a:solidFill>
                  <a:schemeClr val="tx1"/>
                </a:solidFill>
              </a:rPr>
              <a:t> expansion </a:t>
            </a:r>
            <a:r>
              <a:rPr lang="fr-FR" sz="2400" dirty="0" err="1" smtClean="0">
                <a:solidFill>
                  <a:schemeClr val="tx1"/>
                </a:solidFill>
              </a:rPr>
              <a:t>is</a:t>
            </a:r>
            <a:r>
              <a:rPr lang="fr-FR" sz="2400" dirty="0" smtClean="0">
                <a:solidFill>
                  <a:schemeClr val="tx1"/>
                </a:solidFill>
              </a:rPr>
              <a:t> </a:t>
            </a:r>
            <a:r>
              <a:rPr lang="fr-FR" sz="2400" dirty="0" err="1" smtClean="0">
                <a:solidFill>
                  <a:schemeClr val="tx1"/>
                </a:solidFill>
              </a:rPr>
              <a:t>only</a:t>
            </a:r>
            <a:r>
              <a:rPr lang="fr-FR" sz="2400" dirty="0" smtClean="0">
                <a:solidFill>
                  <a:schemeClr val="tx1"/>
                </a:solidFill>
              </a:rPr>
              <a:t> </a:t>
            </a:r>
            <a:r>
              <a:rPr lang="fr-FR" sz="2400" dirty="0" err="1" smtClean="0">
                <a:solidFill>
                  <a:schemeClr val="tx1"/>
                </a:solidFill>
              </a:rPr>
              <a:t>temporary</a:t>
            </a:r>
            <a:r>
              <a:rPr lang="fr-FR" sz="2400" dirty="0" smtClean="0">
                <a:solidFill>
                  <a:schemeClr val="tx1"/>
                </a:solidFill>
              </a:rPr>
              <a:t> as </a:t>
            </a:r>
            <a:r>
              <a:rPr lang="fr-FR" sz="2400" dirty="0" err="1" smtClean="0">
                <a:solidFill>
                  <a:schemeClr val="tx1"/>
                </a:solidFill>
              </a:rPr>
              <a:t>tonotopic</a:t>
            </a:r>
            <a:r>
              <a:rPr lang="fr-FR" sz="2400" dirty="0" smtClean="0">
                <a:solidFill>
                  <a:schemeClr val="tx1"/>
                </a:solidFill>
              </a:rPr>
              <a:t> </a:t>
            </a:r>
            <a:r>
              <a:rPr lang="fr-FR" sz="2400" dirty="0" err="1" smtClean="0">
                <a:solidFill>
                  <a:schemeClr val="tx1"/>
                </a:solidFill>
              </a:rPr>
              <a:t>maps</a:t>
            </a:r>
            <a:r>
              <a:rPr lang="fr-FR" sz="2400" dirty="0" smtClean="0">
                <a:solidFill>
                  <a:schemeClr val="tx1"/>
                </a:solidFill>
              </a:rPr>
              <a:t> </a:t>
            </a:r>
            <a:r>
              <a:rPr lang="fr-FR" sz="2400" dirty="0" err="1" smtClean="0">
                <a:solidFill>
                  <a:schemeClr val="tx1"/>
                </a:solidFill>
              </a:rPr>
              <a:t>renormalizes</a:t>
            </a:r>
            <a:r>
              <a:rPr lang="fr-FR" sz="2400" dirty="0" smtClean="0">
                <a:solidFill>
                  <a:schemeClr val="tx1"/>
                </a:solidFill>
              </a:rPr>
              <a:t> </a:t>
            </a:r>
            <a:r>
              <a:rPr lang="fr-FR" sz="2400" dirty="0" err="1" smtClean="0">
                <a:solidFill>
                  <a:schemeClr val="tx1"/>
                </a:solidFill>
              </a:rPr>
              <a:t>after</a:t>
            </a:r>
            <a:r>
              <a:rPr lang="fr-FR" sz="2400" dirty="0" smtClean="0">
                <a:solidFill>
                  <a:schemeClr val="tx1"/>
                </a:solidFill>
              </a:rPr>
              <a:t> time</a:t>
            </a:r>
            <a:endParaRPr lang="en-GB" sz="2400" dirty="0">
              <a:solidFill>
                <a:schemeClr val="tx1"/>
              </a:solidFill>
            </a:endParaRPr>
          </a:p>
        </p:txBody>
      </p:sp>
      <p:pic>
        <p:nvPicPr>
          <p:cNvPr id="208898" name="Picture 2"/>
          <p:cNvPicPr>
            <a:picLocks noChangeAspect="1" noChangeArrowheads="1"/>
          </p:cNvPicPr>
          <p:nvPr/>
        </p:nvPicPr>
        <p:blipFill>
          <a:blip r:embed="rId3" cstate="print"/>
          <a:srcRect/>
          <a:stretch>
            <a:fillRect/>
          </a:stretch>
        </p:blipFill>
        <p:spPr bwMode="auto">
          <a:xfrm>
            <a:off x="706438" y="2946415"/>
            <a:ext cx="4648200" cy="3048000"/>
          </a:xfrm>
          <a:prstGeom prst="rect">
            <a:avLst/>
          </a:prstGeom>
          <a:noFill/>
          <a:ln w="9525">
            <a:noFill/>
            <a:miter lim="800000"/>
            <a:headEnd/>
            <a:tailEnd/>
          </a:ln>
          <a:effectLst/>
        </p:spPr>
      </p:pic>
      <p:pic>
        <p:nvPicPr>
          <p:cNvPr id="208899" name="Picture 3"/>
          <p:cNvPicPr>
            <a:picLocks noChangeAspect="1" noChangeArrowheads="1"/>
          </p:cNvPicPr>
          <p:nvPr/>
        </p:nvPicPr>
        <p:blipFill>
          <a:blip r:embed="rId4" cstate="print"/>
          <a:srcRect/>
          <a:stretch>
            <a:fillRect/>
          </a:stretch>
        </p:blipFill>
        <p:spPr bwMode="auto">
          <a:xfrm>
            <a:off x="3397238" y="1819275"/>
            <a:ext cx="1866900" cy="1609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6100" y="301625"/>
            <a:ext cx="10572824" cy="1255713"/>
          </a:xfrm>
        </p:spPr>
        <p:txBody>
          <a:bodyPr/>
          <a:lstStyle/>
          <a:p>
            <a:r>
              <a:rPr lang="en-US" sz="2900" dirty="0" smtClean="0">
                <a:solidFill>
                  <a:schemeClr val="accent6"/>
                </a:solidFill>
              </a:rPr>
              <a:t>Conclusions: training reshapes auditory cortex organization</a:t>
            </a:r>
            <a:endParaRPr lang="en-US" sz="2900" dirty="0">
              <a:solidFill>
                <a:schemeClr val="accent6"/>
              </a:solidFill>
            </a:endParaRPr>
          </a:p>
        </p:txBody>
      </p:sp>
      <p:sp>
        <p:nvSpPr>
          <p:cNvPr id="3" name="Espace réservé du contenu 2"/>
          <p:cNvSpPr>
            <a:spLocks noGrp="1"/>
          </p:cNvSpPr>
          <p:nvPr>
            <p:ph idx="1"/>
          </p:nvPr>
        </p:nvSpPr>
        <p:spPr>
          <a:xfrm>
            <a:off x="503238" y="1922449"/>
            <a:ext cx="9064625" cy="4378325"/>
          </a:xfrm>
        </p:spPr>
        <p:txBody>
          <a:bodyPr/>
          <a:lstStyle/>
          <a:p>
            <a:r>
              <a:rPr lang="en-US" dirty="0" err="1" smtClean="0"/>
              <a:t>ACh</a:t>
            </a:r>
            <a:r>
              <a:rPr lang="en-US" dirty="0" smtClean="0"/>
              <a:t> improves perceptual learning</a:t>
            </a:r>
          </a:p>
          <a:p>
            <a:r>
              <a:rPr lang="en-US" dirty="0" err="1" smtClean="0"/>
              <a:t>ACh</a:t>
            </a:r>
            <a:r>
              <a:rPr lang="en-US" dirty="0" smtClean="0"/>
              <a:t> (or at least the Nucleus </a:t>
            </a:r>
            <a:r>
              <a:rPr lang="en-US" dirty="0" err="1" smtClean="0"/>
              <a:t>Basalis</a:t>
            </a:r>
            <a:r>
              <a:rPr lang="en-US" dirty="0" smtClean="0"/>
              <a:t>) is necessary for learning</a:t>
            </a:r>
          </a:p>
          <a:p>
            <a:r>
              <a:rPr lang="en-US" dirty="0" smtClean="0"/>
              <a:t>Pairing with a reward can elicits the same effect than observed during instrumental (=operant) </a:t>
            </a:r>
            <a:r>
              <a:rPr lang="en-US" dirty="0" err="1" smtClean="0"/>
              <a:t>conditionning</a:t>
            </a:r>
            <a:endParaRPr lang="en-US" dirty="0" smtClean="0"/>
          </a:p>
          <a:p>
            <a:r>
              <a:rPr lang="en-US" dirty="0" smtClean="0"/>
              <a:t>Changes in the map are short-termed</a:t>
            </a:r>
          </a:p>
          <a:p>
            <a:r>
              <a:rPr lang="en-US" dirty="0" smtClean="0"/>
              <a:t>Top-down effects control task-relevant plasticity in carefully designed protocols</a:t>
            </a:r>
          </a:p>
          <a:p>
            <a:pPr>
              <a:buNone/>
            </a:pPr>
            <a:endParaRPr lang="en-US" dirty="0" smtClean="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Titre 1"/>
          <p:cNvSpPr>
            <a:spLocks noGrp="1"/>
          </p:cNvSpPr>
          <p:nvPr>
            <p:ph type="title"/>
          </p:nvPr>
        </p:nvSpPr>
        <p:spPr/>
        <p:txBody>
          <a:bodyPr/>
          <a:lstStyle/>
          <a:p>
            <a:pPr eaLnBrk="1"/>
            <a:r>
              <a:rPr lang="fr-FR" smtClean="0"/>
              <a:t>ACh release to mPFC is required for cue detection </a:t>
            </a:r>
            <a:endParaRPr lang="en-US" smtClean="0"/>
          </a:p>
        </p:txBody>
      </p:sp>
      <p:sp>
        <p:nvSpPr>
          <p:cNvPr id="64515"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dirty="0" err="1">
                <a:solidFill>
                  <a:schemeClr val="tx1"/>
                </a:solidFill>
              </a:rPr>
              <a:t>Parikh</a:t>
            </a:r>
            <a:r>
              <a:rPr lang="fr-FR" dirty="0">
                <a:solidFill>
                  <a:schemeClr val="tx1"/>
                </a:solidFill>
              </a:rPr>
              <a:t> et al., 2007. </a:t>
            </a:r>
            <a:r>
              <a:rPr lang="fr-FR" dirty="0" err="1">
                <a:solidFill>
                  <a:schemeClr val="tx1"/>
                </a:solidFill>
              </a:rPr>
              <a:t>Neuron</a:t>
            </a:r>
            <a:endParaRPr lang="en-GB" dirty="0">
              <a:solidFill>
                <a:schemeClr val="tx1"/>
              </a:solidFill>
            </a:endParaRPr>
          </a:p>
        </p:txBody>
      </p:sp>
      <p:pic>
        <p:nvPicPr>
          <p:cNvPr id="64516" name="Picture 2"/>
          <p:cNvPicPr>
            <a:picLocks noChangeAspect="1" noChangeArrowheads="1"/>
          </p:cNvPicPr>
          <p:nvPr/>
        </p:nvPicPr>
        <p:blipFill>
          <a:blip r:embed="rId3" cstate="print"/>
          <a:srcRect/>
          <a:stretch>
            <a:fillRect/>
          </a:stretch>
        </p:blipFill>
        <p:spPr bwMode="auto">
          <a:xfrm>
            <a:off x="396842" y="3824288"/>
            <a:ext cx="4500562" cy="3735387"/>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325404" y="1636697"/>
            <a:ext cx="4397370" cy="2017520"/>
          </a:xfrm>
          <a:prstGeom prst="rect">
            <a:avLst/>
          </a:prstGeom>
          <a:noFill/>
          <a:ln w="9525">
            <a:noFill/>
            <a:miter lim="800000"/>
            <a:headEnd/>
            <a:tailEnd/>
          </a:ln>
          <a:effectLst/>
        </p:spPr>
      </p:pic>
      <p:sp>
        <p:nvSpPr>
          <p:cNvPr id="7" name="ZoneTexte 5"/>
          <p:cNvSpPr txBox="1">
            <a:spLocks noChangeArrowheads="1"/>
          </p:cNvSpPr>
          <p:nvPr/>
        </p:nvSpPr>
        <p:spPr bwMode="auto">
          <a:xfrm>
            <a:off x="6519872" y="6578619"/>
            <a:ext cx="3786188" cy="352425"/>
          </a:xfrm>
          <a:prstGeom prst="rect">
            <a:avLst/>
          </a:prstGeom>
          <a:noFill/>
          <a:ln w="9525">
            <a:noFill/>
            <a:miter lim="800000"/>
            <a:headEnd/>
            <a:tailEnd/>
          </a:ln>
        </p:spPr>
        <p:txBody>
          <a:bodyPr>
            <a:spAutoFit/>
          </a:bodyPr>
          <a:lstStyle/>
          <a:p>
            <a:r>
              <a:rPr lang="fr-FR" dirty="0" err="1" smtClean="0">
                <a:solidFill>
                  <a:schemeClr val="tx1"/>
                </a:solidFill>
              </a:rPr>
              <a:t>Hangya</a:t>
            </a:r>
            <a:r>
              <a:rPr lang="fr-FR" dirty="0" smtClean="0">
                <a:solidFill>
                  <a:schemeClr val="tx1"/>
                </a:solidFill>
              </a:rPr>
              <a:t> </a:t>
            </a:r>
            <a:r>
              <a:rPr lang="fr-FR" dirty="0">
                <a:solidFill>
                  <a:schemeClr val="tx1"/>
                </a:solidFill>
              </a:rPr>
              <a:t>et al., </a:t>
            </a:r>
            <a:r>
              <a:rPr lang="fr-FR" dirty="0" smtClean="0">
                <a:solidFill>
                  <a:schemeClr val="tx1"/>
                </a:solidFill>
              </a:rPr>
              <a:t>2015. </a:t>
            </a:r>
            <a:r>
              <a:rPr lang="fr-FR" dirty="0" err="1" smtClean="0">
                <a:solidFill>
                  <a:schemeClr val="tx1"/>
                </a:solidFill>
              </a:rPr>
              <a:t>Cell</a:t>
            </a:r>
            <a:endParaRPr lang="en-GB" dirty="0">
              <a:solidFill>
                <a:schemeClr val="tx1"/>
              </a:solidFill>
            </a:endParaRPr>
          </a:p>
        </p:txBody>
      </p:sp>
      <p:sp>
        <p:nvSpPr>
          <p:cNvPr id="8" name="Ellipse 7"/>
          <p:cNvSpPr/>
          <p:nvPr/>
        </p:nvSpPr>
        <p:spPr bwMode="auto">
          <a:xfrm>
            <a:off x="593694" y="3213095"/>
            <a:ext cx="2071702" cy="46196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9" name="ZoneTexte 8"/>
          <p:cNvSpPr txBox="1"/>
          <p:nvPr/>
        </p:nvSpPr>
        <p:spPr>
          <a:xfrm>
            <a:off x="6286544" y="1459347"/>
            <a:ext cx="3794082" cy="1654684"/>
          </a:xfrm>
          <a:prstGeom prst="rect">
            <a:avLst/>
          </a:prstGeom>
          <a:noFill/>
        </p:spPr>
        <p:txBody>
          <a:bodyPr wrap="square">
            <a:spAutoFit/>
          </a:bodyPr>
          <a:lstStyle/>
          <a:p>
            <a:pPr>
              <a:buFont typeface="Arial" pitchFamily="34" charset="0"/>
              <a:buChar char="•"/>
              <a:defRPr/>
            </a:pPr>
            <a:r>
              <a:rPr lang="fr-FR" dirty="0">
                <a:solidFill>
                  <a:schemeClr val="tx1"/>
                </a:solidFill>
              </a:rPr>
              <a:t> </a:t>
            </a:r>
            <a:r>
              <a:rPr lang="fr-FR" dirty="0" err="1">
                <a:solidFill>
                  <a:schemeClr val="tx1"/>
                </a:solidFill>
              </a:rPr>
              <a:t>mPFC</a:t>
            </a:r>
            <a:r>
              <a:rPr lang="fr-FR" dirty="0">
                <a:solidFill>
                  <a:schemeClr val="tx1"/>
                </a:solidFill>
              </a:rPr>
              <a:t> in </a:t>
            </a:r>
            <a:r>
              <a:rPr lang="fr-FR" dirty="0" err="1">
                <a:solidFill>
                  <a:schemeClr val="tx1"/>
                </a:solidFill>
              </a:rPr>
              <a:t>rodents</a:t>
            </a:r>
            <a:r>
              <a:rPr lang="fr-FR" dirty="0">
                <a:solidFill>
                  <a:schemeClr val="tx1"/>
                </a:solidFill>
              </a:rPr>
              <a:t> = </a:t>
            </a:r>
            <a:r>
              <a:rPr lang="fr-FR" dirty="0" err="1">
                <a:solidFill>
                  <a:schemeClr val="tx1"/>
                </a:solidFill>
              </a:rPr>
              <a:t>dlPFC</a:t>
            </a:r>
            <a:r>
              <a:rPr lang="fr-FR" dirty="0">
                <a:solidFill>
                  <a:schemeClr val="tx1"/>
                </a:solidFill>
              </a:rPr>
              <a:t> in </a:t>
            </a:r>
            <a:r>
              <a:rPr lang="fr-FR" dirty="0" err="1">
                <a:solidFill>
                  <a:schemeClr val="tx1"/>
                </a:solidFill>
              </a:rPr>
              <a:t>larger</a:t>
            </a:r>
            <a:r>
              <a:rPr lang="fr-FR" dirty="0">
                <a:solidFill>
                  <a:schemeClr val="tx1"/>
                </a:solidFill>
              </a:rPr>
              <a:t> </a:t>
            </a:r>
            <a:r>
              <a:rPr lang="fr-FR" dirty="0" err="1">
                <a:solidFill>
                  <a:schemeClr val="tx1"/>
                </a:solidFill>
              </a:rPr>
              <a:t>mammals</a:t>
            </a:r>
            <a:endParaRPr lang="fr-FR" dirty="0">
              <a:solidFill>
                <a:schemeClr val="tx1"/>
              </a:solidFill>
            </a:endParaRPr>
          </a:p>
          <a:p>
            <a:pPr>
              <a:buFont typeface="Arial" pitchFamily="34" charset="0"/>
              <a:buChar char="•"/>
              <a:defRPr/>
            </a:pPr>
            <a:r>
              <a:rPr lang="fr-FR" dirty="0">
                <a:solidFill>
                  <a:schemeClr val="tx1"/>
                </a:solidFill>
              </a:rPr>
              <a:t> </a:t>
            </a:r>
            <a:r>
              <a:rPr lang="fr-FR" dirty="0" err="1">
                <a:solidFill>
                  <a:schemeClr val="tx1"/>
                </a:solidFill>
              </a:rPr>
              <a:t>mice</a:t>
            </a:r>
            <a:r>
              <a:rPr lang="fr-FR" dirty="0">
                <a:solidFill>
                  <a:schemeClr val="tx1"/>
                </a:solidFill>
              </a:rPr>
              <a:t> </a:t>
            </a:r>
            <a:r>
              <a:rPr lang="fr-FR" dirty="0" err="1">
                <a:solidFill>
                  <a:schemeClr val="tx1"/>
                </a:solidFill>
              </a:rPr>
              <a:t>had</a:t>
            </a:r>
            <a:r>
              <a:rPr lang="fr-FR" dirty="0">
                <a:solidFill>
                  <a:schemeClr val="tx1"/>
                </a:solidFill>
              </a:rPr>
              <a:t> to </a:t>
            </a:r>
            <a:r>
              <a:rPr lang="fr-FR" dirty="0" err="1">
                <a:solidFill>
                  <a:schemeClr val="tx1"/>
                </a:solidFill>
              </a:rPr>
              <a:t>detect</a:t>
            </a:r>
            <a:r>
              <a:rPr lang="fr-FR" dirty="0">
                <a:solidFill>
                  <a:schemeClr val="tx1"/>
                </a:solidFill>
              </a:rPr>
              <a:t> </a:t>
            </a:r>
            <a:r>
              <a:rPr lang="fr-FR" dirty="0" err="1">
                <a:solidFill>
                  <a:schemeClr val="tx1"/>
                </a:solidFill>
              </a:rPr>
              <a:t>cue</a:t>
            </a:r>
            <a:r>
              <a:rPr lang="fr-FR" dirty="0">
                <a:solidFill>
                  <a:schemeClr val="tx1"/>
                </a:solidFill>
              </a:rPr>
              <a:t> and </a:t>
            </a:r>
            <a:r>
              <a:rPr lang="fr-FR" dirty="0" err="1">
                <a:solidFill>
                  <a:schemeClr val="tx1"/>
                </a:solidFill>
              </a:rPr>
              <a:t>get</a:t>
            </a:r>
            <a:r>
              <a:rPr lang="fr-FR" dirty="0">
                <a:solidFill>
                  <a:schemeClr val="tx1"/>
                </a:solidFill>
              </a:rPr>
              <a:t> a </a:t>
            </a:r>
            <a:r>
              <a:rPr lang="fr-FR" dirty="0" err="1">
                <a:solidFill>
                  <a:schemeClr val="tx1"/>
                </a:solidFill>
              </a:rPr>
              <a:t>reward</a:t>
            </a:r>
            <a:r>
              <a:rPr lang="fr-FR" dirty="0">
                <a:solidFill>
                  <a:schemeClr val="tx1"/>
                </a:solidFill>
              </a:rPr>
              <a:t> </a:t>
            </a:r>
            <a:r>
              <a:rPr lang="fr-FR" dirty="0" err="1">
                <a:solidFill>
                  <a:schemeClr val="tx1"/>
                </a:solidFill>
              </a:rPr>
              <a:t>with</a:t>
            </a:r>
            <a:r>
              <a:rPr lang="fr-FR" dirty="0">
                <a:solidFill>
                  <a:schemeClr val="tx1"/>
                </a:solidFill>
              </a:rPr>
              <a:t> </a:t>
            </a:r>
            <a:r>
              <a:rPr lang="fr-FR" dirty="0" err="1">
                <a:solidFill>
                  <a:schemeClr val="tx1"/>
                </a:solidFill>
              </a:rPr>
              <a:t>random</a:t>
            </a:r>
            <a:r>
              <a:rPr lang="fr-FR" dirty="0">
                <a:solidFill>
                  <a:schemeClr val="tx1"/>
                </a:solidFill>
              </a:rPr>
              <a:t> ITI. </a:t>
            </a:r>
            <a:r>
              <a:rPr lang="fr-FR" dirty="0" err="1">
                <a:solidFill>
                  <a:schemeClr val="tx1"/>
                </a:solidFill>
              </a:rPr>
              <a:t>Cue</a:t>
            </a:r>
            <a:r>
              <a:rPr lang="fr-FR" dirty="0">
                <a:solidFill>
                  <a:schemeClr val="tx1"/>
                </a:solidFill>
              </a:rPr>
              <a:t> </a:t>
            </a:r>
            <a:r>
              <a:rPr lang="fr-FR" dirty="0" err="1">
                <a:solidFill>
                  <a:schemeClr val="tx1"/>
                </a:solidFill>
              </a:rPr>
              <a:t>indicate</a:t>
            </a:r>
            <a:r>
              <a:rPr lang="fr-FR" dirty="0">
                <a:solidFill>
                  <a:schemeClr val="tx1"/>
                </a:solidFill>
              </a:rPr>
              <a:t> to stop </a:t>
            </a:r>
            <a:r>
              <a:rPr lang="fr-FR" dirty="0" err="1">
                <a:solidFill>
                  <a:schemeClr val="tx1"/>
                </a:solidFill>
              </a:rPr>
              <a:t>task</a:t>
            </a:r>
            <a:r>
              <a:rPr lang="fr-FR" dirty="0">
                <a:solidFill>
                  <a:schemeClr val="tx1"/>
                </a:solidFill>
              </a:rPr>
              <a:t>-</a:t>
            </a:r>
            <a:r>
              <a:rPr lang="fr-FR" dirty="0" err="1">
                <a:solidFill>
                  <a:schemeClr val="tx1"/>
                </a:solidFill>
              </a:rPr>
              <a:t>irrelevant</a:t>
            </a:r>
            <a:r>
              <a:rPr lang="fr-FR" dirty="0">
                <a:solidFill>
                  <a:schemeClr val="tx1"/>
                </a:solidFill>
              </a:rPr>
              <a:t> </a:t>
            </a:r>
            <a:r>
              <a:rPr lang="fr-FR" dirty="0" err="1">
                <a:solidFill>
                  <a:schemeClr val="tx1"/>
                </a:solidFill>
              </a:rPr>
              <a:t>activity</a:t>
            </a:r>
            <a:r>
              <a:rPr lang="fr-FR" dirty="0" smtClean="0">
                <a:solidFill>
                  <a:schemeClr val="tx1"/>
                </a:solidFill>
              </a:rPr>
              <a:t>.</a:t>
            </a:r>
            <a:endParaRPr lang="en-GB" dirty="0" err="1">
              <a:solidFill>
                <a:schemeClr val="tx1"/>
              </a:solidFill>
            </a:endParaRP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Titre 1"/>
          <p:cNvSpPr>
            <a:spLocks noGrp="1"/>
          </p:cNvSpPr>
          <p:nvPr>
            <p:ph type="title"/>
          </p:nvPr>
        </p:nvSpPr>
        <p:spPr/>
        <p:txBody>
          <a:bodyPr/>
          <a:lstStyle/>
          <a:p>
            <a:pPr eaLnBrk="1"/>
            <a:r>
              <a:rPr lang="fr-FR" smtClean="0"/>
              <a:t>ACh release to mPFC is required for cue detection </a:t>
            </a:r>
            <a:endParaRPr lang="en-US" smtClean="0"/>
          </a:p>
        </p:txBody>
      </p:sp>
      <p:sp>
        <p:nvSpPr>
          <p:cNvPr id="65539"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a:solidFill>
                  <a:schemeClr val="tx1"/>
                </a:solidFill>
              </a:rPr>
              <a:t>Parikh et al., 2007. Neuron</a:t>
            </a:r>
            <a:endParaRPr lang="en-GB">
              <a:solidFill>
                <a:schemeClr val="tx1"/>
              </a:solidFill>
            </a:endParaRPr>
          </a:p>
        </p:txBody>
      </p:sp>
      <p:pic>
        <p:nvPicPr>
          <p:cNvPr id="65540" name="Picture 4"/>
          <p:cNvPicPr>
            <a:picLocks noChangeAspect="1" noChangeArrowheads="1"/>
          </p:cNvPicPr>
          <p:nvPr/>
        </p:nvPicPr>
        <p:blipFill>
          <a:blip r:embed="rId3" cstate="print"/>
          <a:srcRect/>
          <a:stretch>
            <a:fillRect/>
          </a:stretch>
        </p:blipFill>
        <p:spPr bwMode="auto">
          <a:xfrm>
            <a:off x="-74613" y="1493838"/>
            <a:ext cx="3452813" cy="3019425"/>
          </a:xfrm>
          <a:prstGeom prst="rect">
            <a:avLst/>
          </a:prstGeom>
          <a:noFill/>
          <a:ln w="9525">
            <a:noFill/>
            <a:miter lim="800000"/>
            <a:headEnd/>
            <a:tailEnd/>
          </a:ln>
        </p:spPr>
      </p:pic>
      <p:pic>
        <p:nvPicPr>
          <p:cNvPr id="65541" name="Picture 5"/>
          <p:cNvPicPr>
            <a:picLocks noChangeAspect="1" noChangeArrowheads="1"/>
          </p:cNvPicPr>
          <p:nvPr/>
        </p:nvPicPr>
        <p:blipFill>
          <a:blip r:embed="rId4" cstate="print"/>
          <a:srcRect r="24223"/>
          <a:stretch>
            <a:fillRect/>
          </a:stretch>
        </p:blipFill>
        <p:spPr bwMode="auto">
          <a:xfrm>
            <a:off x="3397250" y="1755775"/>
            <a:ext cx="2857500" cy="2452688"/>
          </a:xfrm>
          <a:prstGeom prst="rect">
            <a:avLst/>
          </a:prstGeom>
          <a:noFill/>
          <a:ln w="9525">
            <a:noFill/>
            <a:miter lim="800000"/>
            <a:headEnd/>
            <a:tailEnd/>
          </a:ln>
        </p:spPr>
      </p:pic>
      <p:sp>
        <p:nvSpPr>
          <p:cNvPr id="7" name="ZoneTexte 6"/>
          <p:cNvSpPr txBox="1"/>
          <p:nvPr/>
        </p:nvSpPr>
        <p:spPr>
          <a:xfrm>
            <a:off x="6286544" y="1459347"/>
            <a:ext cx="3794082" cy="2696251"/>
          </a:xfrm>
          <a:prstGeom prst="rect">
            <a:avLst/>
          </a:prstGeom>
          <a:noFill/>
        </p:spPr>
        <p:txBody>
          <a:bodyPr wrap="square">
            <a:spAutoFit/>
          </a:bodyPr>
          <a:lstStyle/>
          <a:p>
            <a:pPr>
              <a:buFont typeface="Arial" pitchFamily="34" charset="0"/>
              <a:buChar char="•"/>
              <a:defRPr/>
            </a:pPr>
            <a:r>
              <a:rPr lang="fr-FR" dirty="0">
                <a:solidFill>
                  <a:schemeClr val="tx1"/>
                </a:solidFill>
              </a:rPr>
              <a:t> </a:t>
            </a:r>
            <a:r>
              <a:rPr lang="fr-FR" dirty="0" err="1">
                <a:solidFill>
                  <a:schemeClr val="tx1"/>
                </a:solidFill>
              </a:rPr>
              <a:t>mPFC</a:t>
            </a:r>
            <a:r>
              <a:rPr lang="fr-FR" dirty="0">
                <a:solidFill>
                  <a:schemeClr val="tx1"/>
                </a:solidFill>
              </a:rPr>
              <a:t> in </a:t>
            </a:r>
            <a:r>
              <a:rPr lang="fr-FR" dirty="0" err="1">
                <a:solidFill>
                  <a:schemeClr val="tx1"/>
                </a:solidFill>
              </a:rPr>
              <a:t>rodents</a:t>
            </a:r>
            <a:r>
              <a:rPr lang="fr-FR" dirty="0">
                <a:solidFill>
                  <a:schemeClr val="tx1"/>
                </a:solidFill>
              </a:rPr>
              <a:t> = </a:t>
            </a:r>
            <a:r>
              <a:rPr lang="fr-FR" dirty="0" err="1">
                <a:solidFill>
                  <a:schemeClr val="tx1"/>
                </a:solidFill>
              </a:rPr>
              <a:t>dlPFC</a:t>
            </a:r>
            <a:r>
              <a:rPr lang="fr-FR" dirty="0">
                <a:solidFill>
                  <a:schemeClr val="tx1"/>
                </a:solidFill>
              </a:rPr>
              <a:t> in </a:t>
            </a:r>
            <a:r>
              <a:rPr lang="fr-FR" dirty="0" err="1">
                <a:solidFill>
                  <a:schemeClr val="tx1"/>
                </a:solidFill>
              </a:rPr>
              <a:t>larger</a:t>
            </a:r>
            <a:r>
              <a:rPr lang="fr-FR" dirty="0">
                <a:solidFill>
                  <a:schemeClr val="tx1"/>
                </a:solidFill>
              </a:rPr>
              <a:t> </a:t>
            </a:r>
            <a:r>
              <a:rPr lang="fr-FR" dirty="0" err="1">
                <a:solidFill>
                  <a:schemeClr val="tx1"/>
                </a:solidFill>
              </a:rPr>
              <a:t>mammals</a:t>
            </a:r>
            <a:endParaRPr lang="fr-FR" dirty="0">
              <a:solidFill>
                <a:schemeClr val="tx1"/>
              </a:solidFill>
            </a:endParaRPr>
          </a:p>
          <a:p>
            <a:pPr>
              <a:buFont typeface="Arial" pitchFamily="34" charset="0"/>
              <a:buChar char="•"/>
              <a:defRPr/>
            </a:pPr>
            <a:r>
              <a:rPr lang="fr-FR" dirty="0">
                <a:solidFill>
                  <a:schemeClr val="tx1"/>
                </a:solidFill>
              </a:rPr>
              <a:t> </a:t>
            </a:r>
            <a:r>
              <a:rPr lang="fr-FR" dirty="0" err="1">
                <a:solidFill>
                  <a:schemeClr val="tx1"/>
                </a:solidFill>
              </a:rPr>
              <a:t>mice</a:t>
            </a:r>
            <a:r>
              <a:rPr lang="fr-FR" dirty="0">
                <a:solidFill>
                  <a:schemeClr val="tx1"/>
                </a:solidFill>
              </a:rPr>
              <a:t> </a:t>
            </a:r>
            <a:r>
              <a:rPr lang="fr-FR" dirty="0" err="1">
                <a:solidFill>
                  <a:schemeClr val="tx1"/>
                </a:solidFill>
              </a:rPr>
              <a:t>had</a:t>
            </a:r>
            <a:r>
              <a:rPr lang="fr-FR" dirty="0">
                <a:solidFill>
                  <a:schemeClr val="tx1"/>
                </a:solidFill>
              </a:rPr>
              <a:t> to </a:t>
            </a:r>
            <a:r>
              <a:rPr lang="fr-FR" dirty="0" err="1">
                <a:solidFill>
                  <a:schemeClr val="tx1"/>
                </a:solidFill>
              </a:rPr>
              <a:t>detect</a:t>
            </a:r>
            <a:r>
              <a:rPr lang="fr-FR" dirty="0">
                <a:solidFill>
                  <a:schemeClr val="tx1"/>
                </a:solidFill>
              </a:rPr>
              <a:t> </a:t>
            </a:r>
            <a:r>
              <a:rPr lang="fr-FR" dirty="0" err="1">
                <a:solidFill>
                  <a:schemeClr val="tx1"/>
                </a:solidFill>
              </a:rPr>
              <a:t>cue</a:t>
            </a:r>
            <a:r>
              <a:rPr lang="fr-FR" dirty="0">
                <a:solidFill>
                  <a:schemeClr val="tx1"/>
                </a:solidFill>
              </a:rPr>
              <a:t> and </a:t>
            </a:r>
            <a:r>
              <a:rPr lang="fr-FR" dirty="0" err="1">
                <a:solidFill>
                  <a:schemeClr val="tx1"/>
                </a:solidFill>
              </a:rPr>
              <a:t>get</a:t>
            </a:r>
            <a:r>
              <a:rPr lang="fr-FR" dirty="0">
                <a:solidFill>
                  <a:schemeClr val="tx1"/>
                </a:solidFill>
              </a:rPr>
              <a:t> a </a:t>
            </a:r>
            <a:r>
              <a:rPr lang="fr-FR" dirty="0" err="1">
                <a:solidFill>
                  <a:schemeClr val="tx1"/>
                </a:solidFill>
              </a:rPr>
              <a:t>reward</a:t>
            </a:r>
            <a:r>
              <a:rPr lang="fr-FR" dirty="0">
                <a:solidFill>
                  <a:schemeClr val="tx1"/>
                </a:solidFill>
              </a:rPr>
              <a:t> </a:t>
            </a:r>
            <a:r>
              <a:rPr lang="fr-FR" dirty="0" err="1">
                <a:solidFill>
                  <a:schemeClr val="tx1"/>
                </a:solidFill>
              </a:rPr>
              <a:t>with</a:t>
            </a:r>
            <a:r>
              <a:rPr lang="fr-FR" dirty="0">
                <a:solidFill>
                  <a:schemeClr val="tx1"/>
                </a:solidFill>
              </a:rPr>
              <a:t> </a:t>
            </a:r>
            <a:r>
              <a:rPr lang="fr-FR" dirty="0" err="1">
                <a:solidFill>
                  <a:schemeClr val="tx1"/>
                </a:solidFill>
              </a:rPr>
              <a:t>random</a:t>
            </a:r>
            <a:r>
              <a:rPr lang="fr-FR" dirty="0">
                <a:solidFill>
                  <a:schemeClr val="tx1"/>
                </a:solidFill>
              </a:rPr>
              <a:t> ITI. </a:t>
            </a:r>
            <a:r>
              <a:rPr lang="fr-FR" dirty="0" err="1">
                <a:solidFill>
                  <a:schemeClr val="tx1"/>
                </a:solidFill>
              </a:rPr>
              <a:t>Cue</a:t>
            </a:r>
            <a:r>
              <a:rPr lang="fr-FR" dirty="0">
                <a:solidFill>
                  <a:schemeClr val="tx1"/>
                </a:solidFill>
              </a:rPr>
              <a:t> </a:t>
            </a:r>
            <a:r>
              <a:rPr lang="fr-FR" dirty="0" err="1">
                <a:solidFill>
                  <a:schemeClr val="tx1"/>
                </a:solidFill>
              </a:rPr>
              <a:t>indicate</a:t>
            </a:r>
            <a:r>
              <a:rPr lang="fr-FR" dirty="0">
                <a:solidFill>
                  <a:schemeClr val="tx1"/>
                </a:solidFill>
              </a:rPr>
              <a:t> to stop </a:t>
            </a:r>
            <a:r>
              <a:rPr lang="fr-FR" dirty="0" err="1">
                <a:solidFill>
                  <a:schemeClr val="tx1"/>
                </a:solidFill>
              </a:rPr>
              <a:t>task</a:t>
            </a:r>
            <a:r>
              <a:rPr lang="fr-FR" dirty="0">
                <a:solidFill>
                  <a:schemeClr val="tx1"/>
                </a:solidFill>
              </a:rPr>
              <a:t>-</a:t>
            </a:r>
            <a:r>
              <a:rPr lang="fr-FR" dirty="0" err="1">
                <a:solidFill>
                  <a:schemeClr val="tx1"/>
                </a:solidFill>
              </a:rPr>
              <a:t>irrelevant</a:t>
            </a:r>
            <a:r>
              <a:rPr lang="fr-FR" dirty="0">
                <a:solidFill>
                  <a:schemeClr val="tx1"/>
                </a:solidFill>
              </a:rPr>
              <a:t> </a:t>
            </a:r>
            <a:r>
              <a:rPr lang="fr-FR" dirty="0" err="1">
                <a:solidFill>
                  <a:schemeClr val="tx1"/>
                </a:solidFill>
              </a:rPr>
              <a:t>activity</a:t>
            </a:r>
            <a:r>
              <a:rPr lang="fr-FR" dirty="0">
                <a:solidFill>
                  <a:schemeClr val="tx1"/>
                </a:solidFill>
              </a:rPr>
              <a:t>.</a:t>
            </a:r>
          </a:p>
          <a:p>
            <a:pPr>
              <a:buFont typeface="Arial" pitchFamily="34" charset="0"/>
              <a:buChar char="•"/>
              <a:defRPr/>
            </a:pPr>
            <a:r>
              <a:rPr lang="fr-FR" dirty="0" smtClean="0">
                <a:solidFill>
                  <a:schemeClr val="tx1"/>
                </a:solidFill>
              </a:rPr>
              <a:t> </a:t>
            </a:r>
            <a:r>
              <a:rPr lang="fr-FR" dirty="0" err="1" smtClean="0">
                <a:solidFill>
                  <a:schemeClr val="tx1"/>
                </a:solidFill>
              </a:rPr>
              <a:t>cue</a:t>
            </a:r>
            <a:r>
              <a:rPr lang="fr-FR" dirty="0" smtClean="0">
                <a:solidFill>
                  <a:schemeClr val="tx1"/>
                </a:solidFill>
              </a:rPr>
              <a:t>-</a:t>
            </a:r>
            <a:r>
              <a:rPr lang="fr-FR" dirty="0" err="1" smtClean="0">
                <a:solidFill>
                  <a:schemeClr val="tx1"/>
                </a:solidFill>
              </a:rPr>
              <a:t>evoked</a:t>
            </a:r>
            <a:r>
              <a:rPr lang="fr-FR" dirty="0" smtClean="0">
                <a:solidFill>
                  <a:schemeClr val="tx1"/>
                </a:solidFill>
              </a:rPr>
              <a:t> </a:t>
            </a:r>
            <a:r>
              <a:rPr lang="fr-FR" dirty="0" err="1">
                <a:solidFill>
                  <a:schemeClr val="tx1"/>
                </a:solidFill>
              </a:rPr>
              <a:t>ACh</a:t>
            </a:r>
            <a:r>
              <a:rPr lang="fr-FR" dirty="0">
                <a:solidFill>
                  <a:schemeClr val="tx1"/>
                </a:solidFill>
              </a:rPr>
              <a:t> release in </a:t>
            </a:r>
            <a:r>
              <a:rPr lang="fr-FR" dirty="0" err="1">
                <a:solidFill>
                  <a:schemeClr val="tx1"/>
                </a:solidFill>
              </a:rPr>
              <a:t>mPFC</a:t>
            </a:r>
            <a:endParaRPr lang="fr-FR" dirty="0">
              <a:solidFill>
                <a:schemeClr val="tx1"/>
              </a:solidFill>
            </a:endParaRPr>
          </a:p>
          <a:p>
            <a:pPr>
              <a:buFont typeface="Arial" pitchFamily="34" charset="0"/>
              <a:buChar char="•"/>
              <a:defRPr/>
            </a:pPr>
            <a:r>
              <a:rPr lang="fr-FR" dirty="0">
                <a:solidFill>
                  <a:schemeClr val="tx1"/>
                </a:solidFill>
              </a:rPr>
              <a:t> Not </a:t>
            </a:r>
            <a:r>
              <a:rPr lang="fr-FR" dirty="0" err="1">
                <a:solidFill>
                  <a:schemeClr val="tx1"/>
                </a:solidFill>
              </a:rPr>
              <a:t>present</a:t>
            </a:r>
            <a:r>
              <a:rPr lang="fr-FR" dirty="0">
                <a:solidFill>
                  <a:schemeClr val="tx1"/>
                </a:solidFill>
              </a:rPr>
              <a:t> in </a:t>
            </a:r>
            <a:r>
              <a:rPr lang="fr-FR" dirty="0" err="1">
                <a:solidFill>
                  <a:schemeClr val="tx1"/>
                </a:solidFill>
              </a:rPr>
              <a:t>missed</a:t>
            </a:r>
            <a:r>
              <a:rPr lang="fr-FR" dirty="0">
                <a:solidFill>
                  <a:schemeClr val="tx1"/>
                </a:solidFill>
              </a:rPr>
              <a:t>, </a:t>
            </a:r>
            <a:r>
              <a:rPr lang="fr-FR" dirty="0" err="1">
                <a:solidFill>
                  <a:schemeClr val="tx1"/>
                </a:solidFill>
              </a:rPr>
              <a:t>even</a:t>
            </a:r>
            <a:r>
              <a:rPr lang="fr-FR" dirty="0">
                <a:solidFill>
                  <a:schemeClr val="tx1"/>
                </a:solidFill>
              </a:rPr>
              <a:t> if </a:t>
            </a:r>
            <a:r>
              <a:rPr lang="fr-FR" dirty="0" err="1">
                <a:solidFill>
                  <a:schemeClr val="tx1"/>
                </a:solidFill>
              </a:rPr>
              <a:t>reward</a:t>
            </a:r>
            <a:r>
              <a:rPr lang="fr-FR" dirty="0">
                <a:solidFill>
                  <a:schemeClr val="tx1"/>
                </a:solidFill>
              </a:rPr>
              <a:t> </a:t>
            </a:r>
            <a:r>
              <a:rPr lang="fr-FR" dirty="0" err="1">
                <a:solidFill>
                  <a:schemeClr val="tx1"/>
                </a:solidFill>
              </a:rPr>
              <a:t>is</a:t>
            </a:r>
            <a:r>
              <a:rPr lang="fr-FR" dirty="0">
                <a:solidFill>
                  <a:schemeClr val="tx1"/>
                </a:solidFill>
              </a:rPr>
              <a:t> </a:t>
            </a:r>
            <a:r>
              <a:rPr lang="fr-FR" dirty="0" err="1">
                <a:solidFill>
                  <a:schemeClr val="tx1"/>
                </a:solidFill>
              </a:rPr>
              <a:t>delivered</a:t>
            </a:r>
            <a:r>
              <a:rPr lang="fr-FR" dirty="0">
                <a:solidFill>
                  <a:schemeClr val="tx1"/>
                </a:solidFill>
              </a:rPr>
              <a:t> and </a:t>
            </a:r>
            <a:r>
              <a:rPr lang="fr-FR" dirty="0" err="1">
                <a:solidFill>
                  <a:schemeClr val="tx1"/>
                </a:solidFill>
              </a:rPr>
              <a:t>caught</a:t>
            </a:r>
            <a:endParaRPr lang="fr-FR" dirty="0">
              <a:solidFill>
                <a:schemeClr val="tx1"/>
              </a:solidFill>
            </a:endParaRPr>
          </a:p>
          <a:p>
            <a:pPr>
              <a:defRPr/>
            </a:pPr>
            <a:r>
              <a:rPr lang="fr-FR" dirty="0">
                <a:solidFill>
                  <a:schemeClr val="tx1"/>
                </a:solidFill>
                <a:sym typeface="Wingdings" pitchFamily="2" charset="2"/>
              </a:rPr>
              <a:t> Not </a:t>
            </a:r>
            <a:r>
              <a:rPr lang="fr-FR" dirty="0" err="1">
                <a:solidFill>
                  <a:schemeClr val="tx1"/>
                </a:solidFill>
                <a:sym typeface="Wingdings" pitchFamily="2" charset="2"/>
              </a:rPr>
              <a:t>reward</a:t>
            </a:r>
            <a:r>
              <a:rPr lang="fr-FR" dirty="0">
                <a:solidFill>
                  <a:schemeClr val="tx1"/>
                </a:solidFill>
                <a:sym typeface="Wingdings" pitchFamily="2" charset="2"/>
              </a:rPr>
              <a:t> </a:t>
            </a:r>
            <a:r>
              <a:rPr lang="fr-FR" dirty="0" err="1" smtClean="0">
                <a:solidFill>
                  <a:schemeClr val="tx1"/>
                </a:solidFill>
                <a:sym typeface="Wingdings" pitchFamily="2" charset="2"/>
              </a:rPr>
              <a:t>prediction</a:t>
            </a:r>
            <a:endParaRPr lang="en-GB" dirty="0" err="1">
              <a:solidFill>
                <a:schemeClr val="tx1"/>
              </a:solidFill>
            </a:endParaRP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7" name="Picture 5"/>
          <p:cNvPicPr>
            <a:picLocks noChangeAspect="1" noChangeArrowheads="1"/>
          </p:cNvPicPr>
          <p:nvPr/>
        </p:nvPicPr>
        <p:blipFill>
          <a:blip r:embed="rId3" cstate="print"/>
          <a:srcRect r="24223"/>
          <a:stretch>
            <a:fillRect/>
          </a:stretch>
        </p:blipFill>
        <p:spPr bwMode="auto">
          <a:xfrm>
            <a:off x="3397250" y="1755775"/>
            <a:ext cx="2857500" cy="2452688"/>
          </a:xfrm>
          <a:prstGeom prst="rect">
            <a:avLst/>
          </a:prstGeom>
          <a:noFill/>
          <a:ln w="9525">
            <a:noFill/>
            <a:miter lim="800000"/>
            <a:headEnd/>
            <a:tailEnd/>
          </a:ln>
        </p:spPr>
      </p:pic>
      <p:sp>
        <p:nvSpPr>
          <p:cNvPr id="66562" name="Titre 1"/>
          <p:cNvSpPr>
            <a:spLocks noGrp="1"/>
          </p:cNvSpPr>
          <p:nvPr>
            <p:ph type="title"/>
          </p:nvPr>
        </p:nvSpPr>
        <p:spPr/>
        <p:txBody>
          <a:bodyPr/>
          <a:lstStyle/>
          <a:p>
            <a:pPr eaLnBrk="1"/>
            <a:r>
              <a:rPr lang="fr-FR" smtClean="0"/>
              <a:t>ACh release to mPFC is required for cue detection </a:t>
            </a:r>
            <a:endParaRPr lang="en-US" smtClean="0"/>
          </a:p>
        </p:txBody>
      </p:sp>
      <p:sp>
        <p:nvSpPr>
          <p:cNvPr id="66563"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a:solidFill>
                  <a:schemeClr val="tx1"/>
                </a:solidFill>
              </a:rPr>
              <a:t>Parikh et al., 2007. Neuron</a:t>
            </a:r>
            <a:endParaRPr lang="en-GB">
              <a:solidFill>
                <a:schemeClr val="tx1"/>
              </a:solidFill>
            </a:endParaRPr>
          </a:p>
        </p:txBody>
      </p:sp>
      <p:pic>
        <p:nvPicPr>
          <p:cNvPr id="66564" name="Picture 4"/>
          <p:cNvPicPr>
            <a:picLocks noChangeAspect="1" noChangeArrowheads="1"/>
          </p:cNvPicPr>
          <p:nvPr/>
        </p:nvPicPr>
        <p:blipFill>
          <a:blip r:embed="rId4" cstate="print"/>
          <a:srcRect/>
          <a:stretch>
            <a:fillRect/>
          </a:stretch>
        </p:blipFill>
        <p:spPr bwMode="auto">
          <a:xfrm>
            <a:off x="-74613" y="1493838"/>
            <a:ext cx="3452813" cy="3019425"/>
          </a:xfrm>
          <a:prstGeom prst="rect">
            <a:avLst/>
          </a:prstGeom>
          <a:noFill/>
          <a:ln w="9525">
            <a:noFill/>
            <a:miter lim="800000"/>
            <a:headEnd/>
            <a:tailEnd/>
          </a:ln>
        </p:spPr>
      </p:pic>
      <p:pic>
        <p:nvPicPr>
          <p:cNvPr id="66565" name="Picture 2"/>
          <p:cNvPicPr>
            <a:picLocks noChangeAspect="1" noChangeArrowheads="1"/>
          </p:cNvPicPr>
          <p:nvPr/>
        </p:nvPicPr>
        <p:blipFill>
          <a:blip r:embed="rId5" cstate="print"/>
          <a:srcRect/>
          <a:stretch>
            <a:fillRect/>
          </a:stretch>
        </p:blipFill>
        <p:spPr bwMode="auto">
          <a:xfrm>
            <a:off x="396875" y="4708525"/>
            <a:ext cx="4143375" cy="2595563"/>
          </a:xfrm>
          <a:prstGeom prst="rect">
            <a:avLst/>
          </a:prstGeom>
          <a:noFill/>
          <a:ln w="9525">
            <a:noFill/>
            <a:miter lim="800000"/>
            <a:headEnd/>
            <a:tailEnd/>
          </a:ln>
        </p:spPr>
      </p:pic>
      <p:sp>
        <p:nvSpPr>
          <p:cNvPr id="8" name="ZoneTexte 7"/>
          <p:cNvSpPr txBox="1"/>
          <p:nvPr/>
        </p:nvSpPr>
        <p:spPr>
          <a:xfrm>
            <a:off x="6286544" y="1459347"/>
            <a:ext cx="3794082" cy="2956643"/>
          </a:xfrm>
          <a:prstGeom prst="rect">
            <a:avLst/>
          </a:prstGeom>
          <a:noFill/>
        </p:spPr>
        <p:txBody>
          <a:bodyPr wrap="square">
            <a:spAutoFit/>
          </a:bodyPr>
          <a:lstStyle/>
          <a:p>
            <a:pPr>
              <a:buFont typeface="Arial" pitchFamily="34" charset="0"/>
              <a:buChar char="•"/>
              <a:defRPr/>
            </a:pPr>
            <a:r>
              <a:rPr lang="fr-FR" dirty="0">
                <a:solidFill>
                  <a:schemeClr val="tx1"/>
                </a:solidFill>
              </a:rPr>
              <a:t> </a:t>
            </a:r>
            <a:r>
              <a:rPr lang="fr-FR" dirty="0" err="1">
                <a:solidFill>
                  <a:schemeClr val="tx1"/>
                </a:solidFill>
              </a:rPr>
              <a:t>mPFC</a:t>
            </a:r>
            <a:r>
              <a:rPr lang="fr-FR" dirty="0">
                <a:solidFill>
                  <a:schemeClr val="tx1"/>
                </a:solidFill>
              </a:rPr>
              <a:t> in </a:t>
            </a:r>
            <a:r>
              <a:rPr lang="fr-FR" dirty="0" err="1">
                <a:solidFill>
                  <a:schemeClr val="tx1"/>
                </a:solidFill>
              </a:rPr>
              <a:t>rodents</a:t>
            </a:r>
            <a:r>
              <a:rPr lang="fr-FR" dirty="0">
                <a:solidFill>
                  <a:schemeClr val="tx1"/>
                </a:solidFill>
              </a:rPr>
              <a:t> = </a:t>
            </a:r>
            <a:r>
              <a:rPr lang="fr-FR" dirty="0" err="1">
                <a:solidFill>
                  <a:schemeClr val="tx1"/>
                </a:solidFill>
              </a:rPr>
              <a:t>dlPFC</a:t>
            </a:r>
            <a:r>
              <a:rPr lang="fr-FR" dirty="0">
                <a:solidFill>
                  <a:schemeClr val="tx1"/>
                </a:solidFill>
              </a:rPr>
              <a:t> in </a:t>
            </a:r>
            <a:r>
              <a:rPr lang="fr-FR" dirty="0" err="1">
                <a:solidFill>
                  <a:schemeClr val="tx1"/>
                </a:solidFill>
              </a:rPr>
              <a:t>larger</a:t>
            </a:r>
            <a:r>
              <a:rPr lang="fr-FR" dirty="0">
                <a:solidFill>
                  <a:schemeClr val="tx1"/>
                </a:solidFill>
              </a:rPr>
              <a:t> </a:t>
            </a:r>
            <a:r>
              <a:rPr lang="fr-FR" dirty="0" err="1">
                <a:solidFill>
                  <a:schemeClr val="tx1"/>
                </a:solidFill>
              </a:rPr>
              <a:t>mammals</a:t>
            </a:r>
            <a:endParaRPr lang="fr-FR" dirty="0">
              <a:solidFill>
                <a:schemeClr val="tx1"/>
              </a:solidFill>
            </a:endParaRPr>
          </a:p>
          <a:p>
            <a:pPr>
              <a:buFont typeface="Arial" pitchFamily="34" charset="0"/>
              <a:buChar char="•"/>
              <a:defRPr/>
            </a:pPr>
            <a:r>
              <a:rPr lang="fr-FR" dirty="0">
                <a:solidFill>
                  <a:schemeClr val="tx1"/>
                </a:solidFill>
              </a:rPr>
              <a:t> </a:t>
            </a:r>
            <a:r>
              <a:rPr lang="fr-FR" dirty="0" err="1">
                <a:solidFill>
                  <a:schemeClr val="tx1"/>
                </a:solidFill>
              </a:rPr>
              <a:t>mice</a:t>
            </a:r>
            <a:r>
              <a:rPr lang="fr-FR" dirty="0">
                <a:solidFill>
                  <a:schemeClr val="tx1"/>
                </a:solidFill>
              </a:rPr>
              <a:t> </a:t>
            </a:r>
            <a:r>
              <a:rPr lang="fr-FR" dirty="0" err="1">
                <a:solidFill>
                  <a:schemeClr val="tx1"/>
                </a:solidFill>
              </a:rPr>
              <a:t>had</a:t>
            </a:r>
            <a:r>
              <a:rPr lang="fr-FR" dirty="0">
                <a:solidFill>
                  <a:schemeClr val="tx1"/>
                </a:solidFill>
              </a:rPr>
              <a:t> to </a:t>
            </a:r>
            <a:r>
              <a:rPr lang="fr-FR" dirty="0" err="1">
                <a:solidFill>
                  <a:schemeClr val="tx1"/>
                </a:solidFill>
              </a:rPr>
              <a:t>detect</a:t>
            </a:r>
            <a:r>
              <a:rPr lang="fr-FR" dirty="0">
                <a:solidFill>
                  <a:schemeClr val="tx1"/>
                </a:solidFill>
              </a:rPr>
              <a:t> </a:t>
            </a:r>
            <a:r>
              <a:rPr lang="fr-FR" dirty="0" err="1">
                <a:solidFill>
                  <a:schemeClr val="tx1"/>
                </a:solidFill>
              </a:rPr>
              <a:t>cue</a:t>
            </a:r>
            <a:r>
              <a:rPr lang="fr-FR" dirty="0">
                <a:solidFill>
                  <a:schemeClr val="tx1"/>
                </a:solidFill>
              </a:rPr>
              <a:t> and </a:t>
            </a:r>
            <a:r>
              <a:rPr lang="fr-FR" dirty="0" err="1">
                <a:solidFill>
                  <a:schemeClr val="tx1"/>
                </a:solidFill>
              </a:rPr>
              <a:t>get</a:t>
            </a:r>
            <a:r>
              <a:rPr lang="fr-FR" dirty="0">
                <a:solidFill>
                  <a:schemeClr val="tx1"/>
                </a:solidFill>
              </a:rPr>
              <a:t> a </a:t>
            </a:r>
            <a:r>
              <a:rPr lang="fr-FR" dirty="0" err="1">
                <a:solidFill>
                  <a:schemeClr val="tx1"/>
                </a:solidFill>
              </a:rPr>
              <a:t>reward</a:t>
            </a:r>
            <a:r>
              <a:rPr lang="fr-FR" dirty="0">
                <a:solidFill>
                  <a:schemeClr val="tx1"/>
                </a:solidFill>
              </a:rPr>
              <a:t> </a:t>
            </a:r>
            <a:r>
              <a:rPr lang="fr-FR" dirty="0" err="1">
                <a:solidFill>
                  <a:schemeClr val="tx1"/>
                </a:solidFill>
              </a:rPr>
              <a:t>with</a:t>
            </a:r>
            <a:r>
              <a:rPr lang="fr-FR" dirty="0">
                <a:solidFill>
                  <a:schemeClr val="tx1"/>
                </a:solidFill>
              </a:rPr>
              <a:t> </a:t>
            </a:r>
            <a:r>
              <a:rPr lang="fr-FR" dirty="0" err="1">
                <a:solidFill>
                  <a:schemeClr val="tx1"/>
                </a:solidFill>
              </a:rPr>
              <a:t>random</a:t>
            </a:r>
            <a:r>
              <a:rPr lang="fr-FR" dirty="0">
                <a:solidFill>
                  <a:schemeClr val="tx1"/>
                </a:solidFill>
              </a:rPr>
              <a:t> ITI. </a:t>
            </a:r>
            <a:r>
              <a:rPr lang="fr-FR" dirty="0" err="1">
                <a:solidFill>
                  <a:schemeClr val="tx1"/>
                </a:solidFill>
              </a:rPr>
              <a:t>Cue</a:t>
            </a:r>
            <a:r>
              <a:rPr lang="fr-FR" dirty="0">
                <a:solidFill>
                  <a:schemeClr val="tx1"/>
                </a:solidFill>
              </a:rPr>
              <a:t> </a:t>
            </a:r>
            <a:r>
              <a:rPr lang="fr-FR" dirty="0" err="1">
                <a:solidFill>
                  <a:schemeClr val="tx1"/>
                </a:solidFill>
              </a:rPr>
              <a:t>indicate</a:t>
            </a:r>
            <a:r>
              <a:rPr lang="fr-FR" dirty="0">
                <a:solidFill>
                  <a:schemeClr val="tx1"/>
                </a:solidFill>
              </a:rPr>
              <a:t> to stop </a:t>
            </a:r>
            <a:r>
              <a:rPr lang="fr-FR" dirty="0" err="1">
                <a:solidFill>
                  <a:schemeClr val="tx1"/>
                </a:solidFill>
              </a:rPr>
              <a:t>task</a:t>
            </a:r>
            <a:r>
              <a:rPr lang="fr-FR" dirty="0">
                <a:solidFill>
                  <a:schemeClr val="tx1"/>
                </a:solidFill>
              </a:rPr>
              <a:t>-</a:t>
            </a:r>
            <a:r>
              <a:rPr lang="fr-FR" dirty="0" err="1">
                <a:solidFill>
                  <a:schemeClr val="tx1"/>
                </a:solidFill>
              </a:rPr>
              <a:t>irrelevant</a:t>
            </a:r>
            <a:r>
              <a:rPr lang="fr-FR" dirty="0">
                <a:solidFill>
                  <a:schemeClr val="tx1"/>
                </a:solidFill>
              </a:rPr>
              <a:t> </a:t>
            </a:r>
            <a:r>
              <a:rPr lang="fr-FR" dirty="0" err="1">
                <a:solidFill>
                  <a:schemeClr val="tx1"/>
                </a:solidFill>
              </a:rPr>
              <a:t>activity</a:t>
            </a:r>
            <a:r>
              <a:rPr lang="fr-FR" dirty="0">
                <a:solidFill>
                  <a:schemeClr val="tx1"/>
                </a:solidFill>
              </a:rPr>
              <a:t>.</a:t>
            </a:r>
          </a:p>
          <a:p>
            <a:pPr>
              <a:buFont typeface="Arial" pitchFamily="34" charset="0"/>
              <a:buChar char="•"/>
              <a:defRPr/>
            </a:pPr>
            <a:r>
              <a:rPr lang="fr-FR" dirty="0">
                <a:solidFill>
                  <a:schemeClr val="tx1"/>
                </a:solidFill>
              </a:rPr>
              <a:t> </a:t>
            </a:r>
            <a:r>
              <a:rPr lang="fr-FR" b="1" dirty="0">
                <a:solidFill>
                  <a:schemeClr val="tx1"/>
                </a:solidFill>
              </a:rPr>
              <a:t>Learning-</a:t>
            </a:r>
            <a:r>
              <a:rPr lang="fr-FR" b="1" dirty="0" err="1">
                <a:solidFill>
                  <a:schemeClr val="tx1"/>
                </a:solidFill>
              </a:rPr>
              <a:t>dependent</a:t>
            </a:r>
            <a:r>
              <a:rPr lang="fr-FR" dirty="0">
                <a:solidFill>
                  <a:schemeClr val="tx1"/>
                </a:solidFill>
              </a:rPr>
              <a:t> </a:t>
            </a:r>
            <a:r>
              <a:rPr lang="fr-FR" dirty="0" err="1">
                <a:solidFill>
                  <a:schemeClr val="tx1"/>
                </a:solidFill>
              </a:rPr>
              <a:t>cue</a:t>
            </a:r>
            <a:r>
              <a:rPr lang="fr-FR" dirty="0">
                <a:solidFill>
                  <a:schemeClr val="tx1"/>
                </a:solidFill>
              </a:rPr>
              <a:t>-</a:t>
            </a:r>
            <a:r>
              <a:rPr lang="fr-FR" dirty="0" err="1">
                <a:solidFill>
                  <a:schemeClr val="tx1"/>
                </a:solidFill>
              </a:rPr>
              <a:t>evoked</a:t>
            </a:r>
            <a:r>
              <a:rPr lang="fr-FR" dirty="0">
                <a:solidFill>
                  <a:schemeClr val="tx1"/>
                </a:solidFill>
              </a:rPr>
              <a:t> </a:t>
            </a:r>
            <a:r>
              <a:rPr lang="fr-FR" dirty="0" err="1">
                <a:solidFill>
                  <a:schemeClr val="tx1"/>
                </a:solidFill>
              </a:rPr>
              <a:t>ACh</a:t>
            </a:r>
            <a:r>
              <a:rPr lang="fr-FR" dirty="0">
                <a:solidFill>
                  <a:schemeClr val="tx1"/>
                </a:solidFill>
              </a:rPr>
              <a:t> release in </a:t>
            </a:r>
            <a:r>
              <a:rPr lang="fr-FR" dirty="0" err="1">
                <a:solidFill>
                  <a:schemeClr val="tx1"/>
                </a:solidFill>
              </a:rPr>
              <a:t>mPFC</a:t>
            </a:r>
            <a:endParaRPr lang="fr-FR" dirty="0">
              <a:solidFill>
                <a:schemeClr val="tx1"/>
              </a:solidFill>
            </a:endParaRPr>
          </a:p>
          <a:p>
            <a:pPr>
              <a:buFont typeface="Arial" pitchFamily="34" charset="0"/>
              <a:buChar char="•"/>
              <a:defRPr/>
            </a:pPr>
            <a:r>
              <a:rPr lang="fr-FR" dirty="0">
                <a:solidFill>
                  <a:schemeClr val="tx1"/>
                </a:solidFill>
              </a:rPr>
              <a:t> Not </a:t>
            </a:r>
            <a:r>
              <a:rPr lang="fr-FR" dirty="0" err="1">
                <a:solidFill>
                  <a:schemeClr val="tx1"/>
                </a:solidFill>
              </a:rPr>
              <a:t>present</a:t>
            </a:r>
            <a:r>
              <a:rPr lang="fr-FR" dirty="0">
                <a:solidFill>
                  <a:schemeClr val="tx1"/>
                </a:solidFill>
              </a:rPr>
              <a:t> in </a:t>
            </a:r>
            <a:r>
              <a:rPr lang="fr-FR" dirty="0" err="1">
                <a:solidFill>
                  <a:schemeClr val="tx1"/>
                </a:solidFill>
              </a:rPr>
              <a:t>missed</a:t>
            </a:r>
            <a:r>
              <a:rPr lang="fr-FR" dirty="0">
                <a:solidFill>
                  <a:schemeClr val="tx1"/>
                </a:solidFill>
              </a:rPr>
              <a:t>, </a:t>
            </a:r>
            <a:r>
              <a:rPr lang="fr-FR" dirty="0" err="1">
                <a:solidFill>
                  <a:schemeClr val="tx1"/>
                </a:solidFill>
              </a:rPr>
              <a:t>even</a:t>
            </a:r>
            <a:r>
              <a:rPr lang="fr-FR" dirty="0">
                <a:solidFill>
                  <a:schemeClr val="tx1"/>
                </a:solidFill>
              </a:rPr>
              <a:t> if </a:t>
            </a:r>
            <a:r>
              <a:rPr lang="fr-FR" dirty="0" err="1">
                <a:solidFill>
                  <a:schemeClr val="tx1"/>
                </a:solidFill>
              </a:rPr>
              <a:t>reward</a:t>
            </a:r>
            <a:r>
              <a:rPr lang="fr-FR" dirty="0">
                <a:solidFill>
                  <a:schemeClr val="tx1"/>
                </a:solidFill>
              </a:rPr>
              <a:t> </a:t>
            </a:r>
            <a:r>
              <a:rPr lang="fr-FR" dirty="0" err="1">
                <a:solidFill>
                  <a:schemeClr val="tx1"/>
                </a:solidFill>
              </a:rPr>
              <a:t>is</a:t>
            </a:r>
            <a:r>
              <a:rPr lang="fr-FR" dirty="0">
                <a:solidFill>
                  <a:schemeClr val="tx1"/>
                </a:solidFill>
              </a:rPr>
              <a:t> </a:t>
            </a:r>
            <a:r>
              <a:rPr lang="fr-FR" dirty="0" err="1">
                <a:solidFill>
                  <a:schemeClr val="tx1"/>
                </a:solidFill>
              </a:rPr>
              <a:t>delivered</a:t>
            </a:r>
            <a:r>
              <a:rPr lang="fr-FR" dirty="0">
                <a:solidFill>
                  <a:schemeClr val="tx1"/>
                </a:solidFill>
              </a:rPr>
              <a:t> and </a:t>
            </a:r>
            <a:r>
              <a:rPr lang="fr-FR" dirty="0" err="1">
                <a:solidFill>
                  <a:schemeClr val="tx1"/>
                </a:solidFill>
              </a:rPr>
              <a:t>caught</a:t>
            </a:r>
            <a:endParaRPr lang="fr-FR" dirty="0">
              <a:solidFill>
                <a:schemeClr val="tx1"/>
              </a:solidFill>
            </a:endParaRPr>
          </a:p>
          <a:p>
            <a:pPr>
              <a:defRPr/>
            </a:pPr>
            <a:r>
              <a:rPr lang="fr-FR" dirty="0">
                <a:solidFill>
                  <a:schemeClr val="tx1"/>
                </a:solidFill>
                <a:sym typeface="Wingdings" pitchFamily="2" charset="2"/>
              </a:rPr>
              <a:t> Not </a:t>
            </a:r>
            <a:r>
              <a:rPr lang="fr-FR" dirty="0" err="1">
                <a:solidFill>
                  <a:schemeClr val="tx1"/>
                </a:solidFill>
                <a:sym typeface="Wingdings" pitchFamily="2" charset="2"/>
              </a:rPr>
              <a:t>reward</a:t>
            </a:r>
            <a:r>
              <a:rPr lang="fr-FR" dirty="0">
                <a:solidFill>
                  <a:schemeClr val="tx1"/>
                </a:solidFill>
                <a:sym typeface="Wingdings" pitchFamily="2" charset="2"/>
              </a:rPr>
              <a:t> </a:t>
            </a:r>
            <a:r>
              <a:rPr lang="fr-FR" dirty="0" err="1" smtClean="0">
                <a:solidFill>
                  <a:schemeClr val="tx1"/>
                </a:solidFill>
                <a:sym typeface="Wingdings" pitchFamily="2" charset="2"/>
              </a:rPr>
              <a:t>prediction</a:t>
            </a:r>
            <a:endParaRPr lang="en-GB" dirty="0" err="1">
              <a:solidFill>
                <a:schemeClr val="tx1"/>
              </a:solidFill>
            </a:endParaRP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591" name="Picture 5"/>
          <p:cNvPicPr>
            <a:picLocks noChangeAspect="1" noChangeArrowheads="1"/>
          </p:cNvPicPr>
          <p:nvPr/>
        </p:nvPicPr>
        <p:blipFill>
          <a:blip r:embed="rId3" cstate="print"/>
          <a:srcRect r="24223"/>
          <a:stretch>
            <a:fillRect/>
          </a:stretch>
        </p:blipFill>
        <p:spPr bwMode="auto">
          <a:xfrm>
            <a:off x="3397250" y="1755775"/>
            <a:ext cx="2857500" cy="2452688"/>
          </a:xfrm>
          <a:prstGeom prst="rect">
            <a:avLst/>
          </a:prstGeom>
          <a:noFill/>
          <a:ln w="9525">
            <a:noFill/>
            <a:miter lim="800000"/>
            <a:headEnd/>
            <a:tailEnd/>
          </a:ln>
        </p:spPr>
      </p:pic>
      <p:sp>
        <p:nvSpPr>
          <p:cNvPr id="67586" name="Titre 1"/>
          <p:cNvSpPr>
            <a:spLocks noGrp="1"/>
          </p:cNvSpPr>
          <p:nvPr>
            <p:ph type="title"/>
          </p:nvPr>
        </p:nvSpPr>
        <p:spPr/>
        <p:txBody>
          <a:bodyPr/>
          <a:lstStyle/>
          <a:p>
            <a:pPr eaLnBrk="1"/>
            <a:r>
              <a:rPr lang="fr-FR" smtClean="0"/>
              <a:t>ACh release to mPFC is required for cue detection </a:t>
            </a:r>
            <a:endParaRPr lang="en-US" smtClean="0"/>
          </a:p>
        </p:txBody>
      </p:sp>
      <p:sp>
        <p:nvSpPr>
          <p:cNvPr id="67587"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a:solidFill>
                  <a:schemeClr val="tx1"/>
                </a:solidFill>
              </a:rPr>
              <a:t>Parikh et al., 2007. Neuron</a:t>
            </a:r>
            <a:endParaRPr lang="en-GB">
              <a:solidFill>
                <a:schemeClr val="tx1"/>
              </a:solidFill>
            </a:endParaRPr>
          </a:p>
        </p:txBody>
      </p:sp>
      <p:pic>
        <p:nvPicPr>
          <p:cNvPr id="67588" name="Picture 4"/>
          <p:cNvPicPr>
            <a:picLocks noChangeAspect="1" noChangeArrowheads="1"/>
          </p:cNvPicPr>
          <p:nvPr/>
        </p:nvPicPr>
        <p:blipFill>
          <a:blip r:embed="rId4" cstate="print"/>
          <a:srcRect/>
          <a:stretch>
            <a:fillRect/>
          </a:stretch>
        </p:blipFill>
        <p:spPr bwMode="auto">
          <a:xfrm>
            <a:off x="-74613" y="1493838"/>
            <a:ext cx="3452813" cy="3019425"/>
          </a:xfrm>
          <a:prstGeom prst="rect">
            <a:avLst/>
          </a:prstGeom>
          <a:noFill/>
          <a:ln w="9525">
            <a:noFill/>
            <a:miter lim="800000"/>
            <a:headEnd/>
            <a:tailEnd/>
          </a:ln>
        </p:spPr>
      </p:pic>
      <p:pic>
        <p:nvPicPr>
          <p:cNvPr id="67590" name="Picture 2"/>
          <p:cNvPicPr>
            <a:picLocks noChangeAspect="1" noChangeArrowheads="1"/>
          </p:cNvPicPr>
          <p:nvPr/>
        </p:nvPicPr>
        <p:blipFill>
          <a:blip r:embed="rId5" cstate="print"/>
          <a:srcRect/>
          <a:stretch>
            <a:fillRect/>
          </a:stretch>
        </p:blipFill>
        <p:spPr bwMode="auto">
          <a:xfrm>
            <a:off x="182563" y="4851400"/>
            <a:ext cx="5195887" cy="2278063"/>
          </a:xfrm>
          <a:prstGeom prst="rect">
            <a:avLst/>
          </a:prstGeom>
          <a:noFill/>
          <a:ln w="9525">
            <a:noFill/>
            <a:miter lim="800000"/>
            <a:headEnd/>
            <a:tailEnd/>
          </a:ln>
        </p:spPr>
      </p:pic>
      <p:sp>
        <p:nvSpPr>
          <p:cNvPr id="8" name="ZoneTexte 7"/>
          <p:cNvSpPr txBox="1"/>
          <p:nvPr/>
        </p:nvSpPr>
        <p:spPr>
          <a:xfrm>
            <a:off x="6286544" y="1459347"/>
            <a:ext cx="3794082" cy="3217035"/>
          </a:xfrm>
          <a:prstGeom prst="rect">
            <a:avLst/>
          </a:prstGeom>
          <a:noFill/>
        </p:spPr>
        <p:txBody>
          <a:bodyPr wrap="square">
            <a:spAutoFit/>
          </a:bodyPr>
          <a:lstStyle/>
          <a:p>
            <a:pPr>
              <a:buFont typeface="Arial" pitchFamily="34" charset="0"/>
              <a:buChar char="•"/>
              <a:defRPr/>
            </a:pPr>
            <a:r>
              <a:rPr lang="fr-FR" dirty="0">
                <a:solidFill>
                  <a:schemeClr val="tx1"/>
                </a:solidFill>
              </a:rPr>
              <a:t> </a:t>
            </a:r>
            <a:r>
              <a:rPr lang="fr-FR" dirty="0" err="1">
                <a:solidFill>
                  <a:schemeClr val="tx1"/>
                </a:solidFill>
              </a:rPr>
              <a:t>mPFC</a:t>
            </a:r>
            <a:r>
              <a:rPr lang="fr-FR" dirty="0">
                <a:solidFill>
                  <a:schemeClr val="tx1"/>
                </a:solidFill>
              </a:rPr>
              <a:t> in </a:t>
            </a:r>
            <a:r>
              <a:rPr lang="fr-FR" dirty="0" err="1">
                <a:solidFill>
                  <a:schemeClr val="tx1"/>
                </a:solidFill>
              </a:rPr>
              <a:t>rodents</a:t>
            </a:r>
            <a:r>
              <a:rPr lang="fr-FR" dirty="0">
                <a:solidFill>
                  <a:schemeClr val="tx1"/>
                </a:solidFill>
              </a:rPr>
              <a:t> = </a:t>
            </a:r>
            <a:r>
              <a:rPr lang="fr-FR" dirty="0" err="1">
                <a:solidFill>
                  <a:schemeClr val="tx1"/>
                </a:solidFill>
              </a:rPr>
              <a:t>dlPFC</a:t>
            </a:r>
            <a:r>
              <a:rPr lang="fr-FR" dirty="0">
                <a:solidFill>
                  <a:schemeClr val="tx1"/>
                </a:solidFill>
              </a:rPr>
              <a:t> in </a:t>
            </a:r>
            <a:r>
              <a:rPr lang="fr-FR" dirty="0" err="1">
                <a:solidFill>
                  <a:schemeClr val="tx1"/>
                </a:solidFill>
              </a:rPr>
              <a:t>larger</a:t>
            </a:r>
            <a:r>
              <a:rPr lang="fr-FR" dirty="0">
                <a:solidFill>
                  <a:schemeClr val="tx1"/>
                </a:solidFill>
              </a:rPr>
              <a:t> </a:t>
            </a:r>
            <a:r>
              <a:rPr lang="fr-FR" dirty="0" err="1">
                <a:solidFill>
                  <a:schemeClr val="tx1"/>
                </a:solidFill>
              </a:rPr>
              <a:t>mammals</a:t>
            </a:r>
            <a:endParaRPr lang="fr-FR" dirty="0">
              <a:solidFill>
                <a:schemeClr val="tx1"/>
              </a:solidFill>
            </a:endParaRPr>
          </a:p>
          <a:p>
            <a:pPr>
              <a:buFont typeface="Arial" pitchFamily="34" charset="0"/>
              <a:buChar char="•"/>
              <a:defRPr/>
            </a:pPr>
            <a:r>
              <a:rPr lang="fr-FR" dirty="0">
                <a:solidFill>
                  <a:schemeClr val="tx1"/>
                </a:solidFill>
              </a:rPr>
              <a:t> </a:t>
            </a:r>
            <a:r>
              <a:rPr lang="fr-FR" dirty="0" err="1">
                <a:solidFill>
                  <a:schemeClr val="tx1"/>
                </a:solidFill>
              </a:rPr>
              <a:t>mice</a:t>
            </a:r>
            <a:r>
              <a:rPr lang="fr-FR" dirty="0">
                <a:solidFill>
                  <a:schemeClr val="tx1"/>
                </a:solidFill>
              </a:rPr>
              <a:t> </a:t>
            </a:r>
            <a:r>
              <a:rPr lang="fr-FR" dirty="0" err="1">
                <a:solidFill>
                  <a:schemeClr val="tx1"/>
                </a:solidFill>
              </a:rPr>
              <a:t>had</a:t>
            </a:r>
            <a:r>
              <a:rPr lang="fr-FR" dirty="0">
                <a:solidFill>
                  <a:schemeClr val="tx1"/>
                </a:solidFill>
              </a:rPr>
              <a:t> to </a:t>
            </a:r>
            <a:r>
              <a:rPr lang="fr-FR" dirty="0" err="1">
                <a:solidFill>
                  <a:schemeClr val="tx1"/>
                </a:solidFill>
              </a:rPr>
              <a:t>detect</a:t>
            </a:r>
            <a:r>
              <a:rPr lang="fr-FR" dirty="0">
                <a:solidFill>
                  <a:schemeClr val="tx1"/>
                </a:solidFill>
              </a:rPr>
              <a:t> </a:t>
            </a:r>
            <a:r>
              <a:rPr lang="fr-FR" dirty="0" err="1">
                <a:solidFill>
                  <a:schemeClr val="tx1"/>
                </a:solidFill>
              </a:rPr>
              <a:t>cue</a:t>
            </a:r>
            <a:r>
              <a:rPr lang="fr-FR" dirty="0">
                <a:solidFill>
                  <a:schemeClr val="tx1"/>
                </a:solidFill>
              </a:rPr>
              <a:t> and </a:t>
            </a:r>
            <a:r>
              <a:rPr lang="fr-FR" dirty="0" err="1">
                <a:solidFill>
                  <a:schemeClr val="tx1"/>
                </a:solidFill>
              </a:rPr>
              <a:t>get</a:t>
            </a:r>
            <a:r>
              <a:rPr lang="fr-FR" dirty="0">
                <a:solidFill>
                  <a:schemeClr val="tx1"/>
                </a:solidFill>
              </a:rPr>
              <a:t> a </a:t>
            </a:r>
            <a:r>
              <a:rPr lang="fr-FR" dirty="0" err="1">
                <a:solidFill>
                  <a:schemeClr val="tx1"/>
                </a:solidFill>
              </a:rPr>
              <a:t>reward</a:t>
            </a:r>
            <a:r>
              <a:rPr lang="fr-FR" dirty="0">
                <a:solidFill>
                  <a:schemeClr val="tx1"/>
                </a:solidFill>
              </a:rPr>
              <a:t> </a:t>
            </a:r>
            <a:r>
              <a:rPr lang="fr-FR" dirty="0" err="1">
                <a:solidFill>
                  <a:schemeClr val="tx1"/>
                </a:solidFill>
              </a:rPr>
              <a:t>with</a:t>
            </a:r>
            <a:r>
              <a:rPr lang="fr-FR" dirty="0">
                <a:solidFill>
                  <a:schemeClr val="tx1"/>
                </a:solidFill>
              </a:rPr>
              <a:t> </a:t>
            </a:r>
            <a:r>
              <a:rPr lang="fr-FR" dirty="0" err="1">
                <a:solidFill>
                  <a:schemeClr val="tx1"/>
                </a:solidFill>
              </a:rPr>
              <a:t>random</a:t>
            </a:r>
            <a:r>
              <a:rPr lang="fr-FR" dirty="0">
                <a:solidFill>
                  <a:schemeClr val="tx1"/>
                </a:solidFill>
              </a:rPr>
              <a:t> ITI. </a:t>
            </a:r>
            <a:r>
              <a:rPr lang="fr-FR" dirty="0" err="1">
                <a:solidFill>
                  <a:schemeClr val="tx1"/>
                </a:solidFill>
              </a:rPr>
              <a:t>Cue</a:t>
            </a:r>
            <a:r>
              <a:rPr lang="fr-FR" dirty="0">
                <a:solidFill>
                  <a:schemeClr val="tx1"/>
                </a:solidFill>
              </a:rPr>
              <a:t> </a:t>
            </a:r>
            <a:r>
              <a:rPr lang="fr-FR" dirty="0" err="1">
                <a:solidFill>
                  <a:schemeClr val="tx1"/>
                </a:solidFill>
              </a:rPr>
              <a:t>indicate</a:t>
            </a:r>
            <a:r>
              <a:rPr lang="fr-FR" dirty="0">
                <a:solidFill>
                  <a:schemeClr val="tx1"/>
                </a:solidFill>
              </a:rPr>
              <a:t> to stop </a:t>
            </a:r>
            <a:r>
              <a:rPr lang="fr-FR" dirty="0" err="1">
                <a:solidFill>
                  <a:schemeClr val="tx1"/>
                </a:solidFill>
              </a:rPr>
              <a:t>task</a:t>
            </a:r>
            <a:r>
              <a:rPr lang="fr-FR" dirty="0">
                <a:solidFill>
                  <a:schemeClr val="tx1"/>
                </a:solidFill>
              </a:rPr>
              <a:t>-</a:t>
            </a:r>
            <a:r>
              <a:rPr lang="fr-FR" dirty="0" err="1">
                <a:solidFill>
                  <a:schemeClr val="tx1"/>
                </a:solidFill>
              </a:rPr>
              <a:t>irrelevant</a:t>
            </a:r>
            <a:r>
              <a:rPr lang="fr-FR" dirty="0">
                <a:solidFill>
                  <a:schemeClr val="tx1"/>
                </a:solidFill>
              </a:rPr>
              <a:t> </a:t>
            </a:r>
            <a:r>
              <a:rPr lang="fr-FR" dirty="0" err="1">
                <a:solidFill>
                  <a:schemeClr val="tx1"/>
                </a:solidFill>
              </a:rPr>
              <a:t>activity</a:t>
            </a:r>
            <a:r>
              <a:rPr lang="fr-FR" dirty="0">
                <a:solidFill>
                  <a:schemeClr val="tx1"/>
                </a:solidFill>
              </a:rPr>
              <a:t>.</a:t>
            </a:r>
          </a:p>
          <a:p>
            <a:pPr>
              <a:buFont typeface="Arial" pitchFamily="34" charset="0"/>
              <a:buChar char="•"/>
              <a:defRPr/>
            </a:pPr>
            <a:r>
              <a:rPr lang="fr-FR" dirty="0">
                <a:solidFill>
                  <a:schemeClr val="tx1"/>
                </a:solidFill>
              </a:rPr>
              <a:t> </a:t>
            </a:r>
            <a:r>
              <a:rPr lang="fr-FR" b="1" dirty="0">
                <a:solidFill>
                  <a:schemeClr val="tx1"/>
                </a:solidFill>
              </a:rPr>
              <a:t>Learning-</a:t>
            </a:r>
            <a:r>
              <a:rPr lang="fr-FR" b="1" dirty="0" err="1">
                <a:solidFill>
                  <a:schemeClr val="tx1"/>
                </a:solidFill>
              </a:rPr>
              <a:t>dependent</a:t>
            </a:r>
            <a:r>
              <a:rPr lang="fr-FR" dirty="0">
                <a:solidFill>
                  <a:schemeClr val="tx1"/>
                </a:solidFill>
              </a:rPr>
              <a:t> </a:t>
            </a:r>
            <a:r>
              <a:rPr lang="fr-FR" dirty="0" err="1">
                <a:solidFill>
                  <a:schemeClr val="tx1"/>
                </a:solidFill>
              </a:rPr>
              <a:t>cue</a:t>
            </a:r>
            <a:r>
              <a:rPr lang="fr-FR" dirty="0">
                <a:solidFill>
                  <a:schemeClr val="tx1"/>
                </a:solidFill>
              </a:rPr>
              <a:t>-</a:t>
            </a:r>
            <a:r>
              <a:rPr lang="fr-FR" dirty="0" err="1">
                <a:solidFill>
                  <a:schemeClr val="tx1"/>
                </a:solidFill>
              </a:rPr>
              <a:t>evoked</a:t>
            </a:r>
            <a:r>
              <a:rPr lang="fr-FR" dirty="0">
                <a:solidFill>
                  <a:schemeClr val="tx1"/>
                </a:solidFill>
              </a:rPr>
              <a:t> </a:t>
            </a:r>
            <a:r>
              <a:rPr lang="fr-FR" dirty="0" err="1">
                <a:solidFill>
                  <a:schemeClr val="tx1"/>
                </a:solidFill>
              </a:rPr>
              <a:t>ACh</a:t>
            </a:r>
            <a:r>
              <a:rPr lang="fr-FR" dirty="0">
                <a:solidFill>
                  <a:schemeClr val="tx1"/>
                </a:solidFill>
              </a:rPr>
              <a:t> release in </a:t>
            </a:r>
            <a:r>
              <a:rPr lang="fr-FR" dirty="0" err="1">
                <a:solidFill>
                  <a:schemeClr val="tx1"/>
                </a:solidFill>
              </a:rPr>
              <a:t>mPFC</a:t>
            </a:r>
            <a:endParaRPr lang="fr-FR" dirty="0">
              <a:solidFill>
                <a:schemeClr val="tx1"/>
              </a:solidFill>
            </a:endParaRPr>
          </a:p>
          <a:p>
            <a:pPr>
              <a:buFont typeface="Arial" pitchFamily="34" charset="0"/>
              <a:buChar char="•"/>
              <a:defRPr/>
            </a:pPr>
            <a:r>
              <a:rPr lang="fr-FR" dirty="0">
                <a:solidFill>
                  <a:schemeClr val="tx1"/>
                </a:solidFill>
              </a:rPr>
              <a:t> Not </a:t>
            </a:r>
            <a:r>
              <a:rPr lang="fr-FR" dirty="0" err="1">
                <a:solidFill>
                  <a:schemeClr val="tx1"/>
                </a:solidFill>
              </a:rPr>
              <a:t>present</a:t>
            </a:r>
            <a:r>
              <a:rPr lang="fr-FR" dirty="0">
                <a:solidFill>
                  <a:schemeClr val="tx1"/>
                </a:solidFill>
              </a:rPr>
              <a:t> in </a:t>
            </a:r>
            <a:r>
              <a:rPr lang="fr-FR" dirty="0" err="1">
                <a:solidFill>
                  <a:schemeClr val="tx1"/>
                </a:solidFill>
              </a:rPr>
              <a:t>missed</a:t>
            </a:r>
            <a:r>
              <a:rPr lang="fr-FR" dirty="0">
                <a:solidFill>
                  <a:schemeClr val="tx1"/>
                </a:solidFill>
              </a:rPr>
              <a:t>, </a:t>
            </a:r>
            <a:r>
              <a:rPr lang="fr-FR" dirty="0" err="1">
                <a:solidFill>
                  <a:schemeClr val="tx1"/>
                </a:solidFill>
              </a:rPr>
              <a:t>even</a:t>
            </a:r>
            <a:r>
              <a:rPr lang="fr-FR" dirty="0">
                <a:solidFill>
                  <a:schemeClr val="tx1"/>
                </a:solidFill>
              </a:rPr>
              <a:t> if </a:t>
            </a:r>
            <a:r>
              <a:rPr lang="fr-FR" dirty="0" err="1">
                <a:solidFill>
                  <a:schemeClr val="tx1"/>
                </a:solidFill>
              </a:rPr>
              <a:t>reward</a:t>
            </a:r>
            <a:r>
              <a:rPr lang="fr-FR" dirty="0">
                <a:solidFill>
                  <a:schemeClr val="tx1"/>
                </a:solidFill>
              </a:rPr>
              <a:t> </a:t>
            </a:r>
            <a:r>
              <a:rPr lang="fr-FR" dirty="0" err="1">
                <a:solidFill>
                  <a:schemeClr val="tx1"/>
                </a:solidFill>
              </a:rPr>
              <a:t>is</a:t>
            </a:r>
            <a:r>
              <a:rPr lang="fr-FR" dirty="0">
                <a:solidFill>
                  <a:schemeClr val="tx1"/>
                </a:solidFill>
              </a:rPr>
              <a:t> </a:t>
            </a:r>
            <a:r>
              <a:rPr lang="fr-FR" dirty="0" err="1">
                <a:solidFill>
                  <a:schemeClr val="tx1"/>
                </a:solidFill>
              </a:rPr>
              <a:t>delivered</a:t>
            </a:r>
            <a:r>
              <a:rPr lang="fr-FR" dirty="0">
                <a:solidFill>
                  <a:schemeClr val="tx1"/>
                </a:solidFill>
              </a:rPr>
              <a:t> and </a:t>
            </a:r>
            <a:r>
              <a:rPr lang="fr-FR" dirty="0" err="1">
                <a:solidFill>
                  <a:schemeClr val="tx1"/>
                </a:solidFill>
              </a:rPr>
              <a:t>caught</a:t>
            </a:r>
            <a:endParaRPr lang="fr-FR" dirty="0">
              <a:solidFill>
                <a:schemeClr val="tx1"/>
              </a:solidFill>
            </a:endParaRPr>
          </a:p>
          <a:p>
            <a:pPr>
              <a:defRPr/>
            </a:pPr>
            <a:r>
              <a:rPr lang="fr-FR" dirty="0">
                <a:solidFill>
                  <a:schemeClr val="tx1"/>
                </a:solidFill>
                <a:sym typeface="Wingdings" pitchFamily="2" charset="2"/>
              </a:rPr>
              <a:t> Not </a:t>
            </a:r>
            <a:r>
              <a:rPr lang="fr-FR" dirty="0" err="1">
                <a:solidFill>
                  <a:schemeClr val="tx1"/>
                </a:solidFill>
                <a:sym typeface="Wingdings" pitchFamily="2" charset="2"/>
              </a:rPr>
              <a:t>reward</a:t>
            </a:r>
            <a:r>
              <a:rPr lang="fr-FR" dirty="0">
                <a:solidFill>
                  <a:schemeClr val="tx1"/>
                </a:solidFill>
                <a:sym typeface="Wingdings" pitchFamily="2" charset="2"/>
              </a:rPr>
              <a:t> </a:t>
            </a:r>
            <a:r>
              <a:rPr lang="fr-FR" dirty="0" err="1">
                <a:solidFill>
                  <a:schemeClr val="tx1"/>
                </a:solidFill>
                <a:sym typeface="Wingdings" pitchFamily="2" charset="2"/>
              </a:rPr>
              <a:t>prediction</a:t>
            </a:r>
            <a:endParaRPr lang="fr-FR" dirty="0">
              <a:solidFill>
                <a:schemeClr val="tx1"/>
              </a:solidFill>
            </a:endParaRPr>
          </a:p>
          <a:p>
            <a:pPr>
              <a:buFont typeface="Arial" pitchFamily="34" charset="0"/>
              <a:buChar char="•"/>
              <a:defRPr/>
            </a:pPr>
            <a:r>
              <a:rPr lang="fr-FR" dirty="0">
                <a:solidFill>
                  <a:schemeClr val="tx1"/>
                </a:solidFill>
              </a:rPr>
              <a:t> </a:t>
            </a:r>
            <a:r>
              <a:rPr lang="fr-FR" dirty="0" err="1">
                <a:solidFill>
                  <a:schemeClr val="tx1"/>
                </a:solidFill>
              </a:rPr>
              <a:t>Also</a:t>
            </a:r>
            <a:r>
              <a:rPr lang="fr-FR" dirty="0">
                <a:solidFill>
                  <a:schemeClr val="tx1"/>
                </a:solidFill>
              </a:rPr>
              <a:t> </a:t>
            </a:r>
            <a:r>
              <a:rPr lang="fr-FR" dirty="0" err="1">
                <a:solidFill>
                  <a:schemeClr val="tx1"/>
                </a:solidFill>
              </a:rPr>
              <a:t>present</a:t>
            </a:r>
            <a:r>
              <a:rPr lang="fr-FR" dirty="0">
                <a:solidFill>
                  <a:schemeClr val="tx1"/>
                </a:solidFill>
              </a:rPr>
              <a:t> in catch </a:t>
            </a:r>
            <a:r>
              <a:rPr lang="fr-FR" dirty="0" smtClean="0">
                <a:solidFill>
                  <a:schemeClr val="tx1"/>
                </a:solidFill>
              </a:rPr>
              <a:t>trials</a:t>
            </a:r>
            <a:endParaRPr lang="en-GB" dirty="0" err="1">
              <a:solidFill>
                <a:schemeClr val="tx1"/>
              </a:solidFill>
            </a:endParaRP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Titre 1"/>
          <p:cNvSpPr>
            <a:spLocks noGrp="1"/>
          </p:cNvSpPr>
          <p:nvPr>
            <p:ph type="title"/>
          </p:nvPr>
        </p:nvSpPr>
        <p:spPr/>
        <p:txBody>
          <a:bodyPr/>
          <a:lstStyle/>
          <a:p>
            <a:pPr eaLnBrk="1"/>
            <a:r>
              <a:rPr lang="fr-FR" smtClean="0"/>
              <a:t>ACh release to mPFC is required for cue detection </a:t>
            </a:r>
            <a:endParaRPr lang="en-US" smtClean="0"/>
          </a:p>
        </p:txBody>
      </p:sp>
      <p:sp>
        <p:nvSpPr>
          <p:cNvPr id="68611"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dirty="0" err="1">
                <a:solidFill>
                  <a:schemeClr val="tx1"/>
                </a:solidFill>
              </a:rPr>
              <a:t>Parikh</a:t>
            </a:r>
            <a:r>
              <a:rPr lang="fr-FR" dirty="0">
                <a:solidFill>
                  <a:schemeClr val="tx1"/>
                </a:solidFill>
              </a:rPr>
              <a:t> et al., 2007. </a:t>
            </a:r>
            <a:r>
              <a:rPr lang="fr-FR" dirty="0" err="1">
                <a:solidFill>
                  <a:schemeClr val="tx1"/>
                </a:solidFill>
              </a:rPr>
              <a:t>Neuron</a:t>
            </a:r>
            <a:endParaRPr lang="en-GB" dirty="0">
              <a:solidFill>
                <a:schemeClr val="tx1"/>
              </a:solidFill>
            </a:endParaRPr>
          </a:p>
        </p:txBody>
      </p:sp>
      <p:pic>
        <p:nvPicPr>
          <p:cNvPr id="68612" name="Picture 4"/>
          <p:cNvPicPr>
            <a:picLocks noChangeAspect="1" noChangeArrowheads="1"/>
          </p:cNvPicPr>
          <p:nvPr/>
        </p:nvPicPr>
        <p:blipFill>
          <a:blip r:embed="rId3" cstate="print"/>
          <a:srcRect/>
          <a:stretch>
            <a:fillRect/>
          </a:stretch>
        </p:blipFill>
        <p:spPr bwMode="auto">
          <a:xfrm>
            <a:off x="-74613" y="1493838"/>
            <a:ext cx="3452813" cy="3019425"/>
          </a:xfrm>
          <a:prstGeom prst="rect">
            <a:avLst/>
          </a:prstGeom>
          <a:noFill/>
          <a:ln w="9525">
            <a:noFill/>
            <a:miter lim="800000"/>
            <a:headEnd/>
            <a:tailEnd/>
          </a:ln>
        </p:spPr>
      </p:pic>
      <p:pic>
        <p:nvPicPr>
          <p:cNvPr id="68614" name="Picture 5"/>
          <p:cNvPicPr>
            <a:picLocks noChangeAspect="1" noChangeArrowheads="1"/>
          </p:cNvPicPr>
          <p:nvPr/>
        </p:nvPicPr>
        <p:blipFill>
          <a:blip r:embed="rId4" cstate="print"/>
          <a:srcRect r="24223"/>
          <a:stretch>
            <a:fillRect/>
          </a:stretch>
        </p:blipFill>
        <p:spPr bwMode="auto">
          <a:xfrm>
            <a:off x="3397250" y="1755775"/>
            <a:ext cx="2857500" cy="2452688"/>
          </a:xfrm>
          <a:prstGeom prst="rect">
            <a:avLst/>
          </a:prstGeom>
          <a:noFill/>
          <a:ln w="9525">
            <a:noFill/>
            <a:miter lim="800000"/>
            <a:headEnd/>
            <a:tailEnd/>
          </a:ln>
        </p:spPr>
      </p:pic>
      <p:sp>
        <p:nvSpPr>
          <p:cNvPr id="8" name="ZoneTexte 7"/>
          <p:cNvSpPr txBox="1"/>
          <p:nvPr/>
        </p:nvSpPr>
        <p:spPr>
          <a:xfrm>
            <a:off x="6286544" y="1459347"/>
            <a:ext cx="3794082" cy="3998210"/>
          </a:xfrm>
          <a:prstGeom prst="rect">
            <a:avLst/>
          </a:prstGeom>
          <a:noFill/>
        </p:spPr>
        <p:txBody>
          <a:bodyPr wrap="square">
            <a:spAutoFit/>
          </a:bodyPr>
          <a:lstStyle/>
          <a:p>
            <a:pPr>
              <a:buFont typeface="Arial" pitchFamily="34" charset="0"/>
              <a:buChar char="•"/>
              <a:defRPr/>
            </a:pPr>
            <a:r>
              <a:rPr lang="fr-FR" dirty="0">
                <a:solidFill>
                  <a:schemeClr val="tx1"/>
                </a:solidFill>
              </a:rPr>
              <a:t> </a:t>
            </a:r>
            <a:r>
              <a:rPr lang="fr-FR" dirty="0" err="1">
                <a:solidFill>
                  <a:schemeClr val="tx1"/>
                </a:solidFill>
              </a:rPr>
              <a:t>mPFC</a:t>
            </a:r>
            <a:r>
              <a:rPr lang="fr-FR" dirty="0">
                <a:solidFill>
                  <a:schemeClr val="tx1"/>
                </a:solidFill>
              </a:rPr>
              <a:t> in </a:t>
            </a:r>
            <a:r>
              <a:rPr lang="fr-FR" dirty="0" err="1">
                <a:solidFill>
                  <a:schemeClr val="tx1"/>
                </a:solidFill>
              </a:rPr>
              <a:t>rodents</a:t>
            </a:r>
            <a:r>
              <a:rPr lang="fr-FR" dirty="0">
                <a:solidFill>
                  <a:schemeClr val="tx1"/>
                </a:solidFill>
              </a:rPr>
              <a:t> = </a:t>
            </a:r>
            <a:r>
              <a:rPr lang="fr-FR" dirty="0" err="1">
                <a:solidFill>
                  <a:schemeClr val="tx1"/>
                </a:solidFill>
              </a:rPr>
              <a:t>dlPFC</a:t>
            </a:r>
            <a:r>
              <a:rPr lang="fr-FR" dirty="0">
                <a:solidFill>
                  <a:schemeClr val="tx1"/>
                </a:solidFill>
              </a:rPr>
              <a:t> in </a:t>
            </a:r>
            <a:r>
              <a:rPr lang="fr-FR" dirty="0" err="1">
                <a:solidFill>
                  <a:schemeClr val="tx1"/>
                </a:solidFill>
              </a:rPr>
              <a:t>larger</a:t>
            </a:r>
            <a:r>
              <a:rPr lang="fr-FR" dirty="0">
                <a:solidFill>
                  <a:schemeClr val="tx1"/>
                </a:solidFill>
              </a:rPr>
              <a:t> </a:t>
            </a:r>
            <a:r>
              <a:rPr lang="fr-FR" dirty="0" err="1">
                <a:solidFill>
                  <a:schemeClr val="tx1"/>
                </a:solidFill>
              </a:rPr>
              <a:t>mammals</a:t>
            </a:r>
            <a:endParaRPr lang="fr-FR" dirty="0">
              <a:solidFill>
                <a:schemeClr val="tx1"/>
              </a:solidFill>
            </a:endParaRPr>
          </a:p>
          <a:p>
            <a:pPr>
              <a:buFont typeface="Arial" pitchFamily="34" charset="0"/>
              <a:buChar char="•"/>
              <a:defRPr/>
            </a:pPr>
            <a:r>
              <a:rPr lang="fr-FR" dirty="0">
                <a:solidFill>
                  <a:schemeClr val="tx1"/>
                </a:solidFill>
              </a:rPr>
              <a:t> </a:t>
            </a:r>
            <a:r>
              <a:rPr lang="fr-FR" dirty="0" err="1">
                <a:solidFill>
                  <a:schemeClr val="tx1"/>
                </a:solidFill>
              </a:rPr>
              <a:t>mice</a:t>
            </a:r>
            <a:r>
              <a:rPr lang="fr-FR" dirty="0">
                <a:solidFill>
                  <a:schemeClr val="tx1"/>
                </a:solidFill>
              </a:rPr>
              <a:t> </a:t>
            </a:r>
            <a:r>
              <a:rPr lang="fr-FR" dirty="0" err="1">
                <a:solidFill>
                  <a:schemeClr val="tx1"/>
                </a:solidFill>
              </a:rPr>
              <a:t>had</a:t>
            </a:r>
            <a:r>
              <a:rPr lang="fr-FR" dirty="0">
                <a:solidFill>
                  <a:schemeClr val="tx1"/>
                </a:solidFill>
              </a:rPr>
              <a:t> to </a:t>
            </a:r>
            <a:r>
              <a:rPr lang="fr-FR" dirty="0" err="1">
                <a:solidFill>
                  <a:schemeClr val="tx1"/>
                </a:solidFill>
              </a:rPr>
              <a:t>detect</a:t>
            </a:r>
            <a:r>
              <a:rPr lang="fr-FR" dirty="0">
                <a:solidFill>
                  <a:schemeClr val="tx1"/>
                </a:solidFill>
              </a:rPr>
              <a:t> </a:t>
            </a:r>
            <a:r>
              <a:rPr lang="fr-FR" dirty="0" err="1">
                <a:solidFill>
                  <a:schemeClr val="tx1"/>
                </a:solidFill>
              </a:rPr>
              <a:t>cue</a:t>
            </a:r>
            <a:r>
              <a:rPr lang="fr-FR" dirty="0">
                <a:solidFill>
                  <a:schemeClr val="tx1"/>
                </a:solidFill>
              </a:rPr>
              <a:t> and </a:t>
            </a:r>
            <a:r>
              <a:rPr lang="fr-FR" dirty="0" err="1">
                <a:solidFill>
                  <a:schemeClr val="tx1"/>
                </a:solidFill>
              </a:rPr>
              <a:t>get</a:t>
            </a:r>
            <a:r>
              <a:rPr lang="fr-FR" dirty="0">
                <a:solidFill>
                  <a:schemeClr val="tx1"/>
                </a:solidFill>
              </a:rPr>
              <a:t> a </a:t>
            </a:r>
            <a:r>
              <a:rPr lang="fr-FR" dirty="0" err="1">
                <a:solidFill>
                  <a:schemeClr val="tx1"/>
                </a:solidFill>
              </a:rPr>
              <a:t>reward</a:t>
            </a:r>
            <a:r>
              <a:rPr lang="fr-FR" dirty="0">
                <a:solidFill>
                  <a:schemeClr val="tx1"/>
                </a:solidFill>
              </a:rPr>
              <a:t> </a:t>
            </a:r>
            <a:r>
              <a:rPr lang="fr-FR" dirty="0" err="1">
                <a:solidFill>
                  <a:schemeClr val="tx1"/>
                </a:solidFill>
              </a:rPr>
              <a:t>with</a:t>
            </a:r>
            <a:r>
              <a:rPr lang="fr-FR" dirty="0">
                <a:solidFill>
                  <a:schemeClr val="tx1"/>
                </a:solidFill>
              </a:rPr>
              <a:t> </a:t>
            </a:r>
            <a:r>
              <a:rPr lang="fr-FR" dirty="0" err="1">
                <a:solidFill>
                  <a:schemeClr val="tx1"/>
                </a:solidFill>
              </a:rPr>
              <a:t>random</a:t>
            </a:r>
            <a:r>
              <a:rPr lang="fr-FR" dirty="0">
                <a:solidFill>
                  <a:schemeClr val="tx1"/>
                </a:solidFill>
              </a:rPr>
              <a:t> ITI. </a:t>
            </a:r>
            <a:r>
              <a:rPr lang="fr-FR" dirty="0" err="1">
                <a:solidFill>
                  <a:schemeClr val="tx1"/>
                </a:solidFill>
              </a:rPr>
              <a:t>Cue</a:t>
            </a:r>
            <a:r>
              <a:rPr lang="fr-FR" dirty="0">
                <a:solidFill>
                  <a:schemeClr val="tx1"/>
                </a:solidFill>
              </a:rPr>
              <a:t> </a:t>
            </a:r>
            <a:r>
              <a:rPr lang="fr-FR" dirty="0" err="1">
                <a:solidFill>
                  <a:schemeClr val="tx1"/>
                </a:solidFill>
              </a:rPr>
              <a:t>indicate</a:t>
            </a:r>
            <a:r>
              <a:rPr lang="fr-FR" dirty="0">
                <a:solidFill>
                  <a:schemeClr val="tx1"/>
                </a:solidFill>
              </a:rPr>
              <a:t> to stop </a:t>
            </a:r>
            <a:r>
              <a:rPr lang="fr-FR" dirty="0" err="1">
                <a:solidFill>
                  <a:schemeClr val="tx1"/>
                </a:solidFill>
              </a:rPr>
              <a:t>task</a:t>
            </a:r>
            <a:r>
              <a:rPr lang="fr-FR" dirty="0">
                <a:solidFill>
                  <a:schemeClr val="tx1"/>
                </a:solidFill>
              </a:rPr>
              <a:t>-</a:t>
            </a:r>
            <a:r>
              <a:rPr lang="fr-FR" dirty="0" err="1">
                <a:solidFill>
                  <a:schemeClr val="tx1"/>
                </a:solidFill>
              </a:rPr>
              <a:t>irrelevant</a:t>
            </a:r>
            <a:r>
              <a:rPr lang="fr-FR" dirty="0">
                <a:solidFill>
                  <a:schemeClr val="tx1"/>
                </a:solidFill>
              </a:rPr>
              <a:t> </a:t>
            </a:r>
            <a:r>
              <a:rPr lang="fr-FR" dirty="0" err="1">
                <a:solidFill>
                  <a:schemeClr val="tx1"/>
                </a:solidFill>
              </a:rPr>
              <a:t>activity</a:t>
            </a:r>
            <a:r>
              <a:rPr lang="fr-FR" dirty="0">
                <a:solidFill>
                  <a:schemeClr val="tx1"/>
                </a:solidFill>
              </a:rPr>
              <a:t>.</a:t>
            </a:r>
          </a:p>
          <a:p>
            <a:pPr>
              <a:buFont typeface="Arial" pitchFamily="34" charset="0"/>
              <a:buChar char="•"/>
              <a:defRPr/>
            </a:pPr>
            <a:r>
              <a:rPr lang="fr-FR" dirty="0">
                <a:solidFill>
                  <a:schemeClr val="tx1"/>
                </a:solidFill>
              </a:rPr>
              <a:t> </a:t>
            </a:r>
            <a:r>
              <a:rPr lang="fr-FR" b="1" dirty="0">
                <a:solidFill>
                  <a:schemeClr val="tx1"/>
                </a:solidFill>
              </a:rPr>
              <a:t>Learning-</a:t>
            </a:r>
            <a:r>
              <a:rPr lang="fr-FR" b="1" dirty="0" err="1">
                <a:solidFill>
                  <a:schemeClr val="tx1"/>
                </a:solidFill>
              </a:rPr>
              <a:t>dependent</a:t>
            </a:r>
            <a:r>
              <a:rPr lang="fr-FR" dirty="0">
                <a:solidFill>
                  <a:schemeClr val="tx1"/>
                </a:solidFill>
              </a:rPr>
              <a:t> </a:t>
            </a:r>
            <a:r>
              <a:rPr lang="fr-FR" dirty="0" err="1">
                <a:solidFill>
                  <a:schemeClr val="tx1"/>
                </a:solidFill>
              </a:rPr>
              <a:t>cue</a:t>
            </a:r>
            <a:r>
              <a:rPr lang="fr-FR" dirty="0">
                <a:solidFill>
                  <a:schemeClr val="tx1"/>
                </a:solidFill>
              </a:rPr>
              <a:t>-</a:t>
            </a:r>
            <a:r>
              <a:rPr lang="fr-FR" dirty="0" err="1">
                <a:solidFill>
                  <a:schemeClr val="tx1"/>
                </a:solidFill>
              </a:rPr>
              <a:t>evoked</a:t>
            </a:r>
            <a:r>
              <a:rPr lang="fr-FR" dirty="0">
                <a:solidFill>
                  <a:schemeClr val="tx1"/>
                </a:solidFill>
              </a:rPr>
              <a:t> </a:t>
            </a:r>
            <a:r>
              <a:rPr lang="fr-FR" dirty="0" err="1">
                <a:solidFill>
                  <a:schemeClr val="tx1"/>
                </a:solidFill>
              </a:rPr>
              <a:t>ACh</a:t>
            </a:r>
            <a:r>
              <a:rPr lang="fr-FR" dirty="0">
                <a:solidFill>
                  <a:schemeClr val="tx1"/>
                </a:solidFill>
              </a:rPr>
              <a:t> release in </a:t>
            </a:r>
            <a:r>
              <a:rPr lang="fr-FR" dirty="0" err="1">
                <a:solidFill>
                  <a:schemeClr val="tx1"/>
                </a:solidFill>
              </a:rPr>
              <a:t>mPFC</a:t>
            </a:r>
            <a:endParaRPr lang="fr-FR" dirty="0">
              <a:solidFill>
                <a:schemeClr val="tx1"/>
              </a:solidFill>
            </a:endParaRPr>
          </a:p>
          <a:p>
            <a:pPr>
              <a:buFont typeface="Arial" pitchFamily="34" charset="0"/>
              <a:buChar char="•"/>
              <a:defRPr/>
            </a:pPr>
            <a:r>
              <a:rPr lang="fr-FR" dirty="0">
                <a:solidFill>
                  <a:schemeClr val="tx1"/>
                </a:solidFill>
              </a:rPr>
              <a:t> Not </a:t>
            </a:r>
            <a:r>
              <a:rPr lang="fr-FR" dirty="0" err="1">
                <a:solidFill>
                  <a:schemeClr val="tx1"/>
                </a:solidFill>
              </a:rPr>
              <a:t>present</a:t>
            </a:r>
            <a:r>
              <a:rPr lang="fr-FR" dirty="0">
                <a:solidFill>
                  <a:schemeClr val="tx1"/>
                </a:solidFill>
              </a:rPr>
              <a:t> in </a:t>
            </a:r>
            <a:r>
              <a:rPr lang="fr-FR" dirty="0" err="1">
                <a:solidFill>
                  <a:schemeClr val="tx1"/>
                </a:solidFill>
              </a:rPr>
              <a:t>missed</a:t>
            </a:r>
            <a:r>
              <a:rPr lang="fr-FR" dirty="0">
                <a:solidFill>
                  <a:schemeClr val="tx1"/>
                </a:solidFill>
              </a:rPr>
              <a:t>, </a:t>
            </a:r>
            <a:r>
              <a:rPr lang="fr-FR" dirty="0" err="1">
                <a:solidFill>
                  <a:schemeClr val="tx1"/>
                </a:solidFill>
              </a:rPr>
              <a:t>even</a:t>
            </a:r>
            <a:r>
              <a:rPr lang="fr-FR" dirty="0">
                <a:solidFill>
                  <a:schemeClr val="tx1"/>
                </a:solidFill>
              </a:rPr>
              <a:t> if </a:t>
            </a:r>
            <a:r>
              <a:rPr lang="fr-FR" dirty="0" err="1">
                <a:solidFill>
                  <a:schemeClr val="tx1"/>
                </a:solidFill>
              </a:rPr>
              <a:t>reward</a:t>
            </a:r>
            <a:r>
              <a:rPr lang="fr-FR" dirty="0">
                <a:solidFill>
                  <a:schemeClr val="tx1"/>
                </a:solidFill>
              </a:rPr>
              <a:t> </a:t>
            </a:r>
            <a:r>
              <a:rPr lang="fr-FR" dirty="0" err="1">
                <a:solidFill>
                  <a:schemeClr val="tx1"/>
                </a:solidFill>
              </a:rPr>
              <a:t>is</a:t>
            </a:r>
            <a:r>
              <a:rPr lang="fr-FR" dirty="0">
                <a:solidFill>
                  <a:schemeClr val="tx1"/>
                </a:solidFill>
              </a:rPr>
              <a:t> </a:t>
            </a:r>
            <a:r>
              <a:rPr lang="fr-FR" dirty="0" err="1">
                <a:solidFill>
                  <a:schemeClr val="tx1"/>
                </a:solidFill>
              </a:rPr>
              <a:t>delivered</a:t>
            </a:r>
            <a:r>
              <a:rPr lang="fr-FR" dirty="0">
                <a:solidFill>
                  <a:schemeClr val="tx1"/>
                </a:solidFill>
              </a:rPr>
              <a:t> and </a:t>
            </a:r>
            <a:r>
              <a:rPr lang="fr-FR" dirty="0" err="1">
                <a:solidFill>
                  <a:schemeClr val="tx1"/>
                </a:solidFill>
              </a:rPr>
              <a:t>caught</a:t>
            </a:r>
            <a:endParaRPr lang="fr-FR" dirty="0">
              <a:solidFill>
                <a:schemeClr val="tx1"/>
              </a:solidFill>
            </a:endParaRPr>
          </a:p>
          <a:p>
            <a:pPr>
              <a:defRPr/>
            </a:pPr>
            <a:r>
              <a:rPr lang="fr-FR" dirty="0">
                <a:solidFill>
                  <a:schemeClr val="tx1"/>
                </a:solidFill>
                <a:sym typeface="Wingdings" pitchFamily="2" charset="2"/>
              </a:rPr>
              <a:t> Not </a:t>
            </a:r>
            <a:r>
              <a:rPr lang="fr-FR" dirty="0" err="1">
                <a:solidFill>
                  <a:schemeClr val="tx1"/>
                </a:solidFill>
                <a:sym typeface="Wingdings" pitchFamily="2" charset="2"/>
              </a:rPr>
              <a:t>reward</a:t>
            </a:r>
            <a:r>
              <a:rPr lang="fr-FR" dirty="0">
                <a:solidFill>
                  <a:schemeClr val="tx1"/>
                </a:solidFill>
                <a:sym typeface="Wingdings" pitchFamily="2" charset="2"/>
              </a:rPr>
              <a:t> </a:t>
            </a:r>
            <a:r>
              <a:rPr lang="fr-FR" dirty="0" err="1">
                <a:solidFill>
                  <a:schemeClr val="tx1"/>
                </a:solidFill>
                <a:sym typeface="Wingdings" pitchFamily="2" charset="2"/>
              </a:rPr>
              <a:t>prediction</a:t>
            </a:r>
            <a:endParaRPr lang="fr-FR" dirty="0">
              <a:solidFill>
                <a:schemeClr val="tx1"/>
              </a:solidFill>
            </a:endParaRPr>
          </a:p>
          <a:p>
            <a:pPr>
              <a:buFont typeface="Arial" pitchFamily="34" charset="0"/>
              <a:buChar char="•"/>
              <a:defRPr/>
            </a:pPr>
            <a:r>
              <a:rPr lang="fr-FR" dirty="0">
                <a:solidFill>
                  <a:schemeClr val="tx1"/>
                </a:solidFill>
              </a:rPr>
              <a:t> </a:t>
            </a:r>
            <a:r>
              <a:rPr lang="fr-FR" dirty="0" err="1">
                <a:solidFill>
                  <a:schemeClr val="tx1"/>
                </a:solidFill>
              </a:rPr>
              <a:t>Also</a:t>
            </a:r>
            <a:r>
              <a:rPr lang="fr-FR" dirty="0">
                <a:solidFill>
                  <a:schemeClr val="tx1"/>
                </a:solidFill>
              </a:rPr>
              <a:t> </a:t>
            </a:r>
            <a:r>
              <a:rPr lang="fr-FR" dirty="0" err="1">
                <a:solidFill>
                  <a:schemeClr val="tx1"/>
                </a:solidFill>
              </a:rPr>
              <a:t>present</a:t>
            </a:r>
            <a:r>
              <a:rPr lang="fr-FR" dirty="0">
                <a:solidFill>
                  <a:schemeClr val="tx1"/>
                </a:solidFill>
              </a:rPr>
              <a:t> in catch trials</a:t>
            </a:r>
            <a:endParaRPr lang="fr-FR" dirty="0">
              <a:solidFill>
                <a:schemeClr val="tx1"/>
              </a:solidFill>
              <a:sym typeface="Wingdings" pitchFamily="2" charset="2"/>
            </a:endParaRPr>
          </a:p>
          <a:p>
            <a:pPr>
              <a:buFont typeface="Arial" pitchFamily="34" charset="0"/>
              <a:buChar char="•"/>
              <a:defRPr/>
            </a:pPr>
            <a:r>
              <a:rPr lang="fr-FR" dirty="0">
                <a:solidFill>
                  <a:schemeClr val="tx1"/>
                </a:solidFill>
                <a:sym typeface="Wingdings" pitchFamily="2" charset="2"/>
              </a:rPr>
              <a:t> Timing of the </a:t>
            </a:r>
            <a:r>
              <a:rPr lang="fr-FR" dirty="0" err="1">
                <a:solidFill>
                  <a:schemeClr val="tx1"/>
                </a:solidFill>
                <a:sym typeface="Wingdings" pitchFamily="2" charset="2"/>
              </a:rPr>
              <a:t>transient</a:t>
            </a:r>
            <a:r>
              <a:rPr lang="fr-FR" dirty="0">
                <a:solidFill>
                  <a:schemeClr val="tx1"/>
                </a:solidFill>
                <a:sym typeface="Wingdings" pitchFamily="2" charset="2"/>
              </a:rPr>
              <a:t> changes </a:t>
            </a:r>
            <a:r>
              <a:rPr lang="fr-FR" dirty="0" err="1">
                <a:solidFill>
                  <a:schemeClr val="tx1"/>
                </a:solidFill>
                <a:sym typeface="Wingdings" pitchFamily="2" charset="2"/>
              </a:rPr>
              <a:t>with</a:t>
            </a:r>
            <a:r>
              <a:rPr lang="fr-FR" dirty="0">
                <a:solidFill>
                  <a:schemeClr val="tx1"/>
                </a:solidFill>
                <a:sym typeface="Wingdings" pitchFamily="2" charset="2"/>
              </a:rPr>
              <a:t> </a:t>
            </a:r>
            <a:r>
              <a:rPr lang="fr-FR" dirty="0" err="1">
                <a:solidFill>
                  <a:schemeClr val="tx1"/>
                </a:solidFill>
                <a:sym typeface="Wingdings" pitchFamily="2" charset="2"/>
              </a:rPr>
              <a:t>reward</a:t>
            </a:r>
            <a:r>
              <a:rPr lang="fr-FR" dirty="0">
                <a:solidFill>
                  <a:schemeClr val="tx1"/>
                </a:solidFill>
                <a:sym typeface="Wingdings" pitchFamily="2" charset="2"/>
              </a:rPr>
              <a:t> </a:t>
            </a:r>
            <a:r>
              <a:rPr lang="fr-FR" dirty="0" err="1">
                <a:solidFill>
                  <a:schemeClr val="tx1"/>
                </a:solidFill>
                <a:sym typeface="Wingdings" pitchFamily="2" charset="2"/>
              </a:rPr>
              <a:t>delay</a:t>
            </a:r>
            <a:endParaRPr lang="fr-FR" dirty="0">
              <a:solidFill>
                <a:schemeClr val="tx1"/>
              </a:solidFill>
              <a:sym typeface="Wingdings" pitchFamily="2" charset="2"/>
            </a:endParaRPr>
          </a:p>
          <a:p>
            <a:pPr>
              <a:defRPr/>
            </a:pPr>
            <a:r>
              <a:rPr lang="fr-FR" dirty="0">
                <a:solidFill>
                  <a:schemeClr val="tx1"/>
                </a:solidFill>
                <a:sym typeface="Wingdings" pitchFamily="2" charset="2"/>
              </a:rPr>
              <a:t> Not </a:t>
            </a:r>
            <a:r>
              <a:rPr lang="fr-FR" dirty="0" err="1">
                <a:solidFill>
                  <a:schemeClr val="tx1"/>
                </a:solidFill>
                <a:sym typeface="Wingdings" pitchFamily="2" charset="2"/>
              </a:rPr>
              <a:t>sensory</a:t>
            </a:r>
            <a:r>
              <a:rPr lang="fr-FR" dirty="0">
                <a:solidFill>
                  <a:schemeClr val="tx1"/>
                </a:solidFill>
                <a:sym typeface="Wingdings" pitchFamily="2" charset="2"/>
              </a:rPr>
              <a:t> </a:t>
            </a:r>
            <a:r>
              <a:rPr lang="fr-FR" dirty="0" err="1" smtClean="0">
                <a:solidFill>
                  <a:schemeClr val="tx1"/>
                </a:solidFill>
                <a:sym typeface="Wingdings" pitchFamily="2" charset="2"/>
              </a:rPr>
              <a:t>processing</a:t>
            </a:r>
            <a:endParaRPr lang="en-GB" dirty="0" err="1">
              <a:solidFill>
                <a:schemeClr val="tx1"/>
              </a:solidFill>
            </a:endParaRPr>
          </a:p>
        </p:txBody>
      </p:sp>
      <p:grpSp>
        <p:nvGrpSpPr>
          <p:cNvPr id="10" name="Groupe 9"/>
          <p:cNvGrpSpPr/>
          <p:nvPr/>
        </p:nvGrpSpPr>
        <p:grpSpPr>
          <a:xfrm>
            <a:off x="396875" y="4922838"/>
            <a:ext cx="5772150" cy="2401887"/>
            <a:chOff x="396875" y="4922838"/>
            <a:chExt cx="5772150" cy="2401887"/>
          </a:xfrm>
        </p:grpSpPr>
        <p:pic>
          <p:nvPicPr>
            <p:cNvPr id="68615" name="Picture 2"/>
            <p:cNvPicPr>
              <a:picLocks noChangeAspect="1" noChangeArrowheads="1"/>
            </p:cNvPicPr>
            <p:nvPr/>
          </p:nvPicPr>
          <p:blipFill>
            <a:blip r:embed="rId5" cstate="print"/>
            <a:srcRect/>
            <a:stretch>
              <a:fillRect/>
            </a:stretch>
          </p:blipFill>
          <p:spPr bwMode="auto">
            <a:xfrm>
              <a:off x="396875" y="4922838"/>
              <a:ext cx="5772150" cy="2401887"/>
            </a:xfrm>
            <a:prstGeom prst="rect">
              <a:avLst/>
            </a:prstGeom>
            <a:noFill/>
            <a:ln w="9525">
              <a:noFill/>
              <a:miter lim="800000"/>
              <a:headEnd/>
              <a:tailEnd/>
            </a:ln>
          </p:spPr>
        </p:pic>
        <p:sp>
          <p:nvSpPr>
            <p:cNvPr id="9" name="ZoneTexte 8"/>
            <p:cNvSpPr txBox="1"/>
            <p:nvPr/>
          </p:nvSpPr>
          <p:spPr>
            <a:xfrm>
              <a:off x="4325932" y="6923109"/>
              <a:ext cx="1785950" cy="352725"/>
            </a:xfrm>
            <a:prstGeom prst="rect">
              <a:avLst/>
            </a:prstGeom>
            <a:noFill/>
          </p:spPr>
          <p:txBody>
            <a:bodyPr wrap="square" rtlCol="0">
              <a:spAutoFit/>
            </a:bodyPr>
            <a:lstStyle/>
            <a:p>
              <a:r>
                <a:rPr lang="fr-FR" dirty="0" err="1" smtClean="0">
                  <a:solidFill>
                    <a:schemeClr val="tx1"/>
                  </a:solidFill>
                  <a:sym typeface="Wingdings" pitchFamily="2" charset="2"/>
                </a:rPr>
                <a:t>reward</a:t>
              </a:r>
              <a:r>
                <a:rPr lang="fr-FR" dirty="0" smtClean="0">
                  <a:solidFill>
                    <a:schemeClr val="tx1"/>
                  </a:solidFill>
                  <a:sym typeface="Wingdings" pitchFamily="2" charset="2"/>
                </a:rPr>
                <a:t> </a:t>
              </a:r>
              <a:r>
                <a:rPr lang="fr-FR" dirty="0" err="1" smtClean="0">
                  <a:solidFill>
                    <a:schemeClr val="tx1"/>
                  </a:solidFill>
                  <a:sym typeface="Wingdings" pitchFamily="2" charset="2"/>
                </a:rPr>
                <a:t>delay</a:t>
              </a:r>
              <a:endParaRPr lang="en-GB" dirty="0" err="1" smtClean="0">
                <a:solidFill>
                  <a:schemeClr val="tx1"/>
                </a:solidFill>
              </a:endParaRPr>
            </a:p>
          </p:txBody>
        </p:sp>
      </p:gr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3" cstate="print"/>
          <a:srcRect/>
          <a:stretch>
            <a:fillRect/>
          </a:stretch>
        </p:blipFill>
        <p:spPr bwMode="auto">
          <a:xfrm>
            <a:off x="0" y="61913"/>
            <a:ext cx="10080625" cy="7075487"/>
          </a:xfrm>
          <a:prstGeom prst="rect">
            <a:avLst/>
          </a:prstGeom>
          <a:noFill/>
          <a:ln w="9525">
            <a:noFill/>
            <a:miter lim="800000"/>
            <a:headEnd/>
            <a:tailEnd/>
          </a:ln>
        </p:spPr>
      </p:pic>
      <p:sp>
        <p:nvSpPr>
          <p:cNvPr id="16387" name="Rectangle 20"/>
          <p:cNvSpPr>
            <a:spLocks noChangeArrowheads="1"/>
          </p:cNvSpPr>
          <p:nvPr/>
        </p:nvSpPr>
        <p:spPr bwMode="auto">
          <a:xfrm>
            <a:off x="5391150" y="7169150"/>
            <a:ext cx="4689475" cy="390525"/>
          </a:xfrm>
          <a:prstGeom prst="rect">
            <a:avLst/>
          </a:prstGeom>
          <a:noFill/>
          <a:ln w="9525">
            <a:noFill/>
            <a:miter lim="800000"/>
            <a:headEnd/>
            <a:tailEnd/>
          </a:ln>
        </p:spPr>
        <p:txBody>
          <a:bodyPr wrap="none" lIns="100794" tIns="50397" rIns="100794" bIns="50397">
            <a:spAutoFit/>
          </a:bodyPr>
          <a:lstStyle/>
          <a:p>
            <a:r>
              <a:rPr lang="en-US" sz="2000">
                <a:solidFill>
                  <a:schemeClr val="tx1"/>
                </a:solidFill>
              </a:rPr>
              <a:t>Fritz et al., 2003. Nature Neuroscience</a:t>
            </a:r>
          </a:p>
        </p:txBody>
      </p:sp>
      <p:sp>
        <p:nvSpPr>
          <p:cNvPr id="16388" name="Rectangle 3"/>
          <p:cNvSpPr>
            <a:spLocks noChangeArrowheads="1"/>
          </p:cNvSpPr>
          <p:nvPr/>
        </p:nvSpPr>
        <p:spPr bwMode="auto">
          <a:xfrm>
            <a:off x="182563" y="6923088"/>
            <a:ext cx="2214562" cy="428625"/>
          </a:xfrm>
          <a:prstGeom prst="rect">
            <a:avLst/>
          </a:prstGeom>
          <a:solidFill>
            <a:schemeClr val="bg1"/>
          </a:solidFill>
          <a:ln w="9525" algn="ctr">
            <a:solidFill>
              <a:schemeClr val="bg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itre 1"/>
          <p:cNvSpPr>
            <a:spLocks noGrp="1"/>
          </p:cNvSpPr>
          <p:nvPr>
            <p:ph type="title"/>
          </p:nvPr>
        </p:nvSpPr>
        <p:spPr/>
        <p:txBody>
          <a:bodyPr/>
          <a:lstStyle/>
          <a:p>
            <a:pPr eaLnBrk="1"/>
            <a:r>
              <a:rPr lang="fr-FR" smtClean="0"/>
              <a:t>ACh release to mPFC is required for cue detection </a:t>
            </a:r>
            <a:endParaRPr lang="en-US" smtClean="0"/>
          </a:p>
        </p:txBody>
      </p:sp>
      <p:sp>
        <p:nvSpPr>
          <p:cNvPr id="69635"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a:solidFill>
                  <a:schemeClr val="tx1"/>
                </a:solidFill>
              </a:rPr>
              <a:t>Parikh et al., 2007. Neuron</a:t>
            </a:r>
            <a:endParaRPr lang="en-GB">
              <a:solidFill>
                <a:schemeClr val="tx1"/>
              </a:solidFill>
            </a:endParaRPr>
          </a:p>
        </p:txBody>
      </p:sp>
      <p:pic>
        <p:nvPicPr>
          <p:cNvPr id="69636" name="Picture 4"/>
          <p:cNvPicPr>
            <a:picLocks noChangeAspect="1" noChangeArrowheads="1"/>
          </p:cNvPicPr>
          <p:nvPr/>
        </p:nvPicPr>
        <p:blipFill>
          <a:blip r:embed="rId3" cstate="print"/>
          <a:srcRect/>
          <a:stretch>
            <a:fillRect/>
          </a:stretch>
        </p:blipFill>
        <p:spPr bwMode="auto">
          <a:xfrm>
            <a:off x="-74613" y="1493838"/>
            <a:ext cx="3452813" cy="3019425"/>
          </a:xfrm>
          <a:prstGeom prst="rect">
            <a:avLst/>
          </a:prstGeom>
          <a:noFill/>
          <a:ln w="9525">
            <a:noFill/>
            <a:miter lim="800000"/>
            <a:headEnd/>
            <a:tailEnd/>
          </a:ln>
        </p:spPr>
      </p:pic>
      <p:pic>
        <p:nvPicPr>
          <p:cNvPr id="69638" name="Picture 5"/>
          <p:cNvPicPr>
            <a:picLocks noChangeAspect="1" noChangeArrowheads="1"/>
          </p:cNvPicPr>
          <p:nvPr/>
        </p:nvPicPr>
        <p:blipFill>
          <a:blip r:embed="rId4" cstate="print"/>
          <a:srcRect r="24223"/>
          <a:stretch>
            <a:fillRect/>
          </a:stretch>
        </p:blipFill>
        <p:spPr bwMode="auto">
          <a:xfrm>
            <a:off x="3397250" y="1755775"/>
            <a:ext cx="2857500" cy="2452688"/>
          </a:xfrm>
          <a:prstGeom prst="rect">
            <a:avLst/>
          </a:prstGeom>
          <a:noFill/>
          <a:ln w="9525">
            <a:noFill/>
            <a:miter lim="800000"/>
            <a:headEnd/>
            <a:tailEnd/>
          </a:ln>
        </p:spPr>
      </p:pic>
      <p:pic>
        <p:nvPicPr>
          <p:cNvPr id="69639" name="Picture 2"/>
          <p:cNvPicPr>
            <a:picLocks noChangeAspect="1" noChangeArrowheads="1"/>
          </p:cNvPicPr>
          <p:nvPr/>
        </p:nvPicPr>
        <p:blipFill>
          <a:blip r:embed="rId5" cstate="print"/>
          <a:srcRect/>
          <a:stretch>
            <a:fillRect/>
          </a:stretch>
        </p:blipFill>
        <p:spPr bwMode="auto">
          <a:xfrm>
            <a:off x="682625" y="4762500"/>
            <a:ext cx="3357563" cy="2797175"/>
          </a:xfrm>
          <a:prstGeom prst="rect">
            <a:avLst/>
          </a:prstGeom>
          <a:noFill/>
          <a:ln w="9525">
            <a:noFill/>
            <a:miter lim="800000"/>
            <a:headEnd/>
            <a:tailEnd/>
          </a:ln>
        </p:spPr>
      </p:pic>
      <p:sp>
        <p:nvSpPr>
          <p:cNvPr id="8" name="ZoneTexte 7"/>
          <p:cNvSpPr txBox="1"/>
          <p:nvPr/>
        </p:nvSpPr>
        <p:spPr>
          <a:xfrm>
            <a:off x="6286544" y="1459347"/>
            <a:ext cx="3794082" cy="5560561"/>
          </a:xfrm>
          <a:prstGeom prst="rect">
            <a:avLst/>
          </a:prstGeom>
          <a:noFill/>
        </p:spPr>
        <p:txBody>
          <a:bodyPr wrap="square">
            <a:spAutoFit/>
          </a:bodyPr>
          <a:lstStyle/>
          <a:p>
            <a:pPr>
              <a:buFont typeface="Arial" pitchFamily="34" charset="0"/>
              <a:buChar char="•"/>
              <a:defRPr/>
            </a:pPr>
            <a:r>
              <a:rPr lang="fr-FR" dirty="0">
                <a:solidFill>
                  <a:schemeClr val="tx1"/>
                </a:solidFill>
              </a:rPr>
              <a:t> </a:t>
            </a:r>
            <a:r>
              <a:rPr lang="fr-FR" dirty="0" err="1">
                <a:solidFill>
                  <a:schemeClr val="tx1"/>
                </a:solidFill>
              </a:rPr>
              <a:t>mPFC</a:t>
            </a:r>
            <a:r>
              <a:rPr lang="fr-FR" dirty="0">
                <a:solidFill>
                  <a:schemeClr val="tx1"/>
                </a:solidFill>
              </a:rPr>
              <a:t> in </a:t>
            </a:r>
            <a:r>
              <a:rPr lang="fr-FR" dirty="0" err="1">
                <a:solidFill>
                  <a:schemeClr val="tx1"/>
                </a:solidFill>
              </a:rPr>
              <a:t>rodents</a:t>
            </a:r>
            <a:r>
              <a:rPr lang="fr-FR" dirty="0">
                <a:solidFill>
                  <a:schemeClr val="tx1"/>
                </a:solidFill>
              </a:rPr>
              <a:t> = </a:t>
            </a:r>
            <a:r>
              <a:rPr lang="fr-FR" dirty="0" err="1">
                <a:solidFill>
                  <a:schemeClr val="tx1"/>
                </a:solidFill>
              </a:rPr>
              <a:t>dlPFC</a:t>
            </a:r>
            <a:r>
              <a:rPr lang="fr-FR" dirty="0">
                <a:solidFill>
                  <a:schemeClr val="tx1"/>
                </a:solidFill>
              </a:rPr>
              <a:t> in </a:t>
            </a:r>
            <a:r>
              <a:rPr lang="fr-FR" dirty="0" err="1">
                <a:solidFill>
                  <a:schemeClr val="tx1"/>
                </a:solidFill>
              </a:rPr>
              <a:t>larger</a:t>
            </a:r>
            <a:r>
              <a:rPr lang="fr-FR" dirty="0">
                <a:solidFill>
                  <a:schemeClr val="tx1"/>
                </a:solidFill>
              </a:rPr>
              <a:t> </a:t>
            </a:r>
            <a:r>
              <a:rPr lang="fr-FR" dirty="0" err="1">
                <a:solidFill>
                  <a:schemeClr val="tx1"/>
                </a:solidFill>
              </a:rPr>
              <a:t>mammals</a:t>
            </a:r>
            <a:endParaRPr lang="fr-FR" dirty="0">
              <a:solidFill>
                <a:schemeClr val="tx1"/>
              </a:solidFill>
            </a:endParaRPr>
          </a:p>
          <a:p>
            <a:pPr>
              <a:buFont typeface="Arial" pitchFamily="34" charset="0"/>
              <a:buChar char="•"/>
              <a:defRPr/>
            </a:pPr>
            <a:r>
              <a:rPr lang="fr-FR" dirty="0">
                <a:solidFill>
                  <a:schemeClr val="tx1"/>
                </a:solidFill>
              </a:rPr>
              <a:t> </a:t>
            </a:r>
            <a:r>
              <a:rPr lang="fr-FR" dirty="0" err="1">
                <a:solidFill>
                  <a:schemeClr val="tx1"/>
                </a:solidFill>
              </a:rPr>
              <a:t>mice</a:t>
            </a:r>
            <a:r>
              <a:rPr lang="fr-FR" dirty="0">
                <a:solidFill>
                  <a:schemeClr val="tx1"/>
                </a:solidFill>
              </a:rPr>
              <a:t> </a:t>
            </a:r>
            <a:r>
              <a:rPr lang="fr-FR" dirty="0" err="1">
                <a:solidFill>
                  <a:schemeClr val="tx1"/>
                </a:solidFill>
              </a:rPr>
              <a:t>had</a:t>
            </a:r>
            <a:r>
              <a:rPr lang="fr-FR" dirty="0">
                <a:solidFill>
                  <a:schemeClr val="tx1"/>
                </a:solidFill>
              </a:rPr>
              <a:t> to </a:t>
            </a:r>
            <a:r>
              <a:rPr lang="fr-FR" dirty="0" err="1">
                <a:solidFill>
                  <a:schemeClr val="tx1"/>
                </a:solidFill>
              </a:rPr>
              <a:t>detect</a:t>
            </a:r>
            <a:r>
              <a:rPr lang="fr-FR" dirty="0">
                <a:solidFill>
                  <a:schemeClr val="tx1"/>
                </a:solidFill>
              </a:rPr>
              <a:t> </a:t>
            </a:r>
            <a:r>
              <a:rPr lang="fr-FR" dirty="0" err="1">
                <a:solidFill>
                  <a:schemeClr val="tx1"/>
                </a:solidFill>
              </a:rPr>
              <a:t>cue</a:t>
            </a:r>
            <a:r>
              <a:rPr lang="fr-FR" dirty="0">
                <a:solidFill>
                  <a:schemeClr val="tx1"/>
                </a:solidFill>
              </a:rPr>
              <a:t> and </a:t>
            </a:r>
            <a:r>
              <a:rPr lang="fr-FR" dirty="0" err="1">
                <a:solidFill>
                  <a:schemeClr val="tx1"/>
                </a:solidFill>
              </a:rPr>
              <a:t>get</a:t>
            </a:r>
            <a:r>
              <a:rPr lang="fr-FR" dirty="0">
                <a:solidFill>
                  <a:schemeClr val="tx1"/>
                </a:solidFill>
              </a:rPr>
              <a:t> a </a:t>
            </a:r>
            <a:r>
              <a:rPr lang="fr-FR" dirty="0" err="1">
                <a:solidFill>
                  <a:schemeClr val="tx1"/>
                </a:solidFill>
              </a:rPr>
              <a:t>reward</a:t>
            </a:r>
            <a:r>
              <a:rPr lang="fr-FR" dirty="0">
                <a:solidFill>
                  <a:schemeClr val="tx1"/>
                </a:solidFill>
              </a:rPr>
              <a:t> </a:t>
            </a:r>
            <a:r>
              <a:rPr lang="fr-FR" dirty="0" err="1">
                <a:solidFill>
                  <a:schemeClr val="tx1"/>
                </a:solidFill>
              </a:rPr>
              <a:t>with</a:t>
            </a:r>
            <a:r>
              <a:rPr lang="fr-FR" dirty="0">
                <a:solidFill>
                  <a:schemeClr val="tx1"/>
                </a:solidFill>
              </a:rPr>
              <a:t> </a:t>
            </a:r>
            <a:r>
              <a:rPr lang="fr-FR" dirty="0" err="1">
                <a:solidFill>
                  <a:schemeClr val="tx1"/>
                </a:solidFill>
              </a:rPr>
              <a:t>random</a:t>
            </a:r>
            <a:r>
              <a:rPr lang="fr-FR" dirty="0">
                <a:solidFill>
                  <a:schemeClr val="tx1"/>
                </a:solidFill>
              </a:rPr>
              <a:t> ITI. </a:t>
            </a:r>
            <a:r>
              <a:rPr lang="fr-FR" dirty="0" err="1">
                <a:solidFill>
                  <a:schemeClr val="tx1"/>
                </a:solidFill>
              </a:rPr>
              <a:t>Cue</a:t>
            </a:r>
            <a:r>
              <a:rPr lang="fr-FR" dirty="0">
                <a:solidFill>
                  <a:schemeClr val="tx1"/>
                </a:solidFill>
              </a:rPr>
              <a:t> </a:t>
            </a:r>
            <a:r>
              <a:rPr lang="fr-FR" dirty="0" err="1">
                <a:solidFill>
                  <a:schemeClr val="tx1"/>
                </a:solidFill>
              </a:rPr>
              <a:t>indicate</a:t>
            </a:r>
            <a:r>
              <a:rPr lang="fr-FR" dirty="0">
                <a:solidFill>
                  <a:schemeClr val="tx1"/>
                </a:solidFill>
              </a:rPr>
              <a:t> to stop </a:t>
            </a:r>
            <a:r>
              <a:rPr lang="fr-FR" dirty="0" err="1">
                <a:solidFill>
                  <a:schemeClr val="tx1"/>
                </a:solidFill>
              </a:rPr>
              <a:t>task</a:t>
            </a:r>
            <a:r>
              <a:rPr lang="fr-FR" dirty="0">
                <a:solidFill>
                  <a:schemeClr val="tx1"/>
                </a:solidFill>
              </a:rPr>
              <a:t>-</a:t>
            </a:r>
            <a:r>
              <a:rPr lang="fr-FR" dirty="0" err="1">
                <a:solidFill>
                  <a:schemeClr val="tx1"/>
                </a:solidFill>
              </a:rPr>
              <a:t>irrelevant</a:t>
            </a:r>
            <a:r>
              <a:rPr lang="fr-FR" dirty="0">
                <a:solidFill>
                  <a:schemeClr val="tx1"/>
                </a:solidFill>
              </a:rPr>
              <a:t> </a:t>
            </a:r>
            <a:r>
              <a:rPr lang="fr-FR" dirty="0" err="1">
                <a:solidFill>
                  <a:schemeClr val="tx1"/>
                </a:solidFill>
              </a:rPr>
              <a:t>activity</a:t>
            </a:r>
            <a:r>
              <a:rPr lang="fr-FR" dirty="0">
                <a:solidFill>
                  <a:schemeClr val="tx1"/>
                </a:solidFill>
              </a:rPr>
              <a:t>.</a:t>
            </a:r>
          </a:p>
          <a:p>
            <a:pPr>
              <a:buFont typeface="Arial" pitchFamily="34" charset="0"/>
              <a:buChar char="•"/>
              <a:defRPr/>
            </a:pPr>
            <a:r>
              <a:rPr lang="fr-FR" dirty="0">
                <a:solidFill>
                  <a:schemeClr val="tx1"/>
                </a:solidFill>
              </a:rPr>
              <a:t> </a:t>
            </a:r>
            <a:r>
              <a:rPr lang="fr-FR" b="1" dirty="0">
                <a:solidFill>
                  <a:schemeClr val="tx1"/>
                </a:solidFill>
              </a:rPr>
              <a:t>Learning-</a:t>
            </a:r>
            <a:r>
              <a:rPr lang="fr-FR" b="1" dirty="0" err="1">
                <a:solidFill>
                  <a:schemeClr val="tx1"/>
                </a:solidFill>
              </a:rPr>
              <a:t>dependent</a:t>
            </a:r>
            <a:r>
              <a:rPr lang="fr-FR" dirty="0">
                <a:solidFill>
                  <a:schemeClr val="tx1"/>
                </a:solidFill>
              </a:rPr>
              <a:t> </a:t>
            </a:r>
            <a:r>
              <a:rPr lang="fr-FR" dirty="0" err="1">
                <a:solidFill>
                  <a:schemeClr val="tx1"/>
                </a:solidFill>
              </a:rPr>
              <a:t>cue</a:t>
            </a:r>
            <a:r>
              <a:rPr lang="fr-FR" dirty="0">
                <a:solidFill>
                  <a:schemeClr val="tx1"/>
                </a:solidFill>
              </a:rPr>
              <a:t>-</a:t>
            </a:r>
            <a:r>
              <a:rPr lang="fr-FR" dirty="0" err="1">
                <a:solidFill>
                  <a:schemeClr val="tx1"/>
                </a:solidFill>
              </a:rPr>
              <a:t>evoked</a:t>
            </a:r>
            <a:r>
              <a:rPr lang="fr-FR" dirty="0">
                <a:solidFill>
                  <a:schemeClr val="tx1"/>
                </a:solidFill>
              </a:rPr>
              <a:t> </a:t>
            </a:r>
            <a:r>
              <a:rPr lang="fr-FR" dirty="0" err="1">
                <a:solidFill>
                  <a:schemeClr val="tx1"/>
                </a:solidFill>
              </a:rPr>
              <a:t>ACh</a:t>
            </a:r>
            <a:r>
              <a:rPr lang="fr-FR" dirty="0">
                <a:solidFill>
                  <a:schemeClr val="tx1"/>
                </a:solidFill>
              </a:rPr>
              <a:t> release in </a:t>
            </a:r>
            <a:r>
              <a:rPr lang="fr-FR" dirty="0" err="1">
                <a:solidFill>
                  <a:schemeClr val="tx1"/>
                </a:solidFill>
              </a:rPr>
              <a:t>mPFC</a:t>
            </a:r>
            <a:endParaRPr lang="fr-FR" dirty="0">
              <a:solidFill>
                <a:schemeClr val="tx1"/>
              </a:solidFill>
            </a:endParaRPr>
          </a:p>
          <a:p>
            <a:pPr>
              <a:buFont typeface="Arial" pitchFamily="34" charset="0"/>
              <a:buChar char="•"/>
              <a:defRPr/>
            </a:pPr>
            <a:r>
              <a:rPr lang="fr-FR" dirty="0">
                <a:solidFill>
                  <a:schemeClr val="tx1"/>
                </a:solidFill>
              </a:rPr>
              <a:t> Not </a:t>
            </a:r>
            <a:r>
              <a:rPr lang="fr-FR" dirty="0" err="1">
                <a:solidFill>
                  <a:schemeClr val="tx1"/>
                </a:solidFill>
              </a:rPr>
              <a:t>present</a:t>
            </a:r>
            <a:r>
              <a:rPr lang="fr-FR" dirty="0">
                <a:solidFill>
                  <a:schemeClr val="tx1"/>
                </a:solidFill>
              </a:rPr>
              <a:t> in </a:t>
            </a:r>
            <a:r>
              <a:rPr lang="fr-FR" dirty="0" err="1">
                <a:solidFill>
                  <a:schemeClr val="tx1"/>
                </a:solidFill>
              </a:rPr>
              <a:t>missed</a:t>
            </a:r>
            <a:r>
              <a:rPr lang="fr-FR" dirty="0">
                <a:solidFill>
                  <a:schemeClr val="tx1"/>
                </a:solidFill>
              </a:rPr>
              <a:t>, </a:t>
            </a:r>
            <a:r>
              <a:rPr lang="fr-FR" dirty="0" err="1">
                <a:solidFill>
                  <a:schemeClr val="tx1"/>
                </a:solidFill>
              </a:rPr>
              <a:t>even</a:t>
            </a:r>
            <a:r>
              <a:rPr lang="fr-FR" dirty="0">
                <a:solidFill>
                  <a:schemeClr val="tx1"/>
                </a:solidFill>
              </a:rPr>
              <a:t> if </a:t>
            </a:r>
            <a:r>
              <a:rPr lang="fr-FR" dirty="0" err="1">
                <a:solidFill>
                  <a:schemeClr val="tx1"/>
                </a:solidFill>
              </a:rPr>
              <a:t>reward</a:t>
            </a:r>
            <a:r>
              <a:rPr lang="fr-FR" dirty="0">
                <a:solidFill>
                  <a:schemeClr val="tx1"/>
                </a:solidFill>
              </a:rPr>
              <a:t> </a:t>
            </a:r>
            <a:r>
              <a:rPr lang="fr-FR" dirty="0" err="1">
                <a:solidFill>
                  <a:schemeClr val="tx1"/>
                </a:solidFill>
              </a:rPr>
              <a:t>is</a:t>
            </a:r>
            <a:r>
              <a:rPr lang="fr-FR" dirty="0">
                <a:solidFill>
                  <a:schemeClr val="tx1"/>
                </a:solidFill>
              </a:rPr>
              <a:t> </a:t>
            </a:r>
            <a:r>
              <a:rPr lang="fr-FR" dirty="0" err="1">
                <a:solidFill>
                  <a:schemeClr val="tx1"/>
                </a:solidFill>
              </a:rPr>
              <a:t>delivered</a:t>
            </a:r>
            <a:r>
              <a:rPr lang="fr-FR" dirty="0">
                <a:solidFill>
                  <a:schemeClr val="tx1"/>
                </a:solidFill>
              </a:rPr>
              <a:t> and </a:t>
            </a:r>
            <a:r>
              <a:rPr lang="fr-FR" dirty="0" err="1">
                <a:solidFill>
                  <a:schemeClr val="tx1"/>
                </a:solidFill>
              </a:rPr>
              <a:t>caught</a:t>
            </a:r>
            <a:endParaRPr lang="fr-FR" dirty="0">
              <a:solidFill>
                <a:schemeClr val="tx1"/>
              </a:solidFill>
            </a:endParaRPr>
          </a:p>
          <a:p>
            <a:pPr>
              <a:defRPr/>
            </a:pPr>
            <a:r>
              <a:rPr lang="fr-FR" dirty="0">
                <a:solidFill>
                  <a:schemeClr val="tx1"/>
                </a:solidFill>
                <a:sym typeface="Wingdings" pitchFamily="2" charset="2"/>
              </a:rPr>
              <a:t> Not </a:t>
            </a:r>
            <a:r>
              <a:rPr lang="fr-FR" dirty="0" err="1">
                <a:solidFill>
                  <a:schemeClr val="tx1"/>
                </a:solidFill>
                <a:sym typeface="Wingdings" pitchFamily="2" charset="2"/>
              </a:rPr>
              <a:t>reward</a:t>
            </a:r>
            <a:r>
              <a:rPr lang="fr-FR" dirty="0">
                <a:solidFill>
                  <a:schemeClr val="tx1"/>
                </a:solidFill>
                <a:sym typeface="Wingdings" pitchFamily="2" charset="2"/>
              </a:rPr>
              <a:t> </a:t>
            </a:r>
            <a:r>
              <a:rPr lang="fr-FR" dirty="0" err="1">
                <a:solidFill>
                  <a:schemeClr val="tx1"/>
                </a:solidFill>
                <a:sym typeface="Wingdings" pitchFamily="2" charset="2"/>
              </a:rPr>
              <a:t>prediction</a:t>
            </a:r>
            <a:endParaRPr lang="fr-FR" dirty="0">
              <a:solidFill>
                <a:schemeClr val="tx1"/>
              </a:solidFill>
            </a:endParaRPr>
          </a:p>
          <a:p>
            <a:pPr>
              <a:buFont typeface="Arial" pitchFamily="34" charset="0"/>
              <a:buChar char="•"/>
              <a:defRPr/>
            </a:pPr>
            <a:r>
              <a:rPr lang="fr-FR" dirty="0">
                <a:solidFill>
                  <a:schemeClr val="tx1"/>
                </a:solidFill>
              </a:rPr>
              <a:t> </a:t>
            </a:r>
            <a:r>
              <a:rPr lang="fr-FR" dirty="0" err="1">
                <a:solidFill>
                  <a:schemeClr val="tx1"/>
                </a:solidFill>
              </a:rPr>
              <a:t>Also</a:t>
            </a:r>
            <a:r>
              <a:rPr lang="fr-FR" dirty="0">
                <a:solidFill>
                  <a:schemeClr val="tx1"/>
                </a:solidFill>
              </a:rPr>
              <a:t> </a:t>
            </a:r>
            <a:r>
              <a:rPr lang="fr-FR" dirty="0" err="1">
                <a:solidFill>
                  <a:schemeClr val="tx1"/>
                </a:solidFill>
              </a:rPr>
              <a:t>present</a:t>
            </a:r>
            <a:r>
              <a:rPr lang="fr-FR" dirty="0">
                <a:solidFill>
                  <a:schemeClr val="tx1"/>
                </a:solidFill>
              </a:rPr>
              <a:t> in catch trials</a:t>
            </a:r>
            <a:endParaRPr lang="fr-FR" dirty="0">
              <a:solidFill>
                <a:schemeClr val="tx1"/>
              </a:solidFill>
              <a:sym typeface="Wingdings" pitchFamily="2" charset="2"/>
            </a:endParaRPr>
          </a:p>
          <a:p>
            <a:pPr>
              <a:buFont typeface="Arial" pitchFamily="34" charset="0"/>
              <a:buChar char="•"/>
              <a:defRPr/>
            </a:pPr>
            <a:r>
              <a:rPr lang="fr-FR" dirty="0">
                <a:solidFill>
                  <a:schemeClr val="tx1"/>
                </a:solidFill>
                <a:sym typeface="Wingdings" pitchFamily="2" charset="2"/>
              </a:rPr>
              <a:t> Timing of the </a:t>
            </a:r>
            <a:r>
              <a:rPr lang="fr-FR" dirty="0" err="1">
                <a:solidFill>
                  <a:schemeClr val="tx1"/>
                </a:solidFill>
                <a:sym typeface="Wingdings" pitchFamily="2" charset="2"/>
              </a:rPr>
              <a:t>transient</a:t>
            </a:r>
            <a:r>
              <a:rPr lang="fr-FR" dirty="0">
                <a:solidFill>
                  <a:schemeClr val="tx1"/>
                </a:solidFill>
                <a:sym typeface="Wingdings" pitchFamily="2" charset="2"/>
              </a:rPr>
              <a:t> changes </a:t>
            </a:r>
            <a:r>
              <a:rPr lang="fr-FR" dirty="0" err="1">
                <a:solidFill>
                  <a:schemeClr val="tx1"/>
                </a:solidFill>
                <a:sym typeface="Wingdings" pitchFamily="2" charset="2"/>
              </a:rPr>
              <a:t>with</a:t>
            </a:r>
            <a:r>
              <a:rPr lang="fr-FR" dirty="0">
                <a:solidFill>
                  <a:schemeClr val="tx1"/>
                </a:solidFill>
                <a:sym typeface="Wingdings" pitchFamily="2" charset="2"/>
              </a:rPr>
              <a:t> </a:t>
            </a:r>
            <a:r>
              <a:rPr lang="fr-FR" dirty="0" err="1">
                <a:solidFill>
                  <a:schemeClr val="tx1"/>
                </a:solidFill>
                <a:sym typeface="Wingdings" pitchFamily="2" charset="2"/>
              </a:rPr>
              <a:t>reward</a:t>
            </a:r>
            <a:r>
              <a:rPr lang="fr-FR" dirty="0">
                <a:solidFill>
                  <a:schemeClr val="tx1"/>
                </a:solidFill>
                <a:sym typeface="Wingdings" pitchFamily="2" charset="2"/>
              </a:rPr>
              <a:t> </a:t>
            </a:r>
            <a:r>
              <a:rPr lang="fr-FR" dirty="0" err="1">
                <a:solidFill>
                  <a:schemeClr val="tx1"/>
                </a:solidFill>
                <a:sym typeface="Wingdings" pitchFamily="2" charset="2"/>
              </a:rPr>
              <a:t>delay</a:t>
            </a:r>
            <a:endParaRPr lang="fr-FR" dirty="0">
              <a:solidFill>
                <a:schemeClr val="tx1"/>
              </a:solidFill>
              <a:sym typeface="Wingdings" pitchFamily="2" charset="2"/>
            </a:endParaRPr>
          </a:p>
          <a:p>
            <a:pPr>
              <a:defRPr/>
            </a:pPr>
            <a:r>
              <a:rPr lang="fr-FR" dirty="0">
                <a:solidFill>
                  <a:schemeClr val="tx1"/>
                </a:solidFill>
                <a:sym typeface="Wingdings" pitchFamily="2" charset="2"/>
              </a:rPr>
              <a:t> Not </a:t>
            </a:r>
            <a:r>
              <a:rPr lang="fr-FR" dirty="0" err="1">
                <a:solidFill>
                  <a:schemeClr val="tx1"/>
                </a:solidFill>
                <a:sym typeface="Wingdings" pitchFamily="2" charset="2"/>
              </a:rPr>
              <a:t>sensory</a:t>
            </a:r>
            <a:r>
              <a:rPr lang="fr-FR" dirty="0">
                <a:solidFill>
                  <a:schemeClr val="tx1"/>
                </a:solidFill>
                <a:sym typeface="Wingdings" pitchFamily="2" charset="2"/>
              </a:rPr>
              <a:t> </a:t>
            </a:r>
            <a:r>
              <a:rPr lang="fr-FR" dirty="0" err="1">
                <a:solidFill>
                  <a:schemeClr val="tx1"/>
                </a:solidFill>
                <a:sym typeface="Wingdings" pitchFamily="2" charset="2"/>
              </a:rPr>
              <a:t>processing</a:t>
            </a:r>
            <a:endParaRPr lang="fr-FR" dirty="0">
              <a:solidFill>
                <a:schemeClr val="tx1"/>
              </a:solidFill>
            </a:endParaRPr>
          </a:p>
          <a:p>
            <a:pPr>
              <a:buFont typeface="Arial" pitchFamily="34" charset="0"/>
              <a:buChar char="•"/>
              <a:defRPr/>
            </a:pPr>
            <a:r>
              <a:rPr lang="fr-FR" dirty="0">
                <a:solidFill>
                  <a:schemeClr val="tx1"/>
                </a:solidFill>
              </a:rPr>
              <a:t> </a:t>
            </a:r>
            <a:r>
              <a:rPr lang="fr-FR" dirty="0" err="1">
                <a:solidFill>
                  <a:schemeClr val="tx1"/>
                </a:solidFill>
              </a:rPr>
              <a:t>ACh</a:t>
            </a:r>
            <a:r>
              <a:rPr lang="fr-FR" dirty="0">
                <a:solidFill>
                  <a:schemeClr val="tx1"/>
                </a:solidFill>
              </a:rPr>
              <a:t> </a:t>
            </a:r>
            <a:r>
              <a:rPr lang="fr-FR" dirty="0" err="1">
                <a:solidFill>
                  <a:schemeClr val="tx1"/>
                </a:solidFill>
              </a:rPr>
              <a:t>fibers</a:t>
            </a:r>
            <a:r>
              <a:rPr lang="fr-FR" dirty="0">
                <a:solidFill>
                  <a:schemeClr val="tx1"/>
                </a:solidFill>
              </a:rPr>
              <a:t> in </a:t>
            </a:r>
            <a:r>
              <a:rPr lang="fr-FR" dirty="0" err="1">
                <a:solidFill>
                  <a:schemeClr val="tx1"/>
                </a:solidFill>
              </a:rPr>
              <a:t>mPFC</a:t>
            </a:r>
            <a:r>
              <a:rPr lang="fr-FR" dirty="0">
                <a:solidFill>
                  <a:schemeClr val="tx1"/>
                </a:solidFill>
              </a:rPr>
              <a:t> are </a:t>
            </a:r>
            <a:r>
              <a:rPr lang="fr-FR" dirty="0" err="1">
                <a:solidFill>
                  <a:schemeClr val="tx1"/>
                </a:solidFill>
              </a:rPr>
              <a:t>necessary</a:t>
            </a:r>
            <a:r>
              <a:rPr lang="fr-FR" dirty="0">
                <a:solidFill>
                  <a:schemeClr val="tx1"/>
                </a:solidFill>
              </a:rPr>
              <a:t> for the </a:t>
            </a:r>
            <a:r>
              <a:rPr lang="fr-FR" dirty="0" err="1">
                <a:solidFill>
                  <a:schemeClr val="tx1"/>
                </a:solidFill>
              </a:rPr>
              <a:t>task</a:t>
            </a:r>
            <a:r>
              <a:rPr lang="fr-FR" dirty="0">
                <a:solidFill>
                  <a:schemeClr val="tx1"/>
                </a:solidFill>
              </a:rPr>
              <a:t>, but not </a:t>
            </a:r>
            <a:r>
              <a:rPr lang="fr-FR" dirty="0" err="1">
                <a:solidFill>
                  <a:schemeClr val="tx1"/>
                </a:solidFill>
              </a:rPr>
              <a:t>those</a:t>
            </a:r>
            <a:r>
              <a:rPr lang="fr-FR" dirty="0">
                <a:solidFill>
                  <a:schemeClr val="tx1"/>
                </a:solidFill>
              </a:rPr>
              <a:t> in M1</a:t>
            </a:r>
          </a:p>
          <a:p>
            <a:pPr>
              <a:defRPr/>
            </a:pPr>
            <a:r>
              <a:rPr lang="fr-FR" dirty="0">
                <a:solidFill>
                  <a:schemeClr val="tx1"/>
                </a:solidFill>
                <a:sym typeface="Wingdings" pitchFamily="2" charset="2"/>
              </a:rPr>
              <a:t> </a:t>
            </a:r>
            <a:r>
              <a:rPr lang="fr-FR" dirty="0" err="1">
                <a:solidFill>
                  <a:schemeClr val="tx1"/>
                </a:solidFill>
                <a:sym typeface="Wingdings" pitchFamily="2" charset="2"/>
              </a:rPr>
              <a:t>ACh</a:t>
            </a:r>
            <a:r>
              <a:rPr lang="fr-FR" dirty="0">
                <a:solidFill>
                  <a:schemeClr val="tx1"/>
                </a:solidFill>
                <a:sym typeface="Wingdings" pitchFamily="2" charset="2"/>
              </a:rPr>
              <a:t> </a:t>
            </a:r>
            <a:r>
              <a:rPr lang="fr-FR" dirty="0" err="1">
                <a:solidFill>
                  <a:schemeClr val="tx1"/>
                </a:solidFill>
                <a:sym typeface="Wingdings" pitchFamily="2" charset="2"/>
              </a:rPr>
              <a:t>signals</a:t>
            </a:r>
            <a:r>
              <a:rPr lang="fr-FR" dirty="0">
                <a:solidFill>
                  <a:schemeClr val="tx1"/>
                </a:solidFill>
                <a:sym typeface="Wingdings" pitchFamily="2" charset="2"/>
              </a:rPr>
              <a:t> a cognitive </a:t>
            </a:r>
            <a:r>
              <a:rPr lang="fr-FR" dirty="0" err="1" smtClean="0">
                <a:solidFill>
                  <a:schemeClr val="tx1"/>
                </a:solidFill>
                <a:sym typeface="Wingdings" pitchFamily="2" charset="2"/>
              </a:rPr>
              <a:t>operation</a:t>
            </a:r>
            <a:endParaRPr lang="fr-FR" dirty="0">
              <a:solidFill>
                <a:schemeClr val="tx1"/>
              </a:solidFill>
            </a:endParaRPr>
          </a:p>
          <a:p>
            <a:pPr>
              <a:buFont typeface="Arial" pitchFamily="34" charset="0"/>
              <a:buChar char="•"/>
              <a:defRPr/>
            </a:pPr>
            <a:endParaRPr lang="en-GB" dirty="0" err="1">
              <a:solidFill>
                <a:schemeClr val="tx1"/>
              </a:solidFill>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Titre 1"/>
          <p:cNvSpPr>
            <a:spLocks noGrp="1"/>
          </p:cNvSpPr>
          <p:nvPr>
            <p:ph type="title"/>
          </p:nvPr>
        </p:nvSpPr>
        <p:spPr/>
        <p:txBody>
          <a:bodyPr/>
          <a:lstStyle/>
          <a:p>
            <a:pPr eaLnBrk="1"/>
            <a:r>
              <a:rPr lang="fr-FR" smtClean="0"/>
              <a:t>ACh release to mPFC is required for cue detection </a:t>
            </a:r>
            <a:endParaRPr lang="en-US" smtClean="0"/>
          </a:p>
        </p:txBody>
      </p:sp>
      <p:sp>
        <p:nvSpPr>
          <p:cNvPr id="70659"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a:solidFill>
                  <a:schemeClr val="tx1"/>
                </a:solidFill>
              </a:rPr>
              <a:t>Parikh et al., 2007. Neuron</a:t>
            </a:r>
            <a:endParaRPr lang="en-GB">
              <a:solidFill>
                <a:schemeClr val="tx1"/>
              </a:solidFill>
            </a:endParaRPr>
          </a:p>
        </p:txBody>
      </p:sp>
      <p:pic>
        <p:nvPicPr>
          <p:cNvPr id="70660" name="Picture 4"/>
          <p:cNvPicPr>
            <a:picLocks noChangeAspect="1" noChangeArrowheads="1"/>
          </p:cNvPicPr>
          <p:nvPr/>
        </p:nvPicPr>
        <p:blipFill>
          <a:blip r:embed="rId3" cstate="print"/>
          <a:srcRect/>
          <a:stretch>
            <a:fillRect/>
          </a:stretch>
        </p:blipFill>
        <p:spPr bwMode="auto">
          <a:xfrm>
            <a:off x="-74613" y="1493838"/>
            <a:ext cx="3452813" cy="3019425"/>
          </a:xfrm>
          <a:prstGeom prst="rect">
            <a:avLst/>
          </a:prstGeom>
          <a:noFill/>
          <a:ln w="9525">
            <a:noFill/>
            <a:miter lim="800000"/>
            <a:headEnd/>
            <a:tailEnd/>
          </a:ln>
        </p:spPr>
      </p:pic>
      <p:sp>
        <p:nvSpPr>
          <p:cNvPr id="10" name="ZoneTexte 9"/>
          <p:cNvSpPr txBox="1"/>
          <p:nvPr/>
        </p:nvSpPr>
        <p:spPr>
          <a:xfrm>
            <a:off x="6286544" y="1459347"/>
            <a:ext cx="3794082" cy="5820952"/>
          </a:xfrm>
          <a:prstGeom prst="rect">
            <a:avLst/>
          </a:prstGeom>
          <a:noFill/>
        </p:spPr>
        <p:txBody>
          <a:bodyPr wrap="square">
            <a:spAutoFit/>
          </a:bodyPr>
          <a:lstStyle/>
          <a:p>
            <a:pPr>
              <a:buFont typeface="Arial" pitchFamily="34" charset="0"/>
              <a:buChar char="•"/>
              <a:defRPr/>
            </a:pPr>
            <a:r>
              <a:rPr lang="fr-FR" dirty="0">
                <a:solidFill>
                  <a:schemeClr val="tx1"/>
                </a:solidFill>
              </a:rPr>
              <a:t> </a:t>
            </a:r>
            <a:r>
              <a:rPr lang="fr-FR" dirty="0" err="1">
                <a:solidFill>
                  <a:schemeClr val="tx1"/>
                </a:solidFill>
              </a:rPr>
              <a:t>mPFC</a:t>
            </a:r>
            <a:r>
              <a:rPr lang="fr-FR" dirty="0">
                <a:solidFill>
                  <a:schemeClr val="tx1"/>
                </a:solidFill>
              </a:rPr>
              <a:t> in </a:t>
            </a:r>
            <a:r>
              <a:rPr lang="fr-FR" dirty="0" err="1">
                <a:solidFill>
                  <a:schemeClr val="tx1"/>
                </a:solidFill>
              </a:rPr>
              <a:t>rodents</a:t>
            </a:r>
            <a:r>
              <a:rPr lang="fr-FR" dirty="0">
                <a:solidFill>
                  <a:schemeClr val="tx1"/>
                </a:solidFill>
              </a:rPr>
              <a:t> = </a:t>
            </a:r>
            <a:r>
              <a:rPr lang="fr-FR" dirty="0" err="1">
                <a:solidFill>
                  <a:schemeClr val="tx1"/>
                </a:solidFill>
              </a:rPr>
              <a:t>dlPFC</a:t>
            </a:r>
            <a:r>
              <a:rPr lang="fr-FR" dirty="0">
                <a:solidFill>
                  <a:schemeClr val="tx1"/>
                </a:solidFill>
              </a:rPr>
              <a:t> in </a:t>
            </a:r>
            <a:r>
              <a:rPr lang="fr-FR" dirty="0" err="1">
                <a:solidFill>
                  <a:schemeClr val="tx1"/>
                </a:solidFill>
              </a:rPr>
              <a:t>larger</a:t>
            </a:r>
            <a:r>
              <a:rPr lang="fr-FR" dirty="0">
                <a:solidFill>
                  <a:schemeClr val="tx1"/>
                </a:solidFill>
              </a:rPr>
              <a:t> </a:t>
            </a:r>
            <a:r>
              <a:rPr lang="fr-FR" dirty="0" err="1">
                <a:solidFill>
                  <a:schemeClr val="tx1"/>
                </a:solidFill>
              </a:rPr>
              <a:t>mammals</a:t>
            </a:r>
            <a:endParaRPr lang="fr-FR" dirty="0">
              <a:solidFill>
                <a:schemeClr val="tx1"/>
              </a:solidFill>
            </a:endParaRPr>
          </a:p>
          <a:p>
            <a:pPr>
              <a:buFont typeface="Arial" pitchFamily="34" charset="0"/>
              <a:buChar char="•"/>
              <a:defRPr/>
            </a:pPr>
            <a:r>
              <a:rPr lang="fr-FR" dirty="0">
                <a:solidFill>
                  <a:schemeClr val="tx1"/>
                </a:solidFill>
              </a:rPr>
              <a:t> </a:t>
            </a:r>
            <a:r>
              <a:rPr lang="fr-FR" dirty="0" err="1">
                <a:solidFill>
                  <a:schemeClr val="tx1"/>
                </a:solidFill>
              </a:rPr>
              <a:t>mice</a:t>
            </a:r>
            <a:r>
              <a:rPr lang="fr-FR" dirty="0">
                <a:solidFill>
                  <a:schemeClr val="tx1"/>
                </a:solidFill>
              </a:rPr>
              <a:t> </a:t>
            </a:r>
            <a:r>
              <a:rPr lang="fr-FR" dirty="0" err="1">
                <a:solidFill>
                  <a:schemeClr val="tx1"/>
                </a:solidFill>
              </a:rPr>
              <a:t>had</a:t>
            </a:r>
            <a:r>
              <a:rPr lang="fr-FR" dirty="0">
                <a:solidFill>
                  <a:schemeClr val="tx1"/>
                </a:solidFill>
              </a:rPr>
              <a:t> to </a:t>
            </a:r>
            <a:r>
              <a:rPr lang="fr-FR" dirty="0" err="1">
                <a:solidFill>
                  <a:schemeClr val="tx1"/>
                </a:solidFill>
              </a:rPr>
              <a:t>detect</a:t>
            </a:r>
            <a:r>
              <a:rPr lang="fr-FR" dirty="0">
                <a:solidFill>
                  <a:schemeClr val="tx1"/>
                </a:solidFill>
              </a:rPr>
              <a:t> </a:t>
            </a:r>
            <a:r>
              <a:rPr lang="fr-FR" dirty="0" err="1">
                <a:solidFill>
                  <a:schemeClr val="tx1"/>
                </a:solidFill>
              </a:rPr>
              <a:t>cue</a:t>
            </a:r>
            <a:r>
              <a:rPr lang="fr-FR" dirty="0">
                <a:solidFill>
                  <a:schemeClr val="tx1"/>
                </a:solidFill>
              </a:rPr>
              <a:t> and </a:t>
            </a:r>
            <a:r>
              <a:rPr lang="fr-FR" dirty="0" err="1">
                <a:solidFill>
                  <a:schemeClr val="tx1"/>
                </a:solidFill>
              </a:rPr>
              <a:t>get</a:t>
            </a:r>
            <a:r>
              <a:rPr lang="fr-FR" dirty="0">
                <a:solidFill>
                  <a:schemeClr val="tx1"/>
                </a:solidFill>
              </a:rPr>
              <a:t> a </a:t>
            </a:r>
            <a:r>
              <a:rPr lang="fr-FR" dirty="0" err="1">
                <a:solidFill>
                  <a:schemeClr val="tx1"/>
                </a:solidFill>
              </a:rPr>
              <a:t>reward</a:t>
            </a:r>
            <a:r>
              <a:rPr lang="fr-FR" dirty="0">
                <a:solidFill>
                  <a:schemeClr val="tx1"/>
                </a:solidFill>
              </a:rPr>
              <a:t> </a:t>
            </a:r>
            <a:r>
              <a:rPr lang="fr-FR" dirty="0" err="1">
                <a:solidFill>
                  <a:schemeClr val="tx1"/>
                </a:solidFill>
              </a:rPr>
              <a:t>with</a:t>
            </a:r>
            <a:r>
              <a:rPr lang="fr-FR" dirty="0">
                <a:solidFill>
                  <a:schemeClr val="tx1"/>
                </a:solidFill>
              </a:rPr>
              <a:t> </a:t>
            </a:r>
            <a:r>
              <a:rPr lang="fr-FR" dirty="0" err="1">
                <a:solidFill>
                  <a:schemeClr val="tx1"/>
                </a:solidFill>
              </a:rPr>
              <a:t>random</a:t>
            </a:r>
            <a:r>
              <a:rPr lang="fr-FR" dirty="0">
                <a:solidFill>
                  <a:schemeClr val="tx1"/>
                </a:solidFill>
              </a:rPr>
              <a:t> ITI. </a:t>
            </a:r>
            <a:r>
              <a:rPr lang="fr-FR" dirty="0" err="1">
                <a:solidFill>
                  <a:schemeClr val="tx1"/>
                </a:solidFill>
              </a:rPr>
              <a:t>Cue</a:t>
            </a:r>
            <a:r>
              <a:rPr lang="fr-FR" dirty="0">
                <a:solidFill>
                  <a:schemeClr val="tx1"/>
                </a:solidFill>
              </a:rPr>
              <a:t> </a:t>
            </a:r>
            <a:r>
              <a:rPr lang="fr-FR" dirty="0" err="1">
                <a:solidFill>
                  <a:schemeClr val="tx1"/>
                </a:solidFill>
              </a:rPr>
              <a:t>indicate</a:t>
            </a:r>
            <a:r>
              <a:rPr lang="fr-FR" dirty="0">
                <a:solidFill>
                  <a:schemeClr val="tx1"/>
                </a:solidFill>
              </a:rPr>
              <a:t> to stop </a:t>
            </a:r>
            <a:r>
              <a:rPr lang="fr-FR" dirty="0" err="1">
                <a:solidFill>
                  <a:schemeClr val="tx1"/>
                </a:solidFill>
              </a:rPr>
              <a:t>task</a:t>
            </a:r>
            <a:r>
              <a:rPr lang="fr-FR" dirty="0">
                <a:solidFill>
                  <a:schemeClr val="tx1"/>
                </a:solidFill>
              </a:rPr>
              <a:t>-</a:t>
            </a:r>
            <a:r>
              <a:rPr lang="fr-FR" dirty="0" err="1">
                <a:solidFill>
                  <a:schemeClr val="tx1"/>
                </a:solidFill>
              </a:rPr>
              <a:t>irrelevant</a:t>
            </a:r>
            <a:r>
              <a:rPr lang="fr-FR" dirty="0">
                <a:solidFill>
                  <a:schemeClr val="tx1"/>
                </a:solidFill>
              </a:rPr>
              <a:t> </a:t>
            </a:r>
            <a:r>
              <a:rPr lang="fr-FR" dirty="0" err="1">
                <a:solidFill>
                  <a:schemeClr val="tx1"/>
                </a:solidFill>
              </a:rPr>
              <a:t>activity</a:t>
            </a:r>
            <a:r>
              <a:rPr lang="fr-FR" dirty="0">
                <a:solidFill>
                  <a:schemeClr val="tx1"/>
                </a:solidFill>
              </a:rPr>
              <a:t>.</a:t>
            </a:r>
          </a:p>
          <a:p>
            <a:pPr>
              <a:buFont typeface="Arial" pitchFamily="34" charset="0"/>
              <a:buChar char="•"/>
              <a:defRPr/>
            </a:pPr>
            <a:r>
              <a:rPr lang="fr-FR" dirty="0">
                <a:solidFill>
                  <a:schemeClr val="tx1"/>
                </a:solidFill>
              </a:rPr>
              <a:t> </a:t>
            </a:r>
            <a:r>
              <a:rPr lang="fr-FR" b="1" dirty="0">
                <a:solidFill>
                  <a:schemeClr val="tx1"/>
                </a:solidFill>
              </a:rPr>
              <a:t>Learning-</a:t>
            </a:r>
            <a:r>
              <a:rPr lang="fr-FR" b="1" dirty="0" err="1">
                <a:solidFill>
                  <a:schemeClr val="tx1"/>
                </a:solidFill>
              </a:rPr>
              <a:t>dependent</a:t>
            </a:r>
            <a:r>
              <a:rPr lang="fr-FR" dirty="0">
                <a:solidFill>
                  <a:schemeClr val="tx1"/>
                </a:solidFill>
              </a:rPr>
              <a:t> </a:t>
            </a:r>
            <a:r>
              <a:rPr lang="fr-FR" dirty="0" err="1">
                <a:solidFill>
                  <a:schemeClr val="tx1"/>
                </a:solidFill>
              </a:rPr>
              <a:t>cue</a:t>
            </a:r>
            <a:r>
              <a:rPr lang="fr-FR" dirty="0">
                <a:solidFill>
                  <a:schemeClr val="tx1"/>
                </a:solidFill>
              </a:rPr>
              <a:t>-</a:t>
            </a:r>
            <a:r>
              <a:rPr lang="fr-FR" dirty="0" err="1">
                <a:solidFill>
                  <a:schemeClr val="tx1"/>
                </a:solidFill>
              </a:rPr>
              <a:t>evoked</a:t>
            </a:r>
            <a:r>
              <a:rPr lang="fr-FR" dirty="0">
                <a:solidFill>
                  <a:schemeClr val="tx1"/>
                </a:solidFill>
              </a:rPr>
              <a:t> </a:t>
            </a:r>
            <a:r>
              <a:rPr lang="fr-FR" dirty="0" err="1">
                <a:solidFill>
                  <a:schemeClr val="tx1"/>
                </a:solidFill>
              </a:rPr>
              <a:t>ACh</a:t>
            </a:r>
            <a:r>
              <a:rPr lang="fr-FR" dirty="0">
                <a:solidFill>
                  <a:schemeClr val="tx1"/>
                </a:solidFill>
              </a:rPr>
              <a:t> release in </a:t>
            </a:r>
            <a:r>
              <a:rPr lang="fr-FR" dirty="0" err="1">
                <a:solidFill>
                  <a:schemeClr val="tx1"/>
                </a:solidFill>
              </a:rPr>
              <a:t>mPFC</a:t>
            </a:r>
            <a:endParaRPr lang="fr-FR" dirty="0">
              <a:solidFill>
                <a:schemeClr val="tx1"/>
              </a:solidFill>
            </a:endParaRPr>
          </a:p>
          <a:p>
            <a:pPr>
              <a:buFont typeface="Arial" pitchFamily="34" charset="0"/>
              <a:buChar char="•"/>
              <a:defRPr/>
            </a:pPr>
            <a:r>
              <a:rPr lang="fr-FR" dirty="0">
                <a:solidFill>
                  <a:schemeClr val="tx1"/>
                </a:solidFill>
              </a:rPr>
              <a:t> Not </a:t>
            </a:r>
            <a:r>
              <a:rPr lang="fr-FR" dirty="0" err="1">
                <a:solidFill>
                  <a:schemeClr val="tx1"/>
                </a:solidFill>
              </a:rPr>
              <a:t>present</a:t>
            </a:r>
            <a:r>
              <a:rPr lang="fr-FR" dirty="0">
                <a:solidFill>
                  <a:schemeClr val="tx1"/>
                </a:solidFill>
              </a:rPr>
              <a:t> in </a:t>
            </a:r>
            <a:r>
              <a:rPr lang="fr-FR" dirty="0" err="1">
                <a:solidFill>
                  <a:schemeClr val="tx1"/>
                </a:solidFill>
              </a:rPr>
              <a:t>missed</a:t>
            </a:r>
            <a:r>
              <a:rPr lang="fr-FR" dirty="0">
                <a:solidFill>
                  <a:schemeClr val="tx1"/>
                </a:solidFill>
              </a:rPr>
              <a:t>, </a:t>
            </a:r>
            <a:r>
              <a:rPr lang="fr-FR" dirty="0" err="1">
                <a:solidFill>
                  <a:schemeClr val="tx1"/>
                </a:solidFill>
              </a:rPr>
              <a:t>even</a:t>
            </a:r>
            <a:r>
              <a:rPr lang="fr-FR" dirty="0">
                <a:solidFill>
                  <a:schemeClr val="tx1"/>
                </a:solidFill>
              </a:rPr>
              <a:t> if </a:t>
            </a:r>
            <a:r>
              <a:rPr lang="fr-FR" dirty="0" err="1">
                <a:solidFill>
                  <a:schemeClr val="tx1"/>
                </a:solidFill>
              </a:rPr>
              <a:t>reward</a:t>
            </a:r>
            <a:r>
              <a:rPr lang="fr-FR" dirty="0">
                <a:solidFill>
                  <a:schemeClr val="tx1"/>
                </a:solidFill>
              </a:rPr>
              <a:t> </a:t>
            </a:r>
            <a:r>
              <a:rPr lang="fr-FR" dirty="0" err="1">
                <a:solidFill>
                  <a:schemeClr val="tx1"/>
                </a:solidFill>
              </a:rPr>
              <a:t>is</a:t>
            </a:r>
            <a:r>
              <a:rPr lang="fr-FR" dirty="0">
                <a:solidFill>
                  <a:schemeClr val="tx1"/>
                </a:solidFill>
              </a:rPr>
              <a:t> </a:t>
            </a:r>
            <a:r>
              <a:rPr lang="fr-FR" dirty="0" err="1">
                <a:solidFill>
                  <a:schemeClr val="tx1"/>
                </a:solidFill>
              </a:rPr>
              <a:t>delivered</a:t>
            </a:r>
            <a:r>
              <a:rPr lang="fr-FR" dirty="0">
                <a:solidFill>
                  <a:schemeClr val="tx1"/>
                </a:solidFill>
              </a:rPr>
              <a:t> and </a:t>
            </a:r>
            <a:r>
              <a:rPr lang="fr-FR" dirty="0" err="1">
                <a:solidFill>
                  <a:schemeClr val="tx1"/>
                </a:solidFill>
              </a:rPr>
              <a:t>caught</a:t>
            </a:r>
            <a:endParaRPr lang="fr-FR" dirty="0">
              <a:solidFill>
                <a:schemeClr val="tx1"/>
              </a:solidFill>
            </a:endParaRPr>
          </a:p>
          <a:p>
            <a:pPr>
              <a:defRPr/>
            </a:pPr>
            <a:r>
              <a:rPr lang="fr-FR" dirty="0">
                <a:solidFill>
                  <a:schemeClr val="tx1"/>
                </a:solidFill>
                <a:sym typeface="Wingdings" pitchFamily="2" charset="2"/>
              </a:rPr>
              <a:t> Not </a:t>
            </a:r>
            <a:r>
              <a:rPr lang="fr-FR" dirty="0" err="1">
                <a:solidFill>
                  <a:schemeClr val="tx1"/>
                </a:solidFill>
                <a:sym typeface="Wingdings" pitchFamily="2" charset="2"/>
              </a:rPr>
              <a:t>reward</a:t>
            </a:r>
            <a:r>
              <a:rPr lang="fr-FR" dirty="0">
                <a:solidFill>
                  <a:schemeClr val="tx1"/>
                </a:solidFill>
                <a:sym typeface="Wingdings" pitchFamily="2" charset="2"/>
              </a:rPr>
              <a:t> </a:t>
            </a:r>
            <a:r>
              <a:rPr lang="fr-FR" dirty="0" err="1">
                <a:solidFill>
                  <a:schemeClr val="tx1"/>
                </a:solidFill>
                <a:sym typeface="Wingdings" pitchFamily="2" charset="2"/>
              </a:rPr>
              <a:t>prediction</a:t>
            </a:r>
            <a:endParaRPr lang="fr-FR" dirty="0">
              <a:solidFill>
                <a:schemeClr val="tx1"/>
              </a:solidFill>
            </a:endParaRPr>
          </a:p>
          <a:p>
            <a:pPr>
              <a:buFont typeface="Arial" pitchFamily="34" charset="0"/>
              <a:buChar char="•"/>
              <a:defRPr/>
            </a:pPr>
            <a:r>
              <a:rPr lang="fr-FR" dirty="0">
                <a:solidFill>
                  <a:schemeClr val="tx1"/>
                </a:solidFill>
              </a:rPr>
              <a:t> </a:t>
            </a:r>
            <a:r>
              <a:rPr lang="fr-FR" dirty="0" err="1">
                <a:solidFill>
                  <a:schemeClr val="tx1"/>
                </a:solidFill>
              </a:rPr>
              <a:t>Also</a:t>
            </a:r>
            <a:r>
              <a:rPr lang="fr-FR" dirty="0">
                <a:solidFill>
                  <a:schemeClr val="tx1"/>
                </a:solidFill>
              </a:rPr>
              <a:t> </a:t>
            </a:r>
            <a:r>
              <a:rPr lang="fr-FR" dirty="0" err="1">
                <a:solidFill>
                  <a:schemeClr val="tx1"/>
                </a:solidFill>
              </a:rPr>
              <a:t>present</a:t>
            </a:r>
            <a:r>
              <a:rPr lang="fr-FR" dirty="0">
                <a:solidFill>
                  <a:schemeClr val="tx1"/>
                </a:solidFill>
              </a:rPr>
              <a:t> in catch trials</a:t>
            </a:r>
            <a:endParaRPr lang="fr-FR" dirty="0">
              <a:solidFill>
                <a:schemeClr val="tx1"/>
              </a:solidFill>
              <a:sym typeface="Wingdings" pitchFamily="2" charset="2"/>
            </a:endParaRPr>
          </a:p>
          <a:p>
            <a:pPr>
              <a:buFont typeface="Arial" pitchFamily="34" charset="0"/>
              <a:buChar char="•"/>
              <a:defRPr/>
            </a:pPr>
            <a:r>
              <a:rPr lang="fr-FR" dirty="0">
                <a:solidFill>
                  <a:schemeClr val="tx1"/>
                </a:solidFill>
                <a:sym typeface="Wingdings" pitchFamily="2" charset="2"/>
              </a:rPr>
              <a:t> Timing of the </a:t>
            </a:r>
            <a:r>
              <a:rPr lang="fr-FR" dirty="0" err="1">
                <a:solidFill>
                  <a:schemeClr val="tx1"/>
                </a:solidFill>
                <a:sym typeface="Wingdings" pitchFamily="2" charset="2"/>
              </a:rPr>
              <a:t>transient</a:t>
            </a:r>
            <a:r>
              <a:rPr lang="fr-FR" dirty="0">
                <a:solidFill>
                  <a:schemeClr val="tx1"/>
                </a:solidFill>
                <a:sym typeface="Wingdings" pitchFamily="2" charset="2"/>
              </a:rPr>
              <a:t> changes </a:t>
            </a:r>
            <a:r>
              <a:rPr lang="fr-FR" dirty="0" err="1">
                <a:solidFill>
                  <a:schemeClr val="tx1"/>
                </a:solidFill>
                <a:sym typeface="Wingdings" pitchFamily="2" charset="2"/>
              </a:rPr>
              <a:t>with</a:t>
            </a:r>
            <a:r>
              <a:rPr lang="fr-FR" dirty="0">
                <a:solidFill>
                  <a:schemeClr val="tx1"/>
                </a:solidFill>
                <a:sym typeface="Wingdings" pitchFamily="2" charset="2"/>
              </a:rPr>
              <a:t> </a:t>
            </a:r>
            <a:r>
              <a:rPr lang="fr-FR" dirty="0" err="1">
                <a:solidFill>
                  <a:schemeClr val="tx1"/>
                </a:solidFill>
                <a:sym typeface="Wingdings" pitchFamily="2" charset="2"/>
              </a:rPr>
              <a:t>reward</a:t>
            </a:r>
            <a:r>
              <a:rPr lang="fr-FR" dirty="0">
                <a:solidFill>
                  <a:schemeClr val="tx1"/>
                </a:solidFill>
                <a:sym typeface="Wingdings" pitchFamily="2" charset="2"/>
              </a:rPr>
              <a:t> </a:t>
            </a:r>
            <a:r>
              <a:rPr lang="fr-FR" dirty="0" err="1">
                <a:solidFill>
                  <a:schemeClr val="tx1"/>
                </a:solidFill>
                <a:sym typeface="Wingdings" pitchFamily="2" charset="2"/>
              </a:rPr>
              <a:t>delay</a:t>
            </a:r>
            <a:endParaRPr lang="fr-FR" dirty="0">
              <a:solidFill>
                <a:schemeClr val="tx1"/>
              </a:solidFill>
              <a:sym typeface="Wingdings" pitchFamily="2" charset="2"/>
            </a:endParaRPr>
          </a:p>
          <a:p>
            <a:pPr>
              <a:defRPr/>
            </a:pPr>
            <a:r>
              <a:rPr lang="fr-FR" dirty="0">
                <a:solidFill>
                  <a:schemeClr val="tx1"/>
                </a:solidFill>
                <a:sym typeface="Wingdings" pitchFamily="2" charset="2"/>
              </a:rPr>
              <a:t> Not </a:t>
            </a:r>
            <a:r>
              <a:rPr lang="fr-FR" dirty="0" err="1">
                <a:solidFill>
                  <a:schemeClr val="tx1"/>
                </a:solidFill>
                <a:sym typeface="Wingdings" pitchFamily="2" charset="2"/>
              </a:rPr>
              <a:t>sensory</a:t>
            </a:r>
            <a:r>
              <a:rPr lang="fr-FR" dirty="0">
                <a:solidFill>
                  <a:schemeClr val="tx1"/>
                </a:solidFill>
                <a:sym typeface="Wingdings" pitchFamily="2" charset="2"/>
              </a:rPr>
              <a:t> </a:t>
            </a:r>
            <a:r>
              <a:rPr lang="fr-FR" dirty="0" err="1">
                <a:solidFill>
                  <a:schemeClr val="tx1"/>
                </a:solidFill>
                <a:sym typeface="Wingdings" pitchFamily="2" charset="2"/>
              </a:rPr>
              <a:t>processing</a:t>
            </a:r>
            <a:endParaRPr lang="fr-FR" dirty="0">
              <a:solidFill>
                <a:schemeClr val="tx1"/>
              </a:solidFill>
            </a:endParaRPr>
          </a:p>
          <a:p>
            <a:pPr>
              <a:buFont typeface="Arial" pitchFamily="34" charset="0"/>
              <a:buChar char="•"/>
              <a:defRPr/>
            </a:pPr>
            <a:r>
              <a:rPr lang="fr-FR" dirty="0">
                <a:solidFill>
                  <a:schemeClr val="tx1"/>
                </a:solidFill>
              </a:rPr>
              <a:t> </a:t>
            </a:r>
            <a:r>
              <a:rPr lang="fr-FR" dirty="0" err="1">
                <a:solidFill>
                  <a:schemeClr val="tx1"/>
                </a:solidFill>
              </a:rPr>
              <a:t>ACh</a:t>
            </a:r>
            <a:r>
              <a:rPr lang="fr-FR" dirty="0">
                <a:solidFill>
                  <a:schemeClr val="tx1"/>
                </a:solidFill>
              </a:rPr>
              <a:t> </a:t>
            </a:r>
            <a:r>
              <a:rPr lang="fr-FR" dirty="0" err="1">
                <a:solidFill>
                  <a:schemeClr val="tx1"/>
                </a:solidFill>
              </a:rPr>
              <a:t>fibers</a:t>
            </a:r>
            <a:r>
              <a:rPr lang="fr-FR" dirty="0">
                <a:solidFill>
                  <a:schemeClr val="tx1"/>
                </a:solidFill>
              </a:rPr>
              <a:t> in </a:t>
            </a:r>
            <a:r>
              <a:rPr lang="fr-FR" dirty="0" err="1">
                <a:solidFill>
                  <a:schemeClr val="tx1"/>
                </a:solidFill>
              </a:rPr>
              <a:t>mPFC</a:t>
            </a:r>
            <a:r>
              <a:rPr lang="fr-FR" dirty="0">
                <a:solidFill>
                  <a:schemeClr val="tx1"/>
                </a:solidFill>
              </a:rPr>
              <a:t> are </a:t>
            </a:r>
            <a:r>
              <a:rPr lang="fr-FR" dirty="0" err="1">
                <a:solidFill>
                  <a:schemeClr val="tx1"/>
                </a:solidFill>
              </a:rPr>
              <a:t>necessary</a:t>
            </a:r>
            <a:r>
              <a:rPr lang="fr-FR" dirty="0">
                <a:solidFill>
                  <a:schemeClr val="tx1"/>
                </a:solidFill>
              </a:rPr>
              <a:t> for the </a:t>
            </a:r>
            <a:r>
              <a:rPr lang="fr-FR" dirty="0" err="1">
                <a:solidFill>
                  <a:schemeClr val="tx1"/>
                </a:solidFill>
              </a:rPr>
              <a:t>task</a:t>
            </a:r>
            <a:r>
              <a:rPr lang="fr-FR" dirty="0">
                <a:solidFill>
                  <a:schemeClr val="tx1"/>
                </a:solidFill>
              </a:rPr>
              <a:t>, but not </a:t>
            </a:r>
            <a:r>
              <a:rPr lang="fr-FR" dirty="0" err="1">
                <a:solidFill>
                  <a:schemeClr val="tx1"/>
                </a:solidFill>
              </a:rPr>
              <a:t>those</a:t>
            </a:r>
            <a:r>
              <a:rPr lang="fr-FR" dirty="0">
                <a:solidFill>
                  <a:schemeClr val="tx1"/>
                </a:solidFill>
              </a:rPr>
              <a:t> in M1</a:t>
            </a:r>
          </a:p>
          <a:p>
            <a:pPr>
              <a:defRPr/>
            </a:pPr>
            <a:r>
              <a:rPr lang="fr-FR" dirty="0">
                <a:solidFill>
                  <a:schemeClr val="tx1"/>
                </a:solidFill>
                <a:sym typeface="Wingdings" pitchFamily="2" charset="2"/>
              </a:rPr>
              <a:t> </a:t>
            </a:r>
            <a:r>
              <a:rPr lang="fr-FR" dirty="0" err="1">
                <a:solidFill>
                  <a:schemeClr val="tx1"/>
                </a:solidFill>
                <a:sym typeface="Wingdings" pitchFamily="2" charset="2"/>
              </a:rPr>
              <a:t>ACh</a:t>
            </a:r>
            <a:r>
              <a:rPr lang="fr-FR" dirty="0">
                <a:solidFill>
                  <a:schemeClr val="tx1"/>
                </a:solidFill>
                <a:sym typeface="Wingdings" pitchFamily="2" charset="2"/>
              </a:rPr>
              <a:t> </a:t>
            </a:r>
            <a:r>
              <a:rPr lang="fr-FR" dirty="0" err="1">
                <a:solidFill>
                  <a:schemeClr val="tx1"/>
                </a:solidFill>
                <a:sym typeface="Wingdings" pitchFamily="2" charset="2"/>
              </a:rPr>
              <a:t>signals</a:t>
            </a:r>
            <a:r>
              <a:rPr lang="fr-FR" dirty="0">
                <a:solidFill>
                  <a:schemeClr val="tx1"/>
                </a:solidFill>
                <a:sym typeface="Wingdings" pitchFamily="2" charset="2"/>
              </a:rPr>
              <a:t> </a:t>
            </a:r>
            <a:r>
              <a:rPr lang="fr-FR" strike="dblStrike" dirty="0">
                <a:solidFill>
                  <a:schemeClr val="tx1"/>
                </a:solidFill>
                <a:sym typeface="Wingdings" pitchFamily="2" charset="2"/>
              </a:rPr>
              <a:t>a cognitive </a:t>
            </a:r>
            <a:r>
              <a:rPr lang="fr-FR" strike="dblStrike" dirty="0" err="1">
                <a:solidFill>
                  <a:schemeClr val="tx1"/>
                </a:solidFill>
                <a:sym typeface="Wingdings" pitchFamily="2" charset="2"/>
              </a:rPr>
              <a:t>operation</a:t>
            </a:r>
            <a:r>
              <a:rPr lang="fr-FR" strike="dblStrike" dirty="0">
                <a:solidFill>
                  <a:schemeClr val="tx1"/>
                </a:solidFill>
                <a:sym typeface="Wingdings" pitchFamily="2" charset="2"/>
              </a:rPr>
              <a:t> </a:t>
            </a:r>
            <a:r>
              <a:rPr lang="fr-FR" dirty="0" err="1">
                <a:solidFill>
                  <a:schemeClr val="tx1"/>
                </a:solidFill>
                <a:sym typeface="Wingdings" pitchFamily="2" charset="2"/>
              </a:rPr>
              <a:t>attentional</a:t>
            </a:r>
            <a:r>
              <a:rPr lang="fr-FR" dirty="0">
                <a:solidFill>
                  <a:schemeClr val="tx1"/>
                </a:solidFill>
                <a:sym typeface="Wingdings" pitchFamily="2" charset="2"/>
              </a:rPr>
              <a:t> shift to the </a:t>
            </a:r>
            <a:r>
              <a:rPr lang="fr-FR" dirty="0" err="1">
                <a:solidFill>
                  <a:schemeClr val="tx1"/>
                </a:solidFill>
                <a:sym typeface="Wingdings" pitchFamily="2" charset="2"/>
              </a:rPr>
              <a:t>mPFC</a:t>
            </a:r>
            <a:endParaRPr lang="fr-FR" dirty="0">
              <a:solidFill>
                <a:schemeClr val="tx1"/>
              </a:solidFill>
            </a:endParaRPr>
          </a:p>
          <a:p>
            <a:pPr>
              <a:buFont typeface="Arial" pitchFamily="34" charset="0"/>
              <a:buChar char="•"/>
              <a:defRPr/>
            </a:pPr>
            <a:endParaRPr lang="en-GB" dirty="0" err="1">
              <a:solidFill>
                <a:schemeClr val="tx1"/>
              </a:solidFill>
            </a:endParaRPr>
          </a:p>
        </p:txBody>
      </p:sp>
      <p:pic>
        <p:nvPicPr>
          <p:cNvPr id="70662" name="Picture 5"/>
          <p:cNvPicPr>
            <a:picLocks noChangeAspect="1" noChangeArrowheads="1"/>
          </p:cNvPicPr>
          <p:nvPr/>
        </p:nvPicPr>
        <p:blipFill>
          <a:blip r:embed="rId4" cstate="print"/>
          <a:srcRect r="24223"/>
          <a:stretch>
            <a:fillRect/>
          </a:stretch>
        </p:blipFill>
        <p:spPr bwMode="auto">
          <a:xfrm>
            <a:off x="3397250" y="1755775"/>
            <a:ext cx="2857500" cy="2452688"/>
          </a:xfrm>
          <a:prstGeom prst="rect">
            <a:avLst/>
          </a:prstGeom>
          <a:noFill/>
          <a:ln w="9525">
            <a:noFill/>
            <a:miter lim="800000"/>
            <a:headEnd/>
            <a:tailEnd/>
          </a:ln>
        </p:spPr>
      </p:pic>
      <p:pic>
        <p:nvPicPr>
          <p:cNvPr id="70663" name="Picture 2"/>
          <p:cNvPicPr>
            <a:picLocks noChangeAspect="1" noChangeArrowheads="1"/>
          </p:cNvPicPr>
          <p:nvPr/>
        </p:nvPicPr>
        <p:blipFill>
          <a:blip r:embed="rId5" cstate="print"/>
          <a:srcRect/>
          <a:stretch>
            <a:fillRect/>
          </a:stretch>
        </p:blipFill>
        <p:spPr bwMode="auto">
          <a:xfrm>
            <a:off x="682625" y="4762500"/>
            <a:ext cx="3357563" cy="2797175"/>
          </a:xfrm>
          <a:prstGeom prst="rect">
            <a:avLst/>
          </a:prstGeom>
          <a:noFill/>
          <a:ln w="9525">
            <a:noFill/>
            <a:miter lim="800000"/>
            <a:headEnd/>
            <a:tailEnd/>
          </a:ln>
        </p:spPr>
      </p:pic>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re 1"/>
          <p:cNvSpPr>
            <a:spLocks noGrp="1"/>
          </p:cNvSpPr>
          <p:nvPr>
            <p:ph type="title"/>
          </p:nvPr>
        </p:nvSpPr>
        <p:spPr/>
        <p:txBody>
          <a:bodyPr/>
          <a:lstStyle/>
          <a:p>
            <a:r>
              <a:rPr lang="fr-FR" dirty="0" smtClean="0"/>
              <a:t>Attention-</a:t>
            </a:r>
            <a:r>
              <a:rPr lang="fr-FR" dirty="0" err="1" smtClean="0"/>
              <a:t>specific</a:t>
            </a:r>
            <a:r>
              <a:rPr lang="fr-FR" dirty="0" smtClean="0"/>
              <a:t> </a:t>
            </a:r>
            <a:r>
              <a:rPr lang="fr-FR" dirty="0" err="1" smtClean="0"/>
              <a:t>deficit</a:t>
            </a:r>
            <a:r>
              <a:rPr lang="fr-FR" dirty="0" smtClean="0"/>
              <a:t> </a:t>
            </a:r>
            <a:r>
              <a:rPr lang="fr-FR" dirty="0" err="1" smtClean="0"/>
              <a:t>induced</a:t>
            </a:r>
            <a:r>
              <a:rPr lang="fr-FR" dirty="0" smtClean="0"/>
              <a:t/>
            </a:r>
            <a:br>
              <a:rPr lang="fr-FR" dirty="0" smtClean="0"/>
            </a:br>
            <a:r>
              <a:rPr lang="fr-FR" dirty="0" smtClean="0"/>
              <a:t>by BF </a:t>
            </a:r>
            <a:r>
              <a:rPr lang="fr-FR" dirty="0" err="1" smtClean="0"/>
              <a:t>lesions</a:t>
            </a:r>
            <a:endParaRPr lang="en-GB" dirty="0" smtClean="0"/>
          </a:p>
        </p:txBody>
      </p:sp>
      <p:sp>
        <p:nvSpPr>
          <p:cNvPr id="5"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dirty="0" err="1" smtClean="0">
                <a:solidFill>
                  <a:schemeClr val="tx1"/>
                </a:solidFill>
              </a:rPr>
              <a:t>Voytko</a:t>
            </a:r>
            <a:r>
              <a:rPr lang="fr-FR" dirty="0" smtClean="0">
                <a:solidFill>
                  <a:schemeClr val="tx1"/>
                </a:solidFill>
              </a:rPr>
              <a:t> </a:t>
            </a:r>
            <a:r>
              <a:rPr lang="fr-FR" dirty="0">
                <a:solidFill>
                  <a:schemeClr val="tx1"/>
                </a:solidFill>
              </a:rPr>
              <a:t>et al., </a:t>
            </a:r>
            <a:r>
              <a:rPr lang="fr-FR" dirty="0" smtClean="0">
                <a:solidFill>
                  <a:schemeClr val="tx1"/>
                </a:solidFill>
              </a:rPr>
              <a:t>1994. </a:t>
            </a:r>
            <a:r>
              <a:rPr lang="fr-FR" dirty="0" err="1">
                <a:solidFill>
                  <a:schemeClr val="tx1"/>
                </a:solidFill>
              </a:rPr>
              <a:t>Neuron</a:t>
            </a:r>
            <a:endParaRPr lang="en-GB" dirty="0">
              <a:solidFill>
                <a:schemeClr val="tx1"/>
              </a:solidFill>
            </a:endParaRPr>
          </a:p>
        </p:txBody>
      </p:sp>
      <p:pic>
        <p:nvPicPr>
          <p:cNvPr id="71684" name="Picture 4"/>
          <p:cNvPicPr>
            <a:picLocks noChangeAspect="1" noChangeArrowheads="1"/>
          </p:cNvPicPr>
          <p:nvPr/>
        </p:nvPicPr>
        <p:blipFill>
          <a:blip r:embed="rId3" cstate="print"/>
          <a:srcRect/>
          <a:stretch>
            <a:fillRect/>
          </a:stretch>
        </p:blipFill>
        <p:spPr bwMode="auto">
          <a:xfrm>
            <a:off x="325404" y="4351341"/>
            <a:ext cx="4438650" cy="2943225"/>
          </a:xfrm>
          <a:prstGeom prst="rect">
            <a:avLst/>
          </a:prstGeom>
          <a:noFill/>
          <a:ln w="9525">
            <a:noFill/>
            <a:miter lim="800000"/>
            <a:headEnd/>
            <a:tailEnd/>
          </a:ln>
          <a:effectLst/>
        </p:spPr>
      </p:pic>
      <p:pic>
        <p:nvPicPr>
          <p:cNvPr id="71685" name="Picture 5"/>
          <p:cNvPicPr>
            <a:picLocks noChangeAspect="1" noChangeArrowheads="1"/>
          </p:cNvPicPr>
          <p:nvPr/>
        </p:nvPicPr>
        <p:blipFill>
          <a:blip r:embed="rId4" cstate="print"/>
          <a:srcRect/>
          <a:stretch>
            <a:fillRect/>
          </a:stretch>
        </p:blipFill>
        <p:spPr bwMode="auto">
          <a:xfrm>
            <a:off x="611156" y="1779573"/>
            <a:ext cx="4000528" cy="2724769"/>
          </a:xfrm>
          <a:prstGeom prst="rect">
            <a:avLst/>
          </a:prstGeom>
          <a:noFill/>
          <a:ln w="9525">
            <a:noFill/>
            <a:miter lim="800000"/>
            <a:headEnd/>
            <a:tailEnd/>
          </a:ln>
          <a:effectLst/>
        </p:spPr>
      </p:pic>
      <p:sp>
        <p:nvSpPr>
          <p:cNvPr id="8" name="ZoneTexte 7"/>
          <p:cNvSpPr txBox="1"/>
          <p:nvPr/>
        </p:nvSpPr>
        <p:spPr>
          <a:xfrm>
            <a:off x="5540378" y="1708135"/>
            <a:ext cx="3968743" cy="2175467"/>
          </a:xfrm>
          <a:prstGeom prst="rect">
            <a:avLst/>
          </a:prstGeom>
          <a:noFill/>
        </p:spPr>
        <p:txBody>
          <a:bodyPr>
            <a:spAutoFit/>
          </a:bodyPr>
          <a:lstStyle/>
          <a:p>
            <a:pPr>
              <a:buFont typeface="Arial" pitchFamily="34" charset="0"/>
              <a:buChar char="•"/>
              <a:defRPr/>
            </a:pPr>
            <a:r>
              <a:rPr lang="fr-FR" dirty="0" smtClean="0">
                <a:solidFill>
                  <a:schemeClr val="tx1"/>
                </a:solidFill>
              </a:rPr>
              <a:t> BF-</a:t>
            </a:r>
            <a:r>
              <a:rPr lang="fr-FR" dirty="0" err="1" smtClean="0">
                <a:solidFill>
                  <a:schemeClr val="tx1"/>
                </a:solidFill>
              </a:rPr>
              <a:t>lesioned</a:t>
            </a:r>
            <a:r>
              <a:rPr lang="fr-FR" dirty="0" smtClean="0">
                <a:solidFill>
                  <a:schemeClr val="tx1"/>
                </a:solidFill>
              </a:rPr>
              <a:t> </a:t>
            </a:r>
            <a:r>
              <a:rPr lang="fr-FR" dirty="0" err="1" smtClean="0">
                <a:solidFill>
                  <a:schemeClr val="tx1"/>
                </a:solidFill>
              </a:rPr>
              <a:t>monkeys</a:t>
            </a:r>
            <a:r>
              <a:rPr lang="fr-FR" dirty="0" smtClean="0">
                <a:solidFill>
                  <a:schemeClr val="tx1"/>
                </a:solidFill>
              </a:rPr>
              <a:t> </a:t>
            </a:r>
            <a:r>
              <a:rPr lang="fr-FR" dirty="0" err="1" smtClean="0">
                <a:solidFill>
                  <a:schemeClr val="tx1"/>
                </a:solidFill>
              </a:rPr>
              <a:t>were</a:t>
            </a:r>
            <a:r>
              <a:rPr lang="fr-FR" dirty="0" smtClean="0">
                <a:solidFill>
                  <a:schemeClr val="tx1"/>
                </a:solidFill>
              </a:rPr>
              <a:t> </a:t>
            </a:r>
            <a:r>
              <a:rPr lang="fr-FR" dirty="0" err="1" smtClean="0">
                <a:solidFill>
                  <a:schemeClr val="tx1"/>
                </a:solidFill>
              </a:rPr>
              <a:t>tested</a:t>
            </a:r>
            <a:r>
              <a:rPr lang="fr-FR" dirty="0" smtClean="0">
                <a:solidFill>
                  <a:schemeClr val="tx1"/>
                </a:solidFill>
              </a:rPr>
              <a:t> </a:t>
            </a:r>
            <a:r>
              <a:rPr lang="fr-FR" dirty="0" err="1" smtClean="0">
                <a:solidFill>
                  <a:schemeClr val="tx1"/>
                </a:solidFill>
              </a:rPr>
              <a:t>with</a:t>
            </a:r>
            <a:r>
              <a:rPr lang="fr-FR" dirty="0" smtClean="0">
                <a:solidFill>
                  <a:schemeClr val="tx1"/>
                </a:solidFill>
              </a:rPr>
              <a:t> a large </a:t>
            </a:r>
            <a:r>
              <a:rPr lang="fr-FR" dirty="0" err="1" smtClean="0">
                <a:solidFill>
                  <a:schemeClr val="tx1"/>
                </a:solidFill>
              </a:rPr>
              <a:t>variety</a:t>
            </a:r>
            <a:r>
              <a:rPr lang="fr-FR" dirty="0" smtClean="0">
                <a:solidFill>
                  <a:schemeClr val="tx1"/>
                </a:solidFill>
              </a:rPr>
              <a:t> of </a:t>
            </a:r>
            <a:r>
              <a:rPr lang="fr-FR" dirty="0" err="1" smtClean="0">
                <a:solidFill>
                  <a:schemeClr val="tx1"/>
                </a:solidFill>
              </a:rPr>
              <a:t>tasks</a:t>
            </a:r>
            <a:r>
              <a:rPr lang="fr-FR" dirty="0" smtClean="0">
                <a:solidFill>
                  <a:schemeClr val="tx1"/>
                </a:solidFill>
              </a:rPr>
              <a:t>:</a:t>
            </a:r>
          </a:p>
          <a:p>
            <a:pPr>
              <a:defRPr/>
            </a:pPr>
            <a:r>
              <a:rPr lang="fr-FR" dirty="0" smtClean="0">
                <a:solidFill>
                  <a:schemeClr val="tx1"/>
                </a:solidFill>
              </a:rPr>
              <a:t>-- DNMS~STM</a:t>
            </a:r>
          </a:p>
          <a:p>
            <a:pPr>
              <a:defRPr/>
            </a:pPr>
            <a:r>
              <a:rPr lang="fr-FR" dirty="0" smtClean="0">
                <a:solidFill>
                  <a:schemeClr val="tx1"/>
                </a:solidFill>
              </a:rPr>
              <a:t>-- Discrimination Reversal~LTM</a:t>
            </a:r>
          </a:p>
          <a:p>
            <a:pPr>
              <a:defRPr/>
            </a:pPr>
            <a:r>
              <a:rPr lang="fr-FR" dirty="0" smtClean="0">
                <a:solidFill>
                  <a:schemeClr val="tx1"/>
                </a:solidFill>
                <a:sym typeface="Wingdings" pitchFamily="2" charset="2"/>
              </a:rPr>
              <a:t>no </a:t>
            </a:r>
            <a:r>
              <a:rPr lang="fr-FR" dirty="0" err="1" smtClean="0">
                <a:solidFill>
                  <a:schemeClr val="tx1"/>
                </a:solidFill>
                <a:sym typeface="Wingdings" pitchFamily="2" charset="2"/>
              </a:rPr>
              <a:t>effect</a:t>
            </a:r>
            <a:endParaRPr lang="fr-FR" dirty="0" smtClean="0">
              <a:solidFill>
                <a:schemeClr val="tx1"/>
              </a:solidFill>
              <a:sym typeface="Wingdings" pitchFamily="2" charset="2"/>
            </a:endParaRPr>
          </a:p>
          <a:p>
            <a:pPr>
              <a:buFont typeface="Arial" pitchFamily="34" charset="0"/>
              <a:buChar char="•"/>
              <a:defRPr/>
            </a:pPr>
            <a:r>
              <a:rPr lang="fr-FR" dirty="0">
                <a:solidFill>
                  <a:schemeClr val="tx1"/>
                </a:solidFill>
                <a:sym typeface="Wingdings" pitchFamily="2" charset="2"/>
              </a:rPr>
              <a:t> </a:t>
            </a:r>
            <a:r>
              <a:rPr lang="fr-FR" dirty="0" err="1" smtClean="0">
                <a:solidFill>
                  <a:schemeClr val="tx1"/>
                </a:solidFill>
                <a:sym typeface="Wingdings" pitchFamily="2" charset="2"/>
              </a:rPr>
              <a:t>Only</a:t>
            </a:r>
            <a:r>
              <a:rPr lang="fr-FR" dirty="0" smtClean="0">
                <a:solidFill>
                  <a:schemeClr val="tx1"/>
                </a:solidFill>
                <a:sym typeface="Wingdings" pitchFamily="2" charset="2"/>
              </a:rPr>
              <a:t> an </a:t>
            </a:r>
            <a:r>
              <a:rPr lang="fr-FR" b="1" dirty="0" smtClean="0">
                <a:solidFill>
                  <a:schemeClr val="tx1"/>
                </a:solidFill>
                <a:sym typeface="Wingdings" pitchFamily="2" charset="2"/>
              </a:rPr>
              <a:t>« </a:t>
            </a:r>
            <a:r>
              <a:rPr lang="fr-FR" b="1" dirty="0" err="1" smtClean="0">
                <a:solidFill>
                  <a:schemeClr val="tx1"/>
                </a:solidFill>
                <a:sym typeface="Wingdings" pitchFamily="2" charset="2"/>
              </a:rPr>
              <a:t>attentional</a:t>
            </a:r>
            <a:r>
              <a:rPr lang="fr-FR" b="1" dirty="0" smtClean="0">
                <a:solidFill>
                  <a:schemeClr val="tx1"/>
                </a:solidFill>
                <a:sym typeface="Wingdings" pitchFamily="2" charset="2"/>
              </a:rPr>
              <a:t> » </a:t>
            </a:r>
            <a:r>
              <a:rPr lang="fr-FR" b="1" dirty="0" err="1" smtClean="0">
                <a:solidFill>
                  <a:schemeClr val="tx1"/>
                </a:solidFill>
                <a:sym typeface="Wingdings" pitchFamily="2" charset="2"/>
              </a:rPr>
              <a:t>task</a:t>
            </a:r>
            <a:r>
              <a:rPr lang="fr-FR" b="1" dirty="0" smtClean="0">
                <a:solidFill>
                  <a:schemeClr val="tx1"/>
                </a:solidFill>
                <a:sym typeface="Wingdings" pitchFamily="2" charset="2"/>
              </a:rPr>
              <a:t> </a:t>
            </a:r>
            <a:r>
              <a:rPr lang="fr-FR" dirty="0" err="1" smtClean="0">
                <a:solidFill>
                  <a:schemeClr val="tx1"/>
                </a:solidFill>
                <a:sym typeface="Wingdings" pitchFamily="2" charset="2"/>
              </a:rPr>
              <a:t>showed</a:t>
            </a:r>
            <a:r>
              <a:rPr lang="fr-FR" dirty="0" smtClean="0">
                <a:solidFill>
                  <a:schemeClr val="tx1"/>
                </a:solidFill>
                <a:sym typeface="Wingdings" pitchFamily="2" charset="2"/>
              </a:rPr>
              <a:t> a </a:t>
            </a:r>
            <a:r>
              <a:rPr lang="fr-FR" dirty="0" err="1" smtClean="0">
                <a:solidFill>
                  <a:schemeClr val="tx1"/>
                </a:solidFill>
                <a:sym typeface="Wingdings" pitchFamily="2" charset="2"/>
              </a:rPr>
              <a:t>dependence</a:t>
            </a:r>
            <a:r>
              <a:rPr lang="fr-FR" dirty="0" smtClean="0">
                <a:solidFill>
                  <a:schemeClr val="tx1"/>
                </a:solidFill>
                <a:sym typeface="Wingdings" pitchFamily="2" charset="2"/>
              </a:rPr>
              <a:t> on the BF </a:t>
            </a:r>
            <a:r>
              <a:rPr lang="fr-FR" dirty="0" err="1" smtClean="0">
                <a:solidFill>
                  <a:schemeClr val="tx1"/>
                </a:solidFill>
                <a:sym typeface="Wingdings" pitchFamily="2" charset="2"/>
              </a:rPr>
              <a:t>cholinergic</a:t>
            </a:r>
            <a:r>
              <a:rPr lang="fr-FR" dirty="0" smtClean="0">
                <a:solidFill>
                  <a:schemeClr val="tx1"/>
                </a:solidFill>
                <a:sym typeface="Wingdings" pitchFamily="2" charset="2"/>
              </a:rPr>
              <a:t> system</a:t>
            </a:r>
            <a:endParaRPr lang="en-GB" dirty="0" err="1">
              <a:solidFill>
                <a:schemeClr val="tx1"/>
              </a:solidFill>
            </a:endParaRP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re 1"/>
          <p:cNvSpPr>
            <a:spLocks noGrp="1"/>
          </p:cNvSpPr>
          <p:nvPr>
            <p:ph type="title"/>
          </p:nvPr>
        </p:nvSpPr>
        <p:spPr/>
        <p:txBody>
          <a:bodyPr/>
          <a:lstStyle/>
          <a:p>
            <a:r>
              <a:rPr lang="fr-FR" dirty="0" smtClean="0"/>
              <a:t>Attention-</a:t>
            </a:r>
            <a:r>
              <a:rPr lang="fr-FR" dirty="0" err="1" smtClean="0"/>
              <a:t>specific</a:t>
            </a:r>
            <a:r>
              <a:rPr lang="fr-FR" dirty="0" smtClean="0"/>
              <a:t> </a:t>
            </a:r>
            <a:r>
              <a:rPr lang="fr-FR" dirty="0" err="1" smtClean="0"/>
              <a:t>deficit</a:t>
            </a:r>
            <a:r>
              <a:rPr lang="fr-FR" dirty="0" smtClean="0"/>
              <a:t> </a:t>
            </a:r>
            <a:r>
              <a:rPr lang="fr-FR" dirty="0" err="1" smtClean="0"/>
              <a:t>induced</a:t>
            </a:r>
            <a:r>
              <a:rPr lang="fr-FR" dirty="0" smtClean="0"/>
              <a:t/>
            </a:r>
            <a:br>
              <a:rPr lang="fr-FR" dirty="0" smtClean="0"/>
            </a:br>
            <a:r>
              <a:rPr lang="fr-FR" dirty="0" smtClean="0"/>
              <a:t>by BF </a:t>
            </a:r>
            <a:r>
              <a:rPr lang="fr-FR" dirty="0" err="1" smtClean="0"/>
              <a:t>lesions</a:t>
            </a:r>
            <a:endParaRPr lang="en-GB" dirty="0" smtClean="0"/>
          </a:p>
        </p:txBody>
      </p:sp>
      <p:sp>
        <p:nvSpPr>
          <p:cNvPr id="5"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dirty="0" err="1" smtClean="0">
                <a:solidFill>
                  <a:schemeClr val="tx1"/>
                </a:solidFill>
              </a:rPr>
              <a:t>Croxson</a:t>
            </a:r>
            <a:r>
              <a:rPr lang="fr-FR" dirty="0" smtClean="0">
                <a:solidFill>
                  <a:schemeClr val="tx1"/>
                </a:solidFill>
              </a:rPr>
              <a:t> et al, 2011. Nat </a:t>
            </a:r>
            <a:r>
              <a:rPr lang="fr-FR" dirty="0" err="1" smtClean="0">
                <a:solidFill>
                  <a:schemeClr val="tx1"/>
                </a:solidFill>
              </a:rPr>
              <a:t>Neuro</a:t>
            </a:r>
            <a:endParaRPr lang="en-GB" dirty="0">
              <a:solidFill>
                <a:schemeClr val="tx1"/>
              </a:solidFill>
            </a:endParaRPr>
          </a:p>
        </p:txBody>
      </p:sp>
      <p:sp>
        <p:nvSpPr>
          <p:cNvPr id="8" name="ZoneTexte 7"/>
          <p:cNvSpPr txBox="1"/>
          <p:nvPr/>
        </p:nvSpPr>
        <p:spPr>
          <a:xfrm>
            <a:off x="5540378" y="1708135"/>
            <a:ext cx="3968743" cy="3477427"/>
          </a:xfrm>
          <a:prstGeom prst="rect">
            <a:avLst/>
          </a:prstGeom>
          <a:noFill/>
        </p:spPr>
        <p:txBody>
          <a:bodyPr>
            <a:spAutoFit/>
          </a:bodyPr>
          <a:lstStyle/>
          <a:p>
            <a:pPr>
              <a:buFont typeface="Arial" pitchFamily="34" charset="0"/>
              <a:buChar char="•"/>
              <a:defRPr/>
            </a:pPr>
            <a:r>
              <a:rPr lang="fr-FR" dirty="0" smtClean="0">
                <a:solidFill>
                  <a:schemeClr val="tx1"/>
                </a:solidFill>
              </a:rPr>
              <a:t> BF-</a:t>
            </a:r>
            <a:r>
              <a:rPr lang="fr-FR" dirty="0" err="1" smtClean="0">
                <a:solidFill>
                  <a:schemeClr val="tx1"/>
                </a:solidFill>
              </a:rPr>
              <a:t>lesioned</a:t>
            </a:r>
            <a:r>
              <a:rPr lang="fr-FR" dirty="0" smtClean="0">
                <a:solidFill>
                  <a:schemeClr val="tx1"/>
                </a:solidFill>
              </a:rPr>
              <a:t> </a:t>
            </a:r>
            <a:r>
              <a:rPr lang="fr-FR" dirty="0" err="1" smtClean="0">
                <a:solidFill>
                  <a:schemeClr val="tx1"/>
                </a:solidFill>
              </a:rPr>
              <a:t>monkeys</a:t>
            </a:r>
            <a:r>
              <a:rPr lang="fr-FR" dirty="0" smtClean="0">
                <a:solidFill>
                  <a:schemeClr val="tx1"/>
                </a:solidFill>
              </a:rPr>
              <a:t> </a:t>
            </a:r>
            <a:r>
              <a:rPr lang="fr-FR" dirty="0" err="1" smtClean="0">
                <a:solidFill>
                  <a:schemeClr val="tx1"/>
                </a:solidFill>
              </a:rPr>
              <a:t>were</a:t>
            </a:r>
            <a:r>
              <a:rPr lang="fr-FR" dirty="0" smtClean="0">
                <a:solidFill>
                  <a:schemeClr val="tx1"/>
                </a:solidFill>
              </a:rPr>
              <a:t> </a:t>
            </a:r>
            <a:r>
              <a:rPr lang="fr-FR" dirty="0" err="1" smtClean="0">
                <a:solidFill>
                  <a:schemeClr val="tx1"/>
                </a:solidFill>
              </a:rPr>
              <a:t>tested</a:t>
            </a:r>
            <a:r>
              <a:rPr lang="fr-FR" dirty="0" smtClean="0">
                <a:solidFill>
                  <a:schemeClr val="tx1"/>
                </a:solidFill>
              </a:rPr>
              <a:t> </a:t>
            </a:r>
            <a:r>
              <a:rPr lang="fr-FR" dirty="0" err="1" smtClean="0">
                <a:solidFill>
                  <a:schemeClr val="tx1"/>
                </a:solidFill>
              </a:rPr>
              <a:t>with</a:t>
            </a:r>
            <a:r>
              <a:rPr lang="fr-FR" dirty="0" smtClean="0">
                <a:solidFill>
                  <a:schemeClr val="tx1"/>
                </a:solidFill>
              </a:rPr>
              <a:t> a large </a:t>
            </a:r>
            <a:r>
              <a:rPr lang="fr-FR" dirty="0" err="1" smtClean="0">
                <a:solidFill>
                  <a:schemeClr val="tx1"/>
                </a:solidFill>
              </a:rPr>
              <a:t>variety</a:t>
            </a:r>
            <a:r>
              <a:rPr lang="fr-FR" dirty="0" smtClean="0">
                <a:solidFill>
                  <a:schemeClr val="tx1"/>
                </a:solidFill>
              </a:rPr>
              <a:t> of </a:t>
            </a:r>
            <a:r>
              <a:rPr lang="fr-FR" dirty="0" err="1" smtClean="0">
                <a:solidFill>
                  <a:schemeClr val="tx1"/>
                </a:solidFill>
              </a:rPr>
              <a:t>tasks</a:t>
            </a:r>
            <a:r>
              <a:rPr lang="fr-FR" dirty="0" smtClean="0">
                <a:solidFill>
                  <a:schemeClr val="tx1"/>
                </a:solidFill>
              </a:rPr>
              <a:t>:</a:t>
            </a:r>
          </a:p>
          <a:p>
            <a:pPr>
              <a:defRPr/>
            </a:pPr>
            <a:r>
              <a:rPr lang="fr-FR" dirty="0" smtClean="0">
                <a:solidFill>
                  <a:schemeClr val="tx1"/>
                </a:solidFill>
              </a:rPr>
              <a:t>-- DNMS~STM</a:t>
            </a:r>
          </a:p>
          <a:p>
            <a:pPr>
              <a:defRPr/>
            </a:pPr>
            <a:r>
              <a:rPr lang="fr-FR" dirty="0" smtClean="0">
                <a:solidFill>
                  <a:schemeClr val="tx1"/>
                </a:solidFill>
              </a:rPr>
              <a:t>-- Discrimination Reversal~LTM</a:t>
            </a:r>
          </a:p>
          <a:p>
            <a:pPr>
              <a:defRPr/>
            </a:pPr>
            <a:r>
              <a:rPr lang="fr-FR" dirty="0" smtClean="0">
                <a:solidFill>
                  <a:schemeClr val="tx1"/>
                </a:solidFill>
                <a:sym typeface="Wingdings" pitchFamily="2" charset="2"/>
              </a:rPr>
              <a:t>no </a:t>
            </a:r>
            <a:r>
              <a:rPr lang="fr-FR" dirty="0" err="1" smtClean="0">
                <a:solidFill>
                  <a:schemeClr val="tx1"/>
                </a:solidFill>
                <a:sym typeface="Wingdings" pitchFamily="2" charset="2"/>
              </a:rPr>
              <a:t>effect</a:t>
            </a:r>
            <a:endParaRPr lang="fr-FR" dirty="0" smtClean="0">
              <a:solidFill>
                <a:schemeClr val="tx1"/>
              </a:solidFill>
              <a:sym typeface="Wingdings" pitchFamily="2" charset="2"/>
            </a:endParaRPr>
          </a:p>
          <a:p>
            <a:pPr>
              <a:buFont typeface="Arial" pitchFamily="34" charset="0"/>
              <a:buChar char="•"/>
              <a:defRPr/>
            </a:pPr>
            <a:r>
              <a:rPr lang="fr-FR" dirty="0">
                <a:solidFill>
                  <a:schemeClr val="tx1"/>
                </a:solidFill>
                <a:sym typeface="Wingdings" pitchFamily="2" charset="2"/>
              </a:rPr>
              <a:t> </a:t>
            </a:r>
            <a:r>
              <a:rPr lang="fr-FR" dirty="0" err="1" smtClean="0">
                <a:solidFill>
                  <a:schemeClr val="tx1"/>
                </a:solidFill>
                <a:sym typeface="Wingdings" pitchFamily="2" charset="2"/>
              </a:rPr>
              <a:t>Only</a:t>
            </a:r>
            <a:r>
              <a:rPr lang="fr-FR" dirty="0" smtClean="0">
                <a:solidFill>
                  <a:schemeClr val="tx1"/>
                </a:solidFill>
                <a:sym typeface="Wingdings" pitchFamily="2" charset="2"/>
              </a:rPr>
              <a:t> an </a:t>
            </a:r>
            <a:r>
              <a:rPr lang="fr-FR" b="1" dirty="0" smtClean="0">
                <a:solidFill>
                  <a:schemeClr val="tx1"/>
                </a:solidFill>
                <a:sym typeface="Wingdings" pitchFamily="2" charset="2"/>
              </a:rPr>
              <a:t>« </a:t>
            </a:r>
            <a:r>
              <a:rPr lang="fr-FR" b="1" dirty="0" err="1" smtClean="0">
                <a:solidFill>
                  <a:schemeClr val="tx1"/>
                </a:solidFill>
                <a:sym typeface="Wingdings" pitchFamily="2" charset="2"/>
              </a:rPr>
              <a:t>attentional</a:t>
            </a:r>
            <a:r>
              <a:rPr lang="fr-FR" b="1" dirty="0" smtClean="0">
                <a:solidFill>
                  <a:schemeClr val="tx1"/>
                </a:solidFill>
                <a:sym typeface="Wingdings" pitchFamily="2" charset="2"/>
              </a:rPr>
              <a:t> » </a:t>
            </a:r>
            <a:r>
              <a:rPr lang="fr-FR" b="1" dirty="0" err="1" smtClean="0">
                <a:solidFill>
                  <a:schemeClr val="tx1"/>
                </a:solidFill>
                <a:sym typeface="Wingdings" pitchFamily="2" charset="2"/>
              </a:rPr>
              <a:t>task</a:t>
            </a:r>
            <a:r>
              <a:rPr lang="fr-FR" b="1" dirty="0" smtClean="0">
                <a:solidFill>
                  <a:schemeClr val="tx1"/>
                </a:solidFill>
                <a:sym typeface="Wingdings" pitchFamily="2" charset="2"/>
              </a:rPr>
              <a:t> </a:t>
            </a:r>
            <a:r>
              <a:rPr lang="fr-FR" dirty="0" err="1" smtClean="0">
                <a:solidFill>
                  <a:schemeClr val="tx1"/>
                </a:solidFill>
                <a:sym typeface="Wingdings" pitchFamily="2" charset="2"/>
              </a:rPr>
              <a:t>showed</a:t>
            </a:r>
            <a:r>
              <a:rPr lang="fr-FR" dirty="0" smtClean="0">
                <a:solidFill>
                  <a:schemeClr val="tx1"/>
                </a:solidFill>
                <a:sym typeface="Wingdings" pitchFamily="2" charset="2"/>
              </a:rPr>
              <a:t> a </a:t>
            </a:r>
            <a:r>
              <a:rPr lang="fr-FR" dirty="0" err="1" smtClean="0">
                <a:solidFill>
                  <a:schemeClr val="tx1"/>
                </a:solidFill>
                <a:sym typeface="Wingdings" pitchFamily="2" charset="2"/>
              </a:rPr>
              <a:t>dependence</a:t>
            </a:r>
            <a:r>
              <a:rPr lang="fr-FR" dirty="0" smtClean="0">
                <a:solidFill>
                  <a:schemeClr val="tx1"/>
                </a:solidFill>
                <a:sym typeface="Wingdings" pitchFamily="2" charset="2"/>
              </a:rPr>
              <a:t> on the BF </a:t>
            </a:r>
            <a:r>
              <a:rPr lang="fr-FR" dirty="0" err="1" smtClean="0">
                <a:solidFill>
                  <a:schemeClr val="tx1"/>
                </a:solidFill>
                <a:sym typeface="Wingdings" pitchFamily="2" charset="2"/>
              </a:rPr>
              <a:t>cholinergic</a:t>
            </a:r>
            <a:r>
              <a:rPr lang="fr-FR" dirty="0" smtClean="0">
                <a:solidFill>
                  <a:schemeClr val="tx1"/>
                </a:solidFill>
                <a:sym typeface="Wingdings" pitchFamily="2" charset="2"/>
              </a:rPr>
              <a:t> system</a:t>
            </a:r>
          </a:p>
          <a:p>
            <a:pPr>
              <a:buFont typeface="Arial" pitchFamily="34" charset="0"/>
              <a:buChar char="•"/>
              <a:defRPr/>
            </a:pPr>
            <a:endParaRPr lang="fr-FR" dirty="0">
              <a:solidFill>
                <a:schemeClr val="tx1"/>
              </a:solidFill>
              <a:sym typeface="Wingdings" pitchFamily="2" charset="2"/>
            </a:endParaRPr>
          </a:p>
          <a:p>
            <a:pPr>
              <a:buFont typeface="Arial" pitchFamily="34" charset="0"/>
              <a:buChar char="•"/>
              <a:defRPr/>
            </a:pPr>
            <a:r>
              <a:rPr lang="fr-FR" dirty="0" smtClean="0">
                <a:solidFill>
                  <a:schemeClr val="tx1"/>
                </a:solidFill>
                <a:sym typeface="Wingdings" pitchFamily="2" charset="2"/>
              </a:rPr>
              <a:t> </a:t>
            </a:r>
            <a:r>
              <a:rPr lang="fr-FR" dirty="0" err="1" smtClean="0">
                <a:solidFill>
                  <a:schemeClr val="tx1"/>
                </a:solidFill>
                <a:sym typeface="Wingdings" pitchFamily="2" charset="2"/>
              </a:rPr>
              <a:t>Either</a:t>
            </a:r>
            <a:r>
              <a:rPr lang="fr-FR" dirty="0" smtClean="0">
                <a:solidFill>
                  <a:schemeClr val="tx1"/>
                </a:solidFill>
                <a:sym typeface="Wingdings" pitchFamily="2" charset="2"/>
              </a:rPr>
              <a:t> </a:t>
            </a:r>
            <a:r>
              <a:rPr lang="fr-FR" dirty="0" err="1" smtClean="0">
                <a:solidFill>
                  <a:schemeClr val="tx1"/>
                </a:solidFill>
                <a:sym typeface="Wingdings" pitchFamily="2" charset="2"/>
              </a:rPr>
              <a:t>episodic</a:t>
            </a:r>
            <a:r>
              <a:rPr lang="fr-FR" dirty="0" smtClean="0">
                <a:solidFill>
                  <a:schemeClr val="tx1"/>
                </a:solidFill>
                <a:sym typeface="Wingdings" pitchFamily="2" charset="2"/>
              </a:rPr>
              <a:t> </a:t>
            </a:r>
            <a:r>
              <a:rPr lang="fr-FR" dirty="0" err="1" smtClean="0">
                <a:solidFill>
                  <a:schemeClr val="tx1"/>
                </a:solidFill>
                <a:sym typeface="Wingdings" pitchFamily="2" charset="2"/>
              </a:rPr>
              <a:t>memory</a:t>
            </a:r>
            <a:r>
              <a:rPr lang="fr-FR" dirty="0" smtClean="0">
                <a:solidFill>
                  <a:schemeClr val="tx1"/>
                </a:solidFill>
                <a:sym typeface="Wingdings" pitchFamily="2" charset="2"/>
              </a:rPr>
              <a:t> or </a:t>
            </a:r>
            <a:r>
              <a:rPr lang="fr-FR" dirty="0" err="1" smtClean="0">
                <a:solidFill>
                  <a:schemeClr val="tx1"/>
                </a:solidFill>
                <a:sym typeface="Wingdings" pitchFamily="2" charset="2"/>
              </a:rPr>
              <a:t>strategy</a:t>
            </a:r>
            <a:r>
              <a:rPr lang="fr-FR" dirty="0" smtClean="0">
                <a:solidFill>
                  <a:schemeClr val="tx1"/>
                </a:solidFill>
                <a:sym typeface="Wingdings" pitchFamily="2" charset="2"/>
              </a:rPr>
              <a:t> </a:t>
            </a:r>
            <a:r>
              <a:rPr lang="fr-FR" dirty="0" err="1" smtClean="0">
                <a:solidFill>
                  <a:schemeClr val="tx1"/>
                </a:solidFill>
                <a:sym typeface="Wingdings" pitchFamily="2" charset="2"/>
              </a:rPr>
              <a:t>implementation</a:t>
            </a:r>
            <a:r>
              <a:rPr lang="fr-FR" dirty="0" smtClean="0">
                <a:solidFill>
                  <a:schemeClr val="tx1"/>
                </a:solidFill>
                <a:sym typeface="Wingdings" pitchFamily="2" charset="2"/>
              </a:rPr>
              <a:t> </a:t>
            </a:r>
            <a:r>
              <a:rPr lang="fr-FR" dirty="0" err="1" smtClean="0">
                <a:solidFill>
                  <a:schemeClr val="tx1"/>
                </a:solidFill>
                <a:sym typeface="Wingdings" pitchFamily="2" charset="2"/>
              </a:rPr>
              <a:t>tasks</a:t>
            </a:r>
            <a:r>
              <a:rPr lang="fr-FR" dirty="0" smtClean="0">
                <a:solidFill>
                  <a:schemeClr val="tx1"/>
                </a:solidFill>
                <a:sym typeface="Wingdings" pitchFamily="2" charset="2"/>
              </a:rPr>
              <a:t> </a:t>
            </a:r>
            <a:r>
              <a:rPr lang="fr-FR" dirty="0" err="1" smtClean="0">
                <a:solidFill>
                  <a:schemeClr val="tx1"/>
                </a:solidFill>
                <a:sym typeface="Wingdings" pitchFamily="2" charset="2"/>
              </a:rPr>
              <a:t>were</a:t>
            </a:r>
            <a:r>
              <a:rPr lang="fr-FR" dirty="0" smtClean="0">
                <a:solidFill>
                  <a:schemeClr val="tx1"/>
                </a:solidFill>
                <a:sym typeface="Wingdings" pitchFamily="2" charset="2"/>
              </a:rPr>
              <a:t> not </a:t>
            </a:r>
            <a:r>
              <a:rPr lang="fr-FR" dirty="0" err="1" smtClean="0">
                <a:solidFill>
                  <a:schemeClr val="tx1"/>
                </a:solidFill>
                <a:sym typeface="Wingdings" pitchFamily="2" charset="2"/>
              </a:rPr>
              <a:t>impaired</a:t>
            </a:r>
            <a:r>
              <a:rPr lang="fr-FR" dirty="0" smtClean="0">
                <a:solidFill>
                  <a:schemeClr val="tx1"/>
                </a:solidFill>
                <a:sym typeface="Wingdings" pitchFamily="2" charset="2"/>
              </a:rPr>
              <a:t> by </a:t>
            </a:r>
            <a:r>
              <a:rPr lang="fr-FR" dirty="0">
                <a:solidFill>
                  <a:schemeClr val="tx1"/>
                </a:solidFill>
                <a:sym typeface="Wingdings" pitchFamily="2" charset="2"/>
              </a:rPr>
              <a:t>destruction of BF </a:t>
            </a:r>
            <a:r>
              <a:rPr lang="fr-FR" dirty="0" err="1" smtClean="0">
                <a:solidFill>
                  <a:schemeClr val="tx1"/>
                </a:solidFill>
                <a:sym typeface="Wingdings" pitchFamily="2" charset="2"/>
              </a:rPr>
              <a:t>neurons</a:t>
            </a:r>
            <a:r>
              <a:rPr lang="fr-FR" dirty="0" smtClean="0">
                <a:solidFill>
                  <a:schemeClr val="tx1"/>
                </a:solidFill>
                <a:sym typeface="Wingdings" pitchFamily="2" charset="2"/>
              </a:rPr>
              <a:t> </a:t>
            </a:r>
            <a:r>
              <a:rPr lang="fr-FR" dirty="0" err="1">
                <a:solidFill>
                  <a:schemeClr val="tx1"/>
                </a:solidFill>
                <a:sym typeface="Wingdings" pitchFamily="2" charset="2"/>
              </a:rPr>
              <a:t>projecting</a:t>
            </a:r>
            <a:r>
              <a:rPr lang="fr-FR" dirty="0">
                <a:solidFill>
                  <a:schemeClr val="tx1"/>
                </a:solidFill>
                <a:sym typeface="Wingdings" pitchFamily="2" charset="2"/>
              </a:rPr>
              <a:t> to </a:t>
            </a:r>
            <a:r>
              <a:rPr lang="fr-FR" dirty="0" smtClean="0">
                <a:solidFill>
                  <a:schemeClr val="tx1"/>
                </a:solidFill>
                <a:sym typeface="Wingdings" pitchFamily="2" charset="2"/>
              </a:rPr>
              <a:t>PFC</a:t>
            </a:r>
          </a:p>
        </p:txBody>
      </p:sp>
      <p:pic>
        <p:nvPicPr>
          <p:cNvPr id="186371" name="Picture 3"/>
          <p:cNvPicPr>
            <a:picLocks noChangeAspect="1" noChangeArrowheads="1"/>
          </p:cNvPicPr>
          <p:nvPr/>
        </p:nvPicPr>
        <p:blipFill>
          <a:blip r:embed="rId3" cstate="print"/>
          <a:srcRect/>
          <a:stretch>
            <a:fillRect/>
          </a:stretch>
        </p:blipFill>
        <p:spPr bwMode="auto">
          <a:xfrm>
            <a:off x="0" y="2112625"/>
            <a:ext cx="5540378" cy="1733875"/>
          </a:xfrm>
          <a:prstGeom prst="rect">
            <a:avLst/>
          </a:prstGeom>
          <a:noFill/>
          <a:ln w="9525">
            <a:noFill/>
            <a:miter lim="800000"/>
            <a:headEnd/>
            <a:tailEnd/>
          </a:ln>
          <a:effectLst/>
        </p:spPr>
      </p:pic>
      <p:pic>
        <p:nvPicPr>
          <p:cNvPr id="186372" name="Picture 4"/>
          <p:cNvPicPr>
            <a:picLocks noChangeAspect="1" noChangeArrowheads="1"/>
          </p:cNvPicPr>
          <p:nvPr/>
        </p:nvPicPr>
        <p:blipFill>
          <a:blip r:embed="rId4" cstate="print"/>
          <a:srcRect/>
          <a:stretch>
            <a:fillRect/>
          </a:stretch>
        </p:blipFill>
        <p:spPr bwMode="auto">
          <a:xfrm>
            <a:off x="0" y="4137027"/>
            <a:ext cx="5500726" cy="2645997"/>
          </a:xfrm>
          <a:prstGeom prst="rect">
            <a:avLst/>
          </a:prstGeom>
          <a:noFill/>
          <a:ln w="9525">
            <a:noFill/>
            <a:miter lim="800000"/>
            <a:headEnd/>
            <a:tailEnd/>
          </a:ln>
          <a:effectLst/>
        </p:spPr>
      </p:pic>
      <p:sp>
        <p:nvSpPr>
          <p:cNvPr id="7" name="ZoneTexte 6"/>
          <p:cNvSpPr txBox="1"/>
          <p:nvPr/>
        </p:nvSpPr>
        <p:spPr>
          <a:xfrm>
            <a:off x="825470" y="1708135"/>
            <a:ext cx="4000528" cy="352725"/>
          </a:xfrm>
          <a:prstGeom prst="rect">
            <a:avLst/>
          </a:prstGeom>
          <a:noFill/>
        </p:spPr>
        <p:txBody>
          <a:bodyPr wrap="square" rtlCol="0">
            <a:spAutoFit/>
          </a:bodyPr>
          <a:lstStyle/>
          <a:p>
            <a:r>
              <a:rPr lang="fr-FR" dirty="0" err="1" smtClean="0">
                <a:solidFill>
                  <a:schemeClr val="tx1"/>
                </a:solidFill>
              </a:rPr>
              <a:t>Learn</a:t>
            </a:r>
            <a:r>
              <a:rPr lang="fr-FR" dirty="0" smtClean="0">
                <a:solidFill>
                  <a:schemeClr val="tx1"/>
                </a:solidFill>
              </a:rPr>
              <a:t> </a:t>
            </a:r>
            <a:r>
              <a:rPr lang="fr-FR" dirty="0" err="1" smtClean="0">
                <a:solidFill>
                  <a:schemeClr val="tx1"/>
                </a:solidFill>
              </a:rPr>
              <a:t>everyday</a:t>
            </a:r>
            <a:r>
              <a:rPr lang="fr-FR" dirty="0" smtClean="0">
                <a:solidFill>
                  <a:schemeClr val="tx1"/>
                </a:solidFill>
              </a:rPr>
              <a:t> the « right » </a:t>
            </a:r>
            <a:r>
              <a:rPr lang="fr-FR" dirty="0" err="1" smtClean="0">
                <a:solidFill>
                  <a:schemeClr val="tx1"/>
                </a:solidFill>
              </a:rPr>
              <a:t>letters</a:t>
            </a:r>
            <a:endParaRPr lang="en-GB" dirty="0" err="1" smtClean="0">
              <a:solidFill>
                <a:schemeClr val="tx1"/>
              </a:solidFill>
            </a:endParaRPr>
          </a:p>
        </p:txBody>
      </p:sp>
      <p:sp>
        <p:nvSpPr>
          <p:cNvPr id="9" name="ZoneTexte 8"/>
          <p:cNvSpPr txBox="1"/>
          <p:nvPr/>
        </p:nvSpPr>
        <p:spPr>
          <a:xfrm>
            <a:off x="825470" y="6708795"/>
            <a:ext cx="4000528" cy="352725"/>
          </a:xfrm>
          <a:prstGeom prst="rect">
            <a:avLst/>
          </a:prstGeom>
          <a:noFill/>
        </p:spPr>
        <p:txBody>
          <a:bodyPr wrap="square" rtlCol="0">
            <a:spAutoFit/>
          </a:bodyPr>
          <a:lstStyle/>
          <a:p>
            <a:r>
              <a:rPr lang="fr-FR" dirty="0" err="1" smtClean="0">
                <a:solidFill>
                  <a:schemeClr val="tx1"/>
                </a:solidFill>
              </a:rPr>
              <a:t>Find</a:t>
            </a:r>
            <a:r>
              <a:rPr lang="fr-FR" dirty="0" smtClean="0">
                <a:solidFill>
                  <a:schemeClr val="tx1"/>
                </a:solidFill>
              </a:rPr>
              <a:t> the « right » </a:t>
            </a:r>
            <a:r>
              <a:rPr lang="fr-FR" dirty="0" err="1" smtClean="0">
                <a:solidFill>
                  <a:schemeClr val="tx1"/>
                </a:solidFill>
              </a:rPr>
              <a:t>sequence</a:t>
            </a:r>
            <a:endParaRPr lang="en-GB" dirty="0" err="1" smtClean="0">
              <a:solidFill>
                <a:schemeClr val="tx1"/>
              </a:solidFill>
            </a:endParaRP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3" cstate="print"/>
          <a:srcRect r="48522" b="-4251"/>
          <a:stretch>
            <a:fillRect/>
          </a:stretch>
        </p:blipFill>
        <p:spPr bwMode="auto">
          <a:xfrm>
            <a:off x="325404" y="1350945"/>
            <a:ext cx="4286280" cy="1643074"/>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srcRect l="52027" b="282"/>
          <a:stretch>
            <a:fillRect/>
          </a:stretch>
        </p:blipFill>
        <p:spPr bwMode="auto">
          <a:xfrm>
            <a:off x="253966" y="3065457"/>
            <a:ext cx="3994460" cy="1571636"/>
          </a:xfrm>
          <a:prstGeom prst="rect">
            <a:avLst/>
          </a:prstGeom>
          <a:noFill/>
          <a:ln w="9525">
            <a:noFill/>
            <a:miter lim="800000"/>
            <a:headEnd/>
            <a:tailEnd/>
          </a:ln>
          <a:effectLst/>
        </p:spPr>
      </p:pic>
      <p:sp>
        <p:nvSpPr>
          <p:cNvPr id="71682" name="Titre 1"/>
          <p:cNvSpPr>
            <a:spLocks noGrp="1"/>
          </p:cNvSpPr>
          <p:nvPr>
            <p:ph type="title"/>
          </p:nvPr>
        </p:nvSpPr>
        <p:spPr/>
        <p:txBody>
          <a:bodyPr/>
          <a:lstStyle/>
          <a:p>
            <a:r>
              <a:rPr lang="fr-FR" dirty="0" smtClean="0"/>
              <a:t>Attention-</a:t>
            </a:r>
            <a:r>
              <a:rPr lang="fr-FR" dirty="0" err="1" smtClean="0"/>
              <a:t>specific</a:t>
            </a:r>
            <a:r>
              <a:rPr lang="fr-FR" dirty="0" smtClean="0"/>
              <a:t> </a:t>
            </a:r>
            <a:r>
              <a:rPr lang="fr-FR" dirty="0" err="1" smtClean="0"/>
              <a:t>deficit</a:t>
            </a:r>
            <a:r>
              <a:rPr lang="fr-FR" dirty="0" smtClean="0"/>
              <a:t> </a:t>
            </a:r>
            <a:r>
              <a:rPr lang="fr-FR" dirty="0" err="1" smtClean="0"/>
              <a:t>induced</a:t>
            </a:r>
            <a:r>
              <a:rPr lang="fr-FR" dirty="0" smtClean="0"/>
              <a:t/>
            </a:r>
            <a:br>
              <a:rPr lang="fr-FR" dirty="0" smtClean="0"/>
            </a:br>
            <a:r>
              <a:rPr lang="fr-FR" dirty="0" smtClean="0"/>
              <a:t>by BF </a:t>
            </a:r>
            <a:r>
              <a:rPr lang="fr-FR" dirty="0" err="1" smtClean="0"/>
              <a:t>lesions</a:t>
            </a:r>
            <a:endParaRPr lang="en-GB" dirty="0" smtClean="0"/>
          </a:p>
        </p:txBody>
      </p:sp>
      <p:sp>
        <p:nvSpPr>
          <p:cNvPr id="5"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dirty="0" err="1" smtClean="0">
                <a:solidFill>
                  <a:schemeClr val="tx1"/>
                </a:solidFill>
              </a:rPr>
              <a:t>Croxson</a:t>
            </a:r>
            <a:r>
              <a:rPr lang="fr-FR" dirty="0" smtClean="0">
                <a:solidFill>
                  <a:schemeClr val="tx1"/>
                </a:solidFill>
              </a:rPr>
              <a:t> et al, 2011. Nat </a:t>
            </a:r>
            <a:r>
              <a:rPr lang="fr-FR" dirty="0" err="1" smtClean="0">
                <a:solidFill>
                  <a:schemeClr val="tx1"/>
                </a:solidFill>
              </a:rPr>
              <a:t>Neuro</a:t>
            </a:r>
            <a:endParaRPr lang="en-GB" dirty="0">
              <a:solidFill>
                <a:schemeClr val="tx1"/>
              </a:solidFill>
            </a:endParaRPr>
          </a:p>
        </p:txBody>
      </p:sp>
      <p:sp>
        <p:nvSpPr>
          <p:cNvPr id="8" name="ZoneTexte 7"/>
          <p:cNvSpPr txBox="1"/>
          <p:nvPr/>
        </p:nvSpPr>
        <p:spPr>
          <a:xfrm>
            <a:off x="5540378" y="1708135"/>
            <a:ext cx="3968743" cy="3998210"/>
          </a:xfrm>
          <a:prstGeom prst="rect">
            <a:avLst/>
          </a:prstGeom>
          <a:noFill/>
        </p:spPr>
        <p:txBody>
          <a:bodyPr>
            <a:spAutoFit/>
          </a:bodyPr>
          <a:lstStyle/>
          <a:p>
            <a:pPr>
              <a:buFont typeface="Arial" pitchFamily="34" charset="0"/>
              <a:buChar char="•"/>
              <a:defRPr/>
            </a:pPr>
            <a:r>
              <a:rPr lang="fr-FR" dirty="0">
                <a:solidFill>
                  <a:schemeClr val="tx1"/>
                </a:solidFill>
              </a:rPr>
              <a:t> BF-</a:t>
            </a:r>
            <a:r>
              <a:rPr lang="fr-FR" dirty="0" err="1">
                <a:solidFill>
                  <a:schemeClr val="tx1"/>
                </a:solidFill>
              </a:rPr>
              <a:t>lesioned</a:t>
            </a:r>
            <a:r>
              <a:rPr lang="fr-FR" dirty="0">
                <a:solidFill>
                  <a:schemeClr val="tx1"/>
                </a:solidFill>
              </a:rPr>
              <a:t> </a:t>
            </a:r>
            <a:r>
              <a:rPr lang="fr-FR" dirty="0" err="1">
                <a:solidFill>
                  <a:schemeClr val="tx1"/>
                </a:solidFill>
              </a:rPr>
              <a:t>monkeys</a:t>
            </a:r>
            <a:r>
              <a:rPr lang="fr-FR" dirty="0">
                <a:solidFill>
                  <a:schemeClr val="tx1"/>
                </a:solidFill>
              </a:rPr>
              <a:t> </a:t>
            </a:r>
            <a:r>
              <a:rPr lang="fr-FR" dirty="0" err="1">
                <a:solidFill>
                  <a:schemeClr val="tx1"/>
                </a:solidFill>
              </a:rPr>
              <a:t>were</a:t>
            </a:r>
            <a:r>
              <a:rPr lang="fr-FR" dirty="0">
                <a:solidFill>
                  <a:schemeClr val="tx1"/>
                </a:solidFill>
              </a:rPr>
              <a:t> </a:t>
            </a:r>
            <a:r>
              <a:rPr lang="fr-FR" dirty="0" err="1">
                <a:solidFill>
                  <a:schemeClr val="tx1"/>
                </a:solidFill>
              </a:rPr>
              <a:t>tested</a:t>
            </a:r>
            <a:r>
              <a:rPr lang="fr-FR" dirty="0">
                <a:solidFill>
                  <a:schemeClr val="tx1"/>
                </a:solidFill>
              </a:rPr>
              <a:t> </a:t>
            </a:r>
            <a:r>
              <a:rPr lang="fr-FR" dirty="0" err="1">
                <a:solidFill>
                  <a:schemeClr val="tx1"/>
                </a:solidFill>
              </a:rPr>
              <a:t>with</a:t>
            </a:r>
            <a:r>
              <a:rPr lang="fr-FR" dirty="0">
                <a:solidFill>
                  <a:schemeClr val="tx1"/>
                </a:solidFill>
              </a:rPr>
              <a:t> a large </a:t>
            </a:r>
            <a:r>
              <a:rPr lang="fr-FR" dirty="0" err="1">
                <a:solidFill>
                  <a:schemeClr val="tx1"/>
                </a:solidFill>
              </a:rPr>
              <a:t>variety</a:t>
            </a:r>
            <a:r>
              <a:rPr lang="fr-FR" dirty="0">
                <a:solidFill>
                  <a:schemeClr val="tx1"/>
                </a:solidFill>
              </a:rPr>
              <a:t> of </a:t>
            </a:r>
            <a:r>
              <a:rPr lang="fr-FR" dirty="0" err="1">
                <a:solidFill>
                  <a:schemeClr val="tx1"/>
                </a:solidFill>
              </a:rPr>
              <a:t>tasks</a:t>
            </a:r>
            <a:r>
              <a:rPr lang="fr-FR" dirty="0">
                <a:solidFill>
                  <a:schemeClr val="tx1"/>
                </a:solidFill>
              </a:rPr>
              <a:t>:</a:t>
            </a:r>
          </a:p>
          <a:p>
            <a:pPr>
              <a:defRPr/>
            </a:pPr>
            <a:r>
              <a:rPr lang="fr-FR" dirty="0">
                <a:solidFill>
                  <a:schemeClr val="tx1"/>
                </a:solidFill>
              </a:rPr>
              <a:t>-- DNMS~STM</a:t>
            </a:r>
          </a:p>
          <a:p>
            <a:pPr>
              <a:defRPr/>
            </a:pPr>
            <a:r>
              <a:rPr lang="fr-FR" dirty="0">
                <a:solidFill>
                  <a:schemeClr val="tx1"/>
                </a:solidFill>
              </a:rPr>
              <a:t>-- Discrimination Reversal~LTM</a:t>
            </a:r>
          </a:p>
          <a:p>
            <a:pPr>
              <a:defRPr/>
            </a:pPr>
            <a:r>
              <a:rPr lang="fr-FR" dirty="0">
                <a:solidFill>
                  <a:schemeClr val="tx1"/>
                </a:solidFill>
                <a:sym typeface="Wingdings" pitchFamily="2" charset="2"/>
              </a:rPr>
              <a:t>no </a:t>
            </a:r>
            <a:r>
              <a:rPr lang="fr-FR" dirty="0" err="1">
                <a:solidFill>
                  <a:schemeClr val="tx1"/>
                </a:solidFill>
                <a:sym typeface="Wingdings" pitchFamily="2" charset="2"/>
              </a:rPr>
              <a:t>effect</a:t>
            </a:r>
            <a:endParaRPr lang="fr-FR" dirty="0">
              <a:solidFill>
                <a:schemeClr val="tx1"/>
              </a:solidFill>
              <a:sym typeface="Wingdings" pitchFamily="2" charset="2"/>
            </a:endParaRPr>
          </a:p>
          <a:p>
            <a:pPr>
              <a:buFont typeface="Arial" pitchFamily="34" charset="0"/>
              <a:buChar char="•"/>
              <a:defRPr/>
            </a:pPr>
            <a:r>
              <a:rPr lang="fr-FR" dirty="0">
                <a:solidFill>
                  <a:schemeClr val="tx1"/>
                </a:solidFill>
                <a:sym typeface="Wingdings" pitchFamily="2" charset="2"/>
              </a:rPr>
              <a:t> </a:t>
            </a:r>
            <a:r>
              <a:rPr lang="fr-FR" dirty="0" err="1">
                <a:solidFill>
                  <a:schemeClr val="tx1"/>
                </a:solidFill>
                <a:sym typeface="Wingdings" pitchFamily="2" charset="2"/>
              </a:rPr>
              <a:t>Only</a:t>
            </a:r>
            <a:r>
              <a:rPr lang="fr-FR" dirty="0">
                <a:solidFill>
                  <a:schemeClr val="tx1"/>
                </a:solidFill>
                <a:sym typeface="Wingdings" pitchFamily="2" charset="2"/>
              </a:rPr>
              <a:t> an </a:t>
            </a:r>
            <a:r>
              <a:rPr lang="fr-FR" b="1" dirty="0">
                <a:solidFill>
                  <a:schemeClr val="tx1"/>
                </a:solidFill>
                <a:sym typeface="Wingdings" pitchFamily="2" charset="2"/>
              </a:rPr>
              <a:t>« </a:t>
            </a:r>
            <a:r>
              <a:rPr lang="fr-FR" b="1" dirty="0" err="1">
                <a:solidFill>
                  <a:schemeClr val="tx1"/>
                </a:solidFill>
                <a:sym typeface="Wingdings" pitchFamily="2" charset="2"/>
              </a:rPr>
              <a:t>attentional</a:t>
            </a:r>
            <a:r>
              <a:rPr lang="fr-FR" b="1" dirty="0">
                <a:solidFill>
                  <a:schemeClr val="tx1"/>
                </a:solidFill>
                <a:sym typeface="Wingdings" pitchFamily="2" charset="2"/>
              </a:rPr>
              <a:t> » </a:t>
            </a:r>
            <a:r>
              <a:rPr lang="fr-FR" b="1" dirty="0" err="1">
                <a:solidFill>
                  <a:schemeClr val="tx1"/>
                </a:solidFill>
                <a:sym typeface="Wingdings" pitchFamily="2" charset="2"/>
              </a:rPr>
              <a:t>task</a:t>
            </a:r>
            <a:r>
              <a:rPr lang="fr-FR" b="1" dirty="0">
                <a:solidFill>
                  <a:schemeClr val="tx1"/>
                </a:solidFill>
                <a:sym typeface="Wingdings" pitchFamily="2" charset="2"/>
              </a:rPr>
              <a:t> </a:t>
            </a:r>
            <a:r>
              <a:rPr lang="fr-FR" dirty="0" err="1">
                <a:solidFill>
                  <a:schemeClr val="tx1"/>
                </a:solidFill>
                <a:sym typeface="Wingdings" pitchFamily="2" charset="2"/>
              </a:rPr>
              <a:t>showed</a:t>
            </a:r>
            <a:r>
              <a:rPr lang="fr-FR" dirty="0">
                <a:solidFill>
                  <a:schemeClr val="tx1"/>
                </a:solidFill>
                <a:sym typeface="Wingdings" pitchFamily="2" charset="2"/>
              </a:rPr>
              <a:t> a </a:t>
            </a:r>
            <a:r>
              <a:rPr lang="fr-FR" dirty="0" err="1">
                <a:solidFill>
                  <a:schemeClr val="tx1"/>
                </a:solidFill>
                <a:sym typeface="Wingdings" pitchFamily="2" charset="2"/>
              </a:rPr>
              <a:t>dependence</a:t>
            </a:r>
            <a:r>
              <a:rPr lang="fr-FR" dirty="0">
                <a:solidFill>
                  <a:schemeClr val="tx1"/>
                </a:solidFill>
                <a:sym typeface="Wingdings" pitchFamily="2" charset="2"/>
              </a:rPr>
              <a:t> on the BF </a:t>
            </a:r>
            <a:r>
              <a:rPr lang="fr-FR" dirty="0" err="1">
                <a:solidFill>
                  <a:schemeClr val="tx1"/>
                </a:solidFill>
                <a:sym typeface="Wingdings" pitchFamily="2" charset="2"/>
              </a:rPr>
              <a:t>cholinergic</a:t>
            </a:r>
            <a:r>
              <a:rPr lang="fr-FR" dirty="0">
                <a:solidFill>
                  <a:schemeClr val="tx1"/>
                </a:solidFill>
                <a:sym typeface="Wingdings" pitchFamily="2" charset="2"/>
              </a:rPr>
              <a:t> system</a:t>
            </a:r>
          </a:p>
          <a:p>
            <a:pPr>
              <a:buFont typeface="Arial" pitchFamily="34" charset="0"/>
              <a:buChar char="•"/>
              <a:defRPr/>
            </a:pPr>
            <a:endParaRPr lang="fr-FR" dirty="0">
              <a:solidFill>
                <a:schemeClr val="tx1"/>
              </a:solidFill>
              <a:sym typeface="Wingdings" pitchFamily="2" charset="2"/>
            </a:endParaRPr>
          </a:p>
          <a:p>
            <a:pPr>
              <a:buFont typeface="Arial" pitchFamily="34" charset="0"/>
              <a:buChar char="•"/>
              <a:defRPr/>
            </a:pPr>
            <a:r>
              <a:rPr lang="fr-FR" dirty="0">
                <a:solidFill>
                  <a:schemeClr val="tx1"/>
                </a:solidFill>
                <a:sym typeface="Wingdings" pitchFamily="2" charset="2"/>
              </a:rPr>
              <a:t> </a:t>
            </a:r>
            <a:r>
              <a:rPr lang="fr-FR" dirty="0" err="1">
                <a:solidFill>
                  <a:schemeClr val="tx1"/>
                </a:solidFill>
                <a:sym typeface="Wingdings" pitchFamily="2" charset="2"/>
              </a:rPr>
              <a:t>Either</a:t>
            </a:r>
            <a:r>
              <a:rPr lang="fr-FR" dirty="0">
                <a:solidFill>
                  <a:schemeClr val="tx1"/>
                </a:solidFill>
                <a:sym typeface="Wingdings" pitchFamily="2" charset="2"/>
              </a:rPr>
              <a:t> </a:t>
            </a:r>
            <a:r>
              <a:rPr lang="fr-FR" dirty="0" err="1">
                <a:solidFill>
                  <a:schemeClr val="tx1"/>
                </a:solidFill>
                <a:sym typeface="Wingdings" pitchFamily="2" charset="2"/>
              </a:rPr>
              <a:t>episodic</a:t>
            </a:r>
            <a:r>
              <a:rPr lang="fr-FR" dirty="0">
                <a:solidFill>
                  <a:schemeClr val="tx1"/>
                </a:solidFill>
                <a:sym typeface="Wingdings" pitchFamily="2" charset="2"/>
              </a:rPr>
              <a:t> </a:t>
            </a:r>
            <a:r>
              <a:rPr lang="fr-FR" dirty="0" err="1">
                <a:solidFill>
                  <a:schemeClr val="tx1"/>
                </a:solidFill>
                <a:sym typeface="Wingdings" pitchFamily="2" charset="2"/>
              </a:rPr>
              <a:t>memory</a:t>
            </a:r>
            <a:r>
              <a:rPr lang="fr-FR" dirty="0">
                <a:solidFill>
                  <a:schemeClr val="tx1"/>
                </a:solidFill>
                <a:sym typeface="Wingdings" pitchFamily="2" charset="2"/>
              </a:rPr>
              <a:t> or </a:t>
            </a:r>
            <a:r>
              <a:rPr lang="fr-FR" dirty="0" err="1">
                <a:solidFill>
                  <a:schemeClr val="tx1"/>
                </a:solidFill>
                <a:sym typeface="Wingdings" pitchFamily="2" charset="2"/>
              </a:rPr>
              <a:t>strategy</a:t>
            </a:r>
            <a:r>
              <a:rPr lang="fr-FR" dirty="0">
                <a:solidFill>
                  <a:schemeClr val="tx1"/>
                </a:solidFill>
                <a:sym typeface="Wingdings" pitchFamily="2" charset="2"/>
              </a:rPr>
              <a:t> </a:t>
            </a:r>
            <a:r>
              <a:rPr lang="fr-FR" dirty="0" err="1">
                <a:solidFill>
                  <a:schemeClr val="tx1"/>
                </a:solidFill>
                <a:sym typeface="Wingdings" pitchFamily="2" charset="2"/>
              </a:rPr>
              <a:t>implementation</a:t>
            </a:r>
            <a:r>
              <a:rPr lang="fr-FR" dirty="0">
                <a:solidFill>
                  <a:schemeClr val="tx1"/>
                </a:solidFill>
                <a:sym typeface="Wingdings" pitchFamily="2" charset="2"/>
              </a:rPr>
              <a:t> </a:t>
            </a:r>
            <a:r>
              <a:rPr lang="fr-FR" dirty="0" err="1">
                <a:solidFill>
                  <a:schemeClr val="tx1"/>
                </a:solidFill>
                <a:sym typeface="Wingdings" pitchFamily="2" charset="2"/>
              </a:rPr>
              <a:t>tasks</a:t>
            </a:r>
            <a:r>
              <a:rPr lang="fr-FR" dirty="0">
                <a:solidFill>
                  <a:schemeClr val="tx1"/>
                </a:solidFill>
                <a:sym typeface="Wingdings" pitchFamily="2" charset="2"/>
              </a:rPr>
              <a:t> </a:t>
            </a:r>
            <a:r>
              <a:rPr lang="fr-FR" dirty="0" err="1">
                <a:solidFill>
                  <a:schemeClr val="tx1"/>
                </a:solidFill>
                <a:sym typeface="Wingdings" pitchFamily="2" charset="2"/>
              </a:rPr>
              <a:t>were</a:t>
            </a:r>
            <a:r>
              <a:rPr lang="fr-FR" dirty="0">
                <a:solidFill>
                  <a:schemeClr val="tx1"/>
                </a:solidFill>
                <a:sym typeface="Wingdings" pitchFamily="2" charset="2"/>
              </a:rPr>
              <a:t> not </a:t>
            </a:r>
            <a:r>
              <a:rPr lang="fr-FR" dirty="0" err="1">
                <a:solidFill>
                  <a:schemeClr val="tx1"/>
                </a:solidFill>
                <a:sym typeface="Wingdings" pitchFamily="2" charset="2"/>
              </a:rPr>
              <a:t>impaired</a:t>
            </a:r>
            <a:r>
              <a:rPr lang="fr-FR" dirty="0">
                <a:solidFill>
                  <a:schemeClr val="tx1"/>
                </a:solidFill>
                <a:sym typeface="Wingdings" pitchFamily="2" charset="2"/>
              </a:rPr>
              <a:t> by destruction of BF </a:t>
            </a:r>
            <a:r>
              <a:rPr lang="fr-FR" dirty="0" err="1">
                <a:solidFill>
                  <a:schemeClr val="tx1"/>
                </a:solidFill>
                <a:sym typeface="Wingdings" pitchFamily="2" charset="2"/>
              </a:rPr>
              <a:t>neurons</a:t>
            </a:r>
            <a:r>
              <a:rPr lang="fr-FR" dirty="0">
                <a:solidFill>
                  <a:schemeClr val="tx1"/>
                </a:solidFill>
                <a:sym typeface="Wingdings" pitchFamily="2" charset="2"/>
              </a:rPr>
              <a:t> </a:t>
            </a:r>
            <a:r>
              <a:rPr lang="fr-FR" dirty="0" err="1">
                <a:solidFill>
                  <a:schemeClr val="tx1"/>
                </a:solidFill>
                <a:sym typeface="Wingdings" pitchFamily="2" charset="2"/>
              </a:rPr>
              <a:t>projecting</a:t>
            </a:r>
            <a:r>
              <a:rPr lang="fr-FR" dirty="0">
                <a:solidFill>
                  <a:schemeClr val="tx1"/>
                </a:solidFill>
                <a:sym typeface="Wingdings" pitchFamily="2" charset="2"/>
              </a:rPr>
              <a:t> to PFC</a:t>
            </a:r>
          </a:p>
          <a:p>
            <a:pPr>
              <a:buFont typeface="Arial" pitchFamily="34" charset="0"/>
              <a:buChar char="•"/>
              <a:defRPr/>
            </a:pPr>
            <a:r>
              <a:rPr lang="fr-FR" dirty="0">
                <a:solidFill>
                  <a:schemeClr val="tx1"/>
                </a:solidFill>
                <a:sym typeface="Wingdings" pitchFamily="2" charset="2"/>
              </a:rPr>
              <a:t> </a:t>
            </a:r>
            <a:r>
              <a:rPr lang="fr-FR" b="1" dirty="0">
                <a:solidFill>
                  <a:schemeClr val="tx1"/>
                </a:solidFill>
                <a:sym typeface="Wingdings" pitchFamily="2" charset="2"/>
              </a:rPr>
              <a:t>BUT </a:t>
            </a:r>
            <a:r>
              <a:rPr lang="fr-FR" b="1" dirty="0" err="1">
                <a:solidFill>
                  <a:schemeClr val="tx1"/>
                </a:solidFill>
                <a:sym typeface="Wingdings" pitchFamily="2" charset="2"/>
              </a:rPr>
              <a:t>working</a:t>
            </a:r>
            <a:r>
              <a:rPr lang="fr-FR" b="1" dirty="0">
                <a:solidFill>
                  <a:schemeClr val="tx1"/>
                </a:solidFill>
                <a:sym typeface="Wingdings" pitchFamily="2" charset="2"/>
              </a:rPr>
              <a:t> </a:t>
            </a:r>
            <a:r>
              <a:rPr lang="fr-FR" b="1" dirty="0" err="1">
                <a:solidFill>
                  <a:schemeClr val="tx1"/>
                </a:solidFill>
                <a:sym typeface="Wingdings" pitchFamily="2" charset="2"/>
              </a:rPr>
              <a:t>memory</a:t>
            </a:r>
            <a:r>
              <a:rPr lang="fr-FR" b="1" dirty="0">
                <a:solidFill>
                  <a:schemeClr val="tx1"/>
                </a:solidFill>
                <a:sym typeface="Wingdings" pitchFamily="2" charset="2"/>
              </a:rPr>
              <a:t> </a:t>
            </a:r>
            <a:r>
              <a:rPr lang="fr-FR" b="1" dirty="0" err="1">
                <a:solidFill>
                  <a:schemeClr val="tx1"/>
                </a:solidFill>
                <a:sym typeface="Wingdings" pitchFamily="2" charset="2"/>
              </a:rPr>
              <a:t>task</a:t>
            </a:r>
            <a:r>
              <a:rPr lang="fr-FR" b="1" dirty="0">
                <a:solidFill>
                  <a:schemeClr val="tx1"/>
                </a:solidFill>
                <a:sym typeface="Wingdings" pitchFamily="2" charset="2"/>
              </a:rPr>
              <a:t> </a:t>
            </a:r>
            <a:r>
              <a:rPr lang="fr-FR" dirty="0" err="1">
                <a:solidFill>
                  <a:schemeClr val="tx1"/>
                </a:solidFill>
                <a:sym typeface="Wingdings" pitchFamily="2" charset="2"/>
              </a:rPr>
              <a:t>was</a:t>
            </a:r>
            <a:r>
              <a:rPr lang="fr-FR" dirty="0">
                <a:solidFill>
                  <a:schemeClr val="tx1"/>
                </a:solidFill>
                <a:sym typeface="Wingdings" pitchFamily="2" charset="2"/>
              </a:rPr>
              <a:t> </a:t>
            </a:r>
            <a:r>
              <a:rPr lang="fr-FR" dirty="0" err="1">
                <a:solidFill>
                  <a:schemeClr val="tx1"/>
                </a:solidFill>
                <a:sym typeface="Wingdings" pitchFamily="2" charset="2"/>
              </a:rPr>
              <a:t>affected</a:t>
            </a:r>
            <a:endParaRPr lang="en-GB" dirty="0" err="1">
              <a:solidFill>
                <a:schemeClr val="tx1"/>
              </a:solidFill>
            </a:endParaRPr>
          </a:p>
        </p:txBody>
      </p:sp>
      <p:pic>
        <p:nvPicPr>
          <p:cNvPr id="187394" name="Picture 2"/>
          <p:cNvPicPr>
            <a:picLocks noChangeAspect="1" noChangeArrowheads="1"/>
          </p:cNvPicPr>
          <p:nvPr/>
        </p:nvPicPr>
        <p:blipFill>
          <a:blip r:embed="rId4" cstate="print"/>
          <a:srcRect/>
          <a:stretch>
            <a:fillRect/>
          </a:stretch>
        </p:blipFill>
        <p:spPr bwMode="auto">
          <a:xfrm>
            <a:off x="1111222" y="4779969"/>
            <a:ext cx="3500462" cy="2766188"/>
          </a:xfrm>
          <a:prstGeom prst="rect">
            <a:avLst/>
          </a:prstGeom>
          <a:noFill/>
          <a:ln w="9525">
            <a:noFill/>
            <a:miter lim="800000"/>
            <a:headEnd/>
            <a:tailEnd/>
          </a:ln>
          <a:effectLst/>
        </p:spPr>
      </p:pic>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Titre 1"/>
          <p:cNvSpPr>
            <a:spLocks noGrp="1"/>
          </p:cNvSpPr>
          <p:nvPr>
            <p:ph type="title"/>
          </p:nvPr>
        </p:nvSpPr>
        <p:spPr/>
        <p:txBody>
          <a:bodyPr/>
          <a:lstStyle/>
          <a:p>
            <a:r>
              <a:rPr lang="fr-FR" dirty="0" err="1" smtClean="0"/>
              <a:t>ACh</a:t>
            </a:r>
            <a:r>
              <a:rPr lang="fr-FR" dirty="0" smtClean="0"/>
              <a:t> and attention </a:t>
            </a:r>
            <a:r>
              <a:rPr lang="fr-FR" dirty="0" err="1" smtClean="0"/>
              <a:t>level</a:t>
            </a:r>
            <a:endParaRPr lang="en-GB" dirty="0" smtClean="0"/>
          </a:p>
        </p:txBody>
      </p:sp>
      <p:pic>
        <p:nvPicPr>
          <p:cNvPr id="72708" name="Picture 4"/>
          <p:cNvPicPr>
            <a:picLocks noChangeAspect="1" noChangeArrowheads="1"/>
          </p:cNvPicPr>
          <p:nvPr/>
        </p:nvPicPr>
        <p:blipFill>
          <a:blip r:embed="rId3" cstate="print"/>
          <a:srcRect/>
          <a:stretch>
            <a:fillRect/>
          </a:stretch>
        </p:blipFill>
        <p:spPr bwMode="auto">
          <a:xfrm>
            <a:off x="-103225" y="1565259"/>
            <a:ext cx="5591369" cy="1822464"/>
          </a:xfrm>
          <a:prstGeom prst="rect">
            <a:avLst/>
          </a:prstGeom>
          <a:noFill/>
          <a:ln w="9525">
            <a:noFill/>
            <a:miter lim="800000"/>
            <a:headEnd/>
            <a:tailEnd/>
          </a:ln>
          <a:effectLst/>
        </p:spPr>
      </p:pic>
      <p:sp>
        <p:nvSpPr>
          <p:cNvPr id="6" name="Espace réservé du contenu 2"/>
          <p:cNvSpPr>
            <a:spLocks noGrp="1"/>
          </p:cNvSpPr>
          <p:nvPr>
            <p:ph idx="1"/>
          </p:nvPr>
        </p:nvSpPr>
        <p:spPr>
          <a:xfrm>
            <a:off x="5326064" y="1350945"/>
            <a:ext cx="4754561" cy="5786478"/>
          </a:xfrm>
        </p:spPr>
        <p:txBody>
          <a:bodyPr/>
          <a:lstStyle/>
          <a:p>
            <a:pPr>
              <a:lnSpc>
                <a:spcPct val="100000"/>
              </a:lnSpc>
              <a:spcAft>
                <a:spcPts val="0"/>
              </a:spcAft>
            </a:pPr>
            <a:endParaRPr lang="fr-FR" sz="2400" dirty="0" smtClean="0"/>
          </a:p>
          <a:p>
            <a:pPr>
              <a:lnSpc>
                <a:spcPct val="100000"/>
              </a:lnSpc>
              <a:spcAft>
                <a:spcPts val="0"/>
              </a:spcAft>
            </a:pPr>
            <a:r>
              <a:rPr lang="fr-FR" sz="2400" dirty="0" err="1" smtClean="0"/>
              <a:t>Detection</a:t>
            </a:r>
            <a:r>
              <a:rPr lang="fr-FR" sz="2400" dirty="0" smtClean="0"/>
              <a:t> of signal (light) or no-signal trials </a:t>
            </a:r>
            <a:r>
              <a:rPr lang="fr-FR" sz="2400" dirty="0" err="1" smtClean="0"/>
              <a:t>with</a:t>
            </a:r>
            <a:r>
              <a:rPr lang="fr-FR" sz="2400" dirty="0" smtClean="0"/>
              <a:t> </a:t>
            </a:r>
            <a:r>
              <a:rPr lang="fr-FR" sz="2400" dirty="0" err="1" smtClean="0"/>
              <a:t>random</a:t>
            </a:r>
            <a:r>
              <a:rPr lang="fr-FR" sz="2400" dirty="0" smtClean="0"/>
              <a:t> ITI</a:t>
            </a:r>
          </a:p>
          <a:p>
            <a:pPr>
              <a:lnSpc>
                <a:spcPct val="100000"/>
              </a:lnSpc>
              <a:spcAft>
                <a:spcPts val="0"/>
              </a:spcAft>
            </a:pPr>
            <a:r>
              <a:rPr lang="fr-FR" sz="2400" dirty="0" err="1" smtClean="0"/>
              <a:t>mPFC</a:t>
            </a:r>
            <a:r>
              <a:rPr lang="fr-FR" sz="2400" dirty="0" smtClean="0"/>
              <a:t> </a:t>
            </a:r>
            <a:r>
              <a:rPr lang="fr-FR" sz="2400" dirty="0" err="1" smtClean="0"/>
              <a:t>ACh</a:t>
            </a:r>
            <a:r>
              <a:rPr lang="fr-FR" sz="2400" dirty="0" smtClean="0"/>
              <a:t> </a:t>
            </a:r>
            <a:r>
              <a:rPr lang="fr-FR" sz="2400" dirty="0" err="1" smtClean="0"/>
              <a:t>level</a:t>
            </a:r>
            <a:r>
              <a:rPr lang="fr-FR" sz="2400" dirty="0" smtClean="0"/>
              <a:t> </a:t>
            </a:r>
            <a:r>
              <a:rPr lang="fr-FR" sz="2400" dirty="0" err="1" smtClean="0"/>
              <a:t>increases</a:t>
            </a:r>
            <a:r>
              <a:rPr lang="fr-FR" sz="2400" dirty="0" smtClean="0"/>
              <a:t> as the </a:t>
            </a:r>
            <a:r>
              <a:rPr lang="fr-FR" sz="2400" dirty="0" err="1" smtClean="0"/>
              <a:t>task</a:t>
            </a:r>
            <a:r>
              <a:rPr lang="fr-FR" sz="2400" dirty="0" smtClean="0"/>
              <a:t> </a:t>
            </a:r>
            <a:r>
              <a:rPr lang="fr-FR" sz="2400" dirty="0" err="1" smtClean="0"/>
              <a:t>starts</a:t>
            </a:r>
            <a:endParaRPr lang="fr-FR" sz="2400" dirty="0" smtClean="0"/>
          </a:p>
        </p:txBody>
      </p:sp>
      <p:sp>
        <p:nvSpPr>
          <p:cNvPr id="7"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dirty="0" err="1" smtClean="0">
                <a:solidFill>
                  <a:schemeClr val="tx1"/>
                </a:solidFill>
              </a:rPr>
              <a:t>Kozak</a:t>
            </a:r>
            <a:r>
              <a:rPr lang="fr-FR" dirty="0" smtClean="0">
                <a:solidFill>
                  <a:schemeClr val="tx1"/>
                </a:solidFill>
              </a:rPr>
              <a:t> et al, 2006. JNS</a:t>
            </a:r>
            <a:endParaRPr lang="en-GB" dirty="0">
              <a:solidFill>
                <a:schemeClr val="tx1"/>
              </a:solidFill>
            </a:endParaRPr>
          </a:p>
        </p:txBody>
      </p:sp>
      <p:pic>
        <p:nvPicPr>
          <p:cNvPr id="72709" name="Picture 5"/>
          <p:cNvPicPr>
            <a:picLocks noChangeAspect="1" noChangeArrowheads="1"/>
          </p:cNvPicPr>
          <p:nvPr/>
        </p:nvPicPr>
        <p:blipFill>
          <a:blip r:embed="rId4" cstate="print"/>
          <a:srcRect/>
          <a:stretch>
            <a:fillRect/>
          </a:stretch>
        </p:blipFill>
        <p:spPr bwMode="auto">
          <a:xfrm>
            <a:off x="0" y="3779837"/>
            <a:ext cx="5151548" cy="3392096"/>
          </a:xfrm>
          <a:prstGeom prst="rect">
            <a:avLst/>
          </a:prstGeom>
          <a:noFill/>
          <a:ln w="9525">
            <a:noFill/>
            <a:miter lim="800000"/>
            <a:headEnd/>
            <a:tailEnd/>
          </a:ln>
          <a:effectLst/>
        </p:spPr>
      </p:pic>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a:blip r:embed="rId3" cstate="print"/>
          <a:srcRect/>
          <a:stretch>
            <a:fillRect/>
          </a:stretch>
        </p:blipFill>
        <p:spPr bwMode="auto">
          <a:xfrm>
            <a:off x="682594" y="1065193"/>
            <a:ext cx="4000528" cy="3414677"/>
          </a:xfrm>
          <a:prstGeom prst="rect">
            <a:avLst/>
          </a:prstGeom>
          <a:noFill/>
          <a:ln w="9525">
            <a:noFill/>
            <a:miter lim="800000"/>
            <a:headEnd/>
            <a:tailEnd/>
          </a:ln>
          <a:effectLst/>
        </p:spPr>
      </p:pic>
      <p:sp>
        <p:nvSpPr>
          <p:cNvPr id="72706" name="Titre 1"/>
          <p:cNvSpPr>
            <a:spLocks noGrp="1"/>
          </p:cNvSpPr>
          <p:nvPr>
            <p:ph type="title"/>
          </p:nvPr>
        </p:nvSpPr>
        <p:spPr/>
        <p:txBody>
          <a:bodyPr/>
          <a:lstStyle/>
          <a:p>
            <a:r>
              <a:rPr lang="fr-FR" dirty="0" err="1" smtClean="0"/>
              <a:t>ACh</a:t>
            </a:r>
            <a:r>
              <a:rPr lang="fr-FR" dirty="0" smtClean="0"/>
              <a:t> and attention </a:t>
            </a:r>
            <a:r>
              <a:rPr lang="fr-FR" dirty="0" err="1" smtClean="0"/>
              <a:t>level</a:t>
            </a:r>
            <a:endParaRPr lang="en-GB" dirty="0" smtClean="0"/>
          </a:p>
        </p:txBody>
      </p:sp>
      <p:sp>
        <p:nvSpPr>
          <p:cNvPr id="6" name="Espace réservé du contenu 2"/>
          <p:cNvSpPr>
            <a:spLocks noGrp="1"/>
          </p:cNvSpPr>
          <p:nvPr>
            <p:ph idx="1"/>
          </p:nvPr>
        </p:nvSpPr>
        <p:spPr>
          <a:xfrm>
            <a:off x="5326064" y="1350945"/>
            <a:ext cx="4754561" cy="5786478"/>
          </a:xfrm>
        </p:spPr>
        <p:txBody>
          <a:bodyPr/>
          <a:lstStyle/>
          <a:p>
            <a:pPr>
              <a:lnSpc>
                <a:spcPct val="100000"/>
              </a:lnSpc>
              <a:spcAft>
                <a:spcPts val="0"/>
              </a:spcAft>
            </a:pPr>
            <a:endParaRPr lang="fr-FR" sz="2400" dirty="0" smtClean="0"/>
          </a:p>
          <a:p>
            <a:pPr>
              <a:lnSpc>
                <a:spcPct val="100000"/>
              </a:lnSpc>
              <a:spcAft>
                <a:spcPts val="0"/>
              </a:spcAft>
            </a:pPr>
            <a:r>
              <a:rPr lang="fr-FR" sz="2400" dirty="0" err="1" smtClean="0"/>
              <a:t>Detection</a:t>
            </a:r>
            <a:r>
              <a:rPr lang="fr-FR" sz="2400" dirty="0" smtClean="0"/>
              <a:t> of signal (light) or no-signal trials </a:t>
            </a:r>
            <a:r>
              <a:rPr lang="fr-FR" sz="2400" dirty="0" err="1" smtClean="0"/>
              <a:t>with</a:t>
            </a:r>
            <a:r>
              <a:rPr lang="fr-FR" sz="2400" dirty="0" smtClean="0"/>
              <a:t> </a:t>
            </a:r>
            <a:r>
              <a:rPr lang="fr-FR" sz="2400" dirty="0" err="1" smtClean="0"/>
              <a:t>random</a:t>
            </a:r>
            <a:r>
              <a:rPr lang="fr-FR" sz="2400" dirty="0" smtClean="0"/>
              <a:t> ITI</a:t>
            </a:r>
          </a:p>
          <a:p>
            <a:pPr>
              <a:lnSpc>
                <a:spcPct val="100000"/>
              </a:lnSpc>
              <a:spcAft>
                <a:spcPts val="0"/>
              </a:spcAft>
            </a:pPr>
            <a:r>
              <a:rPr lang="fr-FR" sz="2400" dirty="0" err="1" smtClean="0"/>
              <a:t>mPFC</a:t>
            </a:r>
            <a:r>
              <a:rPr lang="fr-FR" sz="2400" dirty="0" smtClean="0"/>
              <a:t> </a:t>
            </a:r>
            <a:r>
              <a:rPr lang="fr-FR" sz="2400" dirty="0" err="1" smtClean="0"/>
              <a:t>ACh</a:t>
            </a:r>
            <a:r>
              <a:rPr lang="fr-FR" sz="2400" dirty="0" smtClean="0"/>
              <a:t> </a:t>
            </a:r>
            <a:r>
              <a:rPr lang="fr-FR" sz="2400" dirty="0" err="1" smtClean="0"/>
              <a:t>level</a:t>
            </a:r>
            <a:r>
              <a:rPr lang="fr-FR" sz="2400" dirty="0" smtClean="0"/>
              <a:t> </a:t>
            </a:r>
            <a:r>
              <a:rPr lang="fr-FR" sz="2400" dirty="0" err="1" smtClean="0"/>
              <a:t>increases</a:t>
            </a:r>
            <a:r>
              <a:rPr lang="fr-FR" sz="2400" dirty="0" smtClean="0"/>
              <a:t> as the </a:t>
            </a:r>
            <a:r>
              <a:rPr lang="fr-FR" sz="2400" dirty="0" err="1" smtClean="0"/>
              <a:t>task</a:t>
            </a:r>
            <a:r>
              <a:rPr lang="fr-FR" sz="2400" dirty="0" smtClean="0"/>
              <a:t> </a:t>
            </a:r>
            <a:r>
              <a:rPr lang="fr-FR" sz="2400" dirty="0" err="1" smtClean="0"/>
              <a:t>starts</a:t>
            </a:r>
            <a:endParaRPr lang="fr-FR" sz="2400" dirty="0" smtClean="0"/>
          </a:p>
          <a:p>
            <a:pPr>
              <a:lnSpc>
                <a:spcPct val="100000"/>
              </a:lnSpc>
              <a:spcAft>
                <a:spcPts val="0"/>
              </a:spcAft>
            </a:pPr>
            <a:r>
              <a:rPr lang="fr-FR" sz="2400" dirty="0" smtClean="0"/>
              <a:t>Performance </a:t>
            </a:r>
            <a:r>
              <a:rPr lang="fr-FR" sz="2400" dirty="0" err="1" smtClean="0"/>
              <a:t>is</a:t>
            </a:r>
            <a:r>
              <a:rPr lang="fr-FR" sz="2400" dirty="0" smtClean="0"/>
              <a:t> </a:t>
            </a:r>
            <a:r>
              <a:rPr lang="fr-FR" sz="2400" dirty="0" err="1" smtClean="0"/>
              <a:t>degraded</a:t>
            </a:r>
            <a:r>
              <a:rPr lang="fr-FR" sz="2400" dirty="0" smtClean="0"/>
              <a:t> by NMDA </a:t>
            </a:r>
            <a:r>
              <a:rPr lang="fr-FR" sz="2400" dirty="0" err="1" smtClean="0"/>
              <a:t>antagonist</a:t>
            </a:r>
            <a:r>
              <a:rPr lang="fr-FR" sz="2400" dirty="0" smtClean="0"/>
              <a:t> in BF (=APV)</a:t>
            </a:r>
          </a:p>
          <a:p>
            <a:pPr>
              <a:lnSpc>
                <a:spcPct val="100000"/>
              </a:lnSpc>
              <a:spcAft>
                <a:spcPts val="0"/>
              </a:spcAft>
            </a:pPr>
            <a:r>
              <a:rPr lang="fr-FR" sz="2400" dirty="0" err="1" smtClean="0"/>
              <a:t>ACh</a:t>
            </a:r>
            <a:r>
              <a:rPr lang="fr-FR" sz="2400" dirty="0" smtClean="0"/>
              <a:t> </a:t>
            </a:r>
            <a:r>
              <a:rPr lang="fr-FR" sz="2400" dirty="0" err="1" smtClean="0"/>
              <a:t>correlates</a:t>
            </a:r>
            <a:r>
              <a:rPr lang="fr-FR" sz="2400" dirty="0" smtClean="0"/>
              <a:t> </a:t>
            </a:r>
            <a:r>
              <a:rPr lang="fr-FR" sz="2400" dirty="0" err="1" smtClean="0"/>
              <a:t>with</a:t>
            </a:r>
            <a:r>
              <a:rPr lang="fr-FR" sz="2400" dirty="0" smtClean="0"/>
              <a:t> </a:t>
            </a:r>
            <a:r>
              <a:rPr lang="fr-FR" sz="2400" b="1" dirty="0" err="1" smtClean="0"/>
              <a:t>attentional</a:t>
            </a:r>
            <a:r>
              <a:rPr lang="fr-FR" sz="2400" b="1" dirty="0" smtClean="0"/>
              <a:t> </a:t>
            </a:r>
            <a:r>
              <a:rPr lang="fr-FR" sz="2400" b="1" dirty="0" err="1" smtClean="0"/>
              <a:t>load</a:t>
            </a:r>
            <a:r>
              <a:rPr lang="fr-FR" sz="2400" dirty="0" smtClean="0"/>
              <a:t>, but not </a:t>
            </a:r>
            <a:r>
              <a:rPr lang="fr-FR" sz="2400" dirty="0" err="1" smtClean="0"/>
              <a:t>with</a:t>
            </a:r>
            <a:r>
              <a:rPr lang="fr-FR" sz="2400" dirty="0" smtClean="0"/>
              <a:t> performance</a:t>
            </a:r>
          </a:p>
        </p:txBody>
      </p:sp>
      <p:sp>
        <p:nvSpPr>
          <p:cNvPr id="7" name="ZoneTexte 5"/>
          <p:cNvSpPr txBox="1">
            <a:spLocks noChangeArrowheads="1"/>
          </p:cNvSpPr>
          <p:nvPr/>
        </p:nvSpPr>
        <p:spPr bwMode="auto">
          <a:xfrm>
            <a:off x="6540500" y="6927850"/>
            <a:ext cx="3786188" cy="352425"/>
          </a:xfrm>
          <a:prstGeom prst="rect">
            <a:avLst/>
          </a:prstGeom>
          <a:noFill/>
          <a:ln w="9525">
            <a:noFill/>
            <a:miter lim="800000"/>
            <a:headEnd/>
            <a:tailEnd/>
          </a:ln>
        </p:spPr>
        <p:txBody>
          <a:bodyPr>
            <a:spAutoFit/>
          </a:bodyPr>
          <a:lstStyle/>
          <a:p>
            <a:r>
              <a:rPr lang="fr-FR" dirty="0" err="1" smtClean="0">
                <a:solidFill>
                  <a:schemeClr val="tx1"/>
                </a:solidFill>
              </a:rPr>
              <a:t>Kozak</a:t>
            </a:r>
            <a:r>
              <a:rPr lang="fr-FR" dirty="0" smtClean="0">
                <a:solidFill>
                  <a:schemeClr val="tx1"/>
                </a:solidFill>
              </a:rPr>
              <a:t> et al, 2006. JNS</a:t>
            </a:r>
            <a:endParaRPr lang="en-GB" dirty="0">
              <a:solidFill>
                <a:schemeClr val="tx1"/>
              </a:solidFill>
            </a:endParaRPr>
          </a:p>
        </p:txBody>
      </p:sp>
      <p:pic>
        <p:nvPicPr>
          <p:cNvPr id="190467" name="Picture 3"/>
          <p:cNvPicPr>
            <a:picLocks noChangeAspect="1" noChangeArrowheads="1"/>
          </p:cNvPicPr>
          <p:nvPr/>
        </p:nvPicPr>
        <p:blipFill>
          <a:blip r:embed="rId4" cstate="print"/>
          <a:srcRect/>
          <a:stretch>
            <a:fillRect/>
          </a:stretch>
        </p:blipFill>
        <p:spPr bwMode="auto">
          <a:xfrm>
            <a:off x="325404" y="4494217"/>
            <a:ext cx="4572032" cy="2883897"/>
          </a:xfrm>
          <a:prstGeom prst="rect">
            <a:avLst/>
          </a:prstGeom>
          <a:noFill/>
          <a:ln w="9525">
            <a:noFill/>
            <a:miter lim="800000"/>
            <a:headEnd/>
            <a:tailEnd/>
          </a:ln>
          <a:effectLst/>
        </p:spPr>
      </p:pic>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Titre 1"/>
          <p:cNvSpPr>
            <a:spLocks noGrp="1"/>
          </p:cNvSpPr>
          <p:nvPr>
            <p:ph type="title"/>
          </p:nvPr>
        </p:nvSpPr>
        <p:spPr/>
        <p:txBody>
          <a:bodyPr/>
          <a:lstStyle/>
          <a:p>
            <a:r>
              <a:rPr lang="fr-FR" dirty="0" err="1" smtClean="0"/>
              <a:t>ACh</a:t>
            </a:r>
            <a:r>
              <a:rPr lang="fr-FR" dirty="0" smtClean="0"/>
              <a:t>, FC, and </a:t>
            </a:r>
            <a:r>
              <a:rPr lang="fr-FR" dirty="0" err="1" smtClean="0"/>
              <a:t>distractor</a:t>
            </a:r>
            <a:r>
              <a:rPr lang="fr-FR" dirty="0" smtClean="0"/>
              <a:t> </a:t>
            </a:r>
            <a:r>
              <a:rPr lang="fr-FR" dirty="0" err="1" smtClean="0"/>
              <a:t>effects</a:t>
            </a:r>
            <a:endParaRPr lang="en-GB" dirty="0" smtClean="0"/>
          </a:p>
        </p:txBody>
      </p:sp>
      <p:sp>
        <p:nvSpPr>
          <p:cNvPr id="74755" name="Espace réservé du contenu 2"/>
          <p:cNvSpPr>
            <a:spLocks noGrp="1"/>
          </p:cNvSpPr>
          <p:nvPr>
            <p:ph idx="1"/>
          </p:nvPr>
        </p:nvSpPr>
        <p:spPr>
          <a:xfrm>
            <a:off x="5326064" y="1350945"/>
            <a:ext cx="4754561" cy="5786478"/>
          </a:xfrm>
        </p:spPr>
        <p:txBody>
          <a:bodyPr/>
          <a:lstStyle/>
          <a:p>
            <a:pPr>
              <a:lnSpc>
                <a:spcPct val="100000"/>
              </a:lnSpc>
              <a:spcAft>
                <a:spcPts val="0"/>
              </a:spcAft>
            </a:pPr>
            <a:endParaRPr lang="fr-FR" sz="2400" dirty="0" smtClean="0"/>
          </a:p>
          <a:p>
            <a:pPr>
              <a:lnSpc>
                <a:spcPct val="100000"/>
              </a:lnSpc>
              <a:spcAft>
                <a:spcPts val="0"/>
              </a:spcAft>
            </a:pPr>
            <a:r>
              <a:rPr lang="fr-FR" sz="2400" dirty="0" err="1" smtClean="0"/>
              <a:t>Detection</a:t>
            </a:r>
            <a:r>
              <a:rPr lang="fr-FR" sz="2400" dirty="0" smtClean="0"/>
              <a:t> of signal (light) or no-signal trials </a:t>
            </a:r>
            <a:r>
              <a:rPr lang="fr-FR" sz="2400" dirty="0" err="1" smtClean="0"/>
              <a:t>with</a:t>
            </a:r>
            <a:r>
              <a:rPr lang="fr-FR" sz="2400" dirty="0" smtClean="0"/>
              <a:t> </a:t>
            </a:r>
            <a:r>
              <a:rPr lang="fr-FR" sz="2400" dirty="0" err="1" smtClean="0"/>
              <a:t>random</a:t>
            </a:r>
            <a:r>
              <a:rPr lang="fr-FR" sz="2400" dirty="0" smtClean="0"/>
              <a:t> ITI</a:t>
            </a:r>
          </a:p>
          <a:p>
            <a:pPr>
              <a:lnSpc>
                <a:spcPct val="100000"/>
              </a:lnSpc>
              <a:spcAft>
                <a:spcPts val="0"/>
              </a:spcAft>
            </a:pPr>
            <a:r>
              <a:rPr lang="fr-FR" sz="2400" dirty="0" err="1" smtClean="0"/>
              <a:t>Cholinergic</a:t>
            </a:r>
            <a:r>
              <a:rPr lang="fr-FR" sz="2400" dirty="0" smtClean="0"/>
              <a:t> </a:t>
            </a:r>
            <a:r>
              <a:rPr lang="fr-FR" sz="2400" dirty="0" err="1" smtClean="0"/>
              <a:t>afferent</a:t>
            </a:r>
            <a:r>
              <a:rPr lang="fr-FR" sz="2400" dirty="0" smtClean="0"/>
              <a:t> to </a:t>
            </a:r>
            <a:r>
              <a:rPr lang="fr-FR" sz="2400" dirty="0" err="1" smtClean="0"/>
              <a:t>mPFC</a:t>
            </a:r>
            <a:r>
              <a:rPr lang="fr-FR" sz="2400" dirty="0" smtClean="0"/>
              <a:t> </a:t>
            </a:r>
            <a:r>
              <a:rPr lang="fr-FR" sz="2400" dirty="0" err="1" smtClean="0"/>
              <a:t>lesioned</a:t>
            </a:r>
            <a:endParaRPr lang="fr-FR" sz="2400" dirty="0" smtClean="0"/>
          </a:p>
          <a:p>
            <a:pPr>
              <a:lnSpc>
                <a:spcPct val="100000"/>
              </a:lnSpc>
              <a:spcAft>
                <a:spcPts val="0"/>
              </a:spcAft>
            </a:pPr>
            <a:r>
              <a:rPr lang="fr-FR" sz="2400" b="1" dirty="0" err="1" smtClean="0"/>
              <a:t>Distractor</a:t>
            </a:r>
            <a:r>
              <a:rPr lang="fr-FR" sz="2400" dirty="0" smtClean="0"/>
              <a:t> </a:t>
            </a:r>
            <a:r>
              <a:rPr lang="fr-FR" sz="2400" dirty="0" err="1" smtClean="0"/>
              <a:t>effect</a:t>
            </a:r>
            <a:r>
              <a:rPr lang="fr-FR" sz="2400" dirty="0" smtClean="0"/>
              <a:t> on </a:t>
            </a:r>
            <a:r>
              <a:rPr lang="fr-FR" sz="2400" dirty="0" err="1" smtClean="0"/>
              <a:t>lesioned</a:t>
            </a:r>
            <a:r>
              <a:rPr lang="fr-FR" sz="2400" dirty="0" smtClean="0"/>
              <a:t> rats</a:t>
            </a:r>
          </a:p>
          <a:p>
            <a:pPr>
              <a:lnSpc>
                <a:spcPct val="100000"/>
              </a:lnSpc>
              <a:spcAft>
                <a:spcPts val="0"/>
              </a:spcAft>
            </a:pPr>
            <a:endParaRPr lang="fr-FR" sz="2400" dirty="0" smtClean="0"/>
          </a:p>
          <a:p>
            <a:pPr>
              <a:lnSpc>
                <a:spcPct val="100000"/>
              </a:lnSpc>
              <a:spcAft>
                <a:spcPts val="0"/>
              </a:spcAft>
            </a:pPr>
            <a:endParaRPr lang="fr-FR" sz="2400" dirty="0" smtClean="0"/>
          </a:p>
          <a:p>
            <a:pPr>
              <a:lnSpc>
                <a:spcPct val="100000"/>
              </a:lnSpc>
              <a:spcAft>
                <a:spcPts val="0"/>
              </a:spcAft>
            </a:pPr>
            <a:endParaRPr lang="fr-FR" sz="2400" dirty="0" smtClean="0"/>
          </a:p>
          <a:p>
            <a:pPr>
              <a:lnSpc>
                <a:spcPct val="100000"/>
              </a:lnSpc>
              <a:spcAft>
                <a:spcPts val="0"/>
              </a:spcAft>
            </a:pPr>
            <a:endParaRPr lang="fr-FR" sz="2400" dirty="0" smtClean="0"/>
          </a:p>
          <a:p>
            <a:pPr>
              <a:lnSpc>
                <a:spcPct val="100000"/>
              </a:lnSpc>
              <a:spcAft>
                <a:spcPts val="0"/>
              </a:spcAft>
            </a:pPr>
            <a:endParaRPr lang="fr-FR" sz="2400" dirty="0" smtClean="0"/>
          </a:p>
          <a:p>
            <a:pPr>
              <a:lnSpc>
                <a:spcPct val="100000"/>
              </a:lnSpc>
              <a:spcAft>
                <a:spcPts val="0"/>
              </a:spcAft>
              <a:buNone/>
            </a:pPr>
            <a:r>
              <a:rPr lang="fr-FR" sz="2400" dirty="0" smtClean="0">
                <a:sym typeface="Wingdings" pitchFamily="2" charset="2"/>
              </a:rPr>
              <a:t></a:t>
            </a:r>
            <a:r>
              <a:rPr lang="fr-FR" sz="2400" dirty="0" err="1" smtClean="0"/>
              <a:t>Filtering</a:t>
            </a:r>
            <a:r>
              <a:rPr lang="fr-FR" sz="2400" dirty="0" smtClean="0"/>
              <a:t> of </a:t>
            </a:r>
            <a:r>
              <a:rPr lang="fr-FR" sz="2400" dirty="0" err="1" smtClean="0"/>
              <a:t>distractor</a:t>
            </a:r>
            <a:r>
              <a:rPr lang="fr-FR" sz="2400" dirty="0" smtClean="0"/>
              <a:t> in PC and </a:t>
            </a:r>
            <a:r>
              <a:rPr lang="fr-FR" sz="2400" dirty="0" err="1" smtClean="0"/>
              <a:t>aCx</a:t>
            </a:r>
            <a:endParaRPr lang="en-GB" sz="2400" dirty="0" smtClean="0"/>
          </a:p>
        </p:txBody>
      </p:sp>
      <p:pic>
        <p:nvPicPr>
          <p:cNvPr id="74756" name="Picture 4"/>
          <p:cNvPicPr>
            <a:picLocks noChangeAspect="1" noChangeArrowheads="1"/>
          </p:cNvPicPr>
          <p:nvPr/>
        </p:nvPicPr>
        <p:blipFill>
          <a:blip r:embed="rId3" cstate="print"/>
          <a:srcRect/>
          <a:stretch>
            <a:fillRect/>
          </a:stretch>
        </p:blipFill>
        <p:spPr bwMode="auto">
          <a:xfrm>
            <a:off x="253966" y="1350945"/>
            <a:ext cx="3899896" cy="6208730"/>
          </a:xfrm>
          <a:prstGeom prst="rect">
            <a:avLst/>
          </a:prstGeom>
          <a:noFill/>
          <a:ln w="9525">
            <a:noFill/>
            <a:miter lim="800000"/>
            <a:headEnd/>
            <a:tailEnd/>
          </a:ln>
          <a:effectLst/>
        </p:spPr>
      </p:pic>
      <p:sp>
        <p:nvSpPr>
          <p:cNvPr id="5" name="ZoneTexte 5"/>
          <p:cNvSpPr txBox="1">
            <a:spLocks noChangeArrowheads="1"/>
          </p:cNvSpPr>
          <p:nvPr/>
        </p:nvSpPr>
        <p:spPr bwMode="auto">
          <a:xfrm>
            <a:off x="7112040" y="7207250"/>
            <a:ext cx="3786188" cy="352425"/>
          </a:xfrm>
          <a:prstGeom prst="rect">
            <a:avLst/>
          </a:prstGeom>
          <a:noFill/>
          <a:ln w="9525">
            <a:noFill/>
            <a:miter lim="800000"/>
            <a:headEnd/>
            <a:tailEnd/>
          </a:ln>
        </p:spPr>
        <p:txBody>
          <a:bodyPr>
            <a:spAutoFit/>
          </a:bodyPr>
          <a:lstStyle/>
          <a:p>
            <a:r>
              <a:rPr lang="fr-FR" dirty="0" smtClean="0">
                <a:solidFill>
                  <a:schemeClr val="tx1"/>
                </a:solidFill>
              </a:rPr>
              <a:t>Newman et al, 2008. JNS</a:t>
            </a:r>
            <a:endParaRPr lang="en-GB" dirty="0">
              <a:solidFill>
                <a:schemeClr val="tx1"/>
              </a:solidFill>
            </a:endParaRP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2429998" y="1279507"/>
            <a:ext cx="2967504" cy="2224092"/>
          </a:xfrm>
          <a:prstGeom prst="rect">
            <a:avLst/>
          </a:prstGeom>
          <a:noFill/>
          <a:ln w="9525">
            <a:noFill/>
            <a:miter lim="800000"/>
            <a:headEnd/>
            <a:tailEnd/>
          </a:ln>
          <a:effectLst/>
        </p:spPr>
      </p:pic>
      <p:sp>
        <p:nvSpPr>
          <p:cNvPr id="74754" name="Titre 1"/>
          <p:cNvSpPr>
            <a:spLocks noGrp="1"/>
          </p:cNvSpPr>
          <p:nvPr>
            <p:ph type="title"/>
          </p:nvPr>
        </p:nvSpPr>
        <p:spPr/>
        <p:txBody>
          <a:bodyPr/>
          <a:lstStyle/>
          <a:p>
            <a:r>
              <a:rPr lang="fr-FR" dirty="0" err="1" smtClean="0"/>
              <a:t>ACh</a:t>
            </a:r>
            <a:r>
              <a:rPr lang="fr-FR" dirty="0" smtClean="0"/>
              <a:t>, FC, and </a:t>
            </a:r>
            <a:r>
              <a:rPr lang="fr-FR" dirty="0" err="1" smtClean="0"/>
              <a:t>distractor</a:t>
            </a:r>
            <a:r>
              <a:rPr lang="fr-FR" dirty="0" smtClean="0"/>
              <a:t> </a:t>
            </a:r>
            <a:r>
              <a:rPr lang="fr-FR" dirty="0" err="1" smtClean="0"/>
              <a:t>effects</a:t>
            </a:r>
            <a:endParaRPr lang="en-GB" dirty="0" smtClean="0"/>
          </a:p>
        </p:txBody>
      </p:sp>
      <p:sp>
        <p:nvSpPr>
          <p:cNvPr id="8" name="ZoneTexte 5"/>
          <p:cNvSpPr txBox="1">
            <a:spLocks noChangeArrowheads="1"/>
          </p:cNvSpPr>
          <p:nvPr/>
        </p:nvSpPr>
        <p:spPr bwMode="auto">
          <a:xfrm>
            <a:off x="7112040" y="7207250"/>
            <a:ext cx="3786188" cy="352425"/>
          </a:xfrm>
          <a:prstGeom prst="rect">
            <a:avLst/>
          </a:prstGeom>
          <a:noFill/>
          <a:ln w="9525">
            <a:noFill/>
            <a:miter lim="800000"/>
            <a:headEnd/>
            <a:tailEnd/>
          </a:ln>
        </p:spPr>
        <p:txBody>
          <a:bodyPr>
            <a:spAutoFit/>
          </a:bodyPr>
          <a:lstStyle/>
          <a:p>
            <a:r>
              <a:rPr lang="fr-FR" dirty="0" smtClean="0">
                <a:solidFill>
                  <a:schemeClr val="tx1"/>
                </a:solidFill>
              </a:rPr>
              <a:t>Newman et al, 2008. JNS</a:t>
            </a:r>
            <a:endParaRPr lang="en-GB" dirty="0">
              <a:solidFill>
                <a:schemeClr val="tx1"/>
              </a:solidFill>
            </a:endParaRPr>
          </a:p>
        </p:txBody>
      </p:sp>
      <p:sp>
        <p:nvSpPr>
          <p:cNvPr id="11" name="Espace réservé du contenu 2"/>
          <p:cNvSpPr txBox="1">
            <a:spLocks/>
          </p:cNvSpPr>
          <p:nvPr/>
        </p:nvSpPr>
        <p:spPr bwMode="auto">
          <a:xfrm>
            <a:off x="5326064" y="1350945"/>
            <a:ext cx="4754561" cy="5786478"/>
          </a:xfrm>
          <a:prstGeom prst="rect">
            <a:avLst/>
          </a:prstGeom>
          <a:noFill/>
          <a:ln w="9525">
            <a:noFill/>
            <a:round/>
            <a:headEnd/>
            <a:tailEnd/>
          </a:ln>
        </p:spPr>
        <p:txBody>
          <a:bodyPr vert="horz" wrap="square" lIns="0" tIns="24120" rIns="0" bIns="0" numCol="1" anchor="t" anchorCtr="0" compatLnSpc="1">
            <a:prstTxWarp prst="textNoShape">
              <a:avLst/>
            </a:prstTxWarp>
          </a:bodyPr>
          <a:lstStyle/>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endParaRPr kumimoji="0" lang="fr-FR" sz="24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Detection</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of signal (light) or no-signal trials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with</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random</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ITI</a:t>
            </a: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Cholinergic</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afferent</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to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mPFC</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lesioned</a:t>
            </a:r>
            <a:endParaRPr kumimoji="0" lang="fr-FR" sz="24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kumimoji="0" lang="fr-FR" sz="2400" b="1" i="0" u="none" strike="noStrike" kern="0" cap="none" spc="0" normalizeH="0" baseline="0" noProof="0" dirty="0" err="1" smtClean="0">
                <a:ln>
                  <a:noFill/>
                </a:ln>
                <a:solidFill>
                  <a:srgbClr val="000000"/>
                </a:solidFill>
                <a:effectLst/>
                <a:uLnTx/>
                <a:uFillTx/>
                <a:latin typeface="+mn-lt"/>
                <a:ea typeface="+mn-ea"/>
                <a:cs typeface="+mn-cs"/>
              </a:rPr>
              <a:t>Distractor</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effect</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on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lesioned</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rats</a:t>
            </a: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kumimoji="0" lang="fr-FR" sz="2400" b="0" i="0" u="none" strike="noStrike" kern="0" cap="none" spc="0" normalizeH="0" baseline="0" noProof="0" dirty="0" smtClean="0">
                <a:ln>
                  <a:noFill/>
                </a:ln>
                <a:solidFill>
                  <a:srgbClr val="000000"/>
                </a:solidFill>
                <a:effectLst/>
                <a:uLnTx/>
                <a:uFillTx/>
                <a:latin typeface="+mn-lt"/>
                <a:ea typeface="+mn-ea"/>
                <a:cs typeface="+mn-cs"/>
              </a:rPr>
              <a:t>A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regular</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distractor</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enhances</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performance of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lesioned</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rats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regular</a:t>
            </a:r>
            <a:r>
              <a:rPr kumimoji="0" lang="fr-FR" sz="2400" b="0" i="0" u="none" strike="noStrike" kern="0" cap="none" spc="0" normalizeH="0" noProof="0" dirty="0" smtClean="0">
                <a:ln>
                  <a:noFill/>
                </a:ln>
                <a:solidFill>
                  <a:srgbClr val="000000"/>
                </a:solidFill>
                <a:effectLst/>
                <a:uLnTx/>
                <a:uFillTx/>
                <a:latin typeface="+mn-lt"/>
                <a:ea typeface="+mn-ea"/>
                <a:cs typeface="+mn-cs"/>
              </a:rPr>
              <a:t> timing for </a:t>
            </a:r>
            <a:r>
              <a:rPr kumimoji="0" lang="fr-FR" sz="2400" b="0" i="0" u="none" strike="noStrike" kern="0" cap="none" spc="0" normalizeH="0" noProof="0" dirty="0" err="1" smtClean="0">
                <a:ln>
                  <a:noFill/>
                </a:ln>
                <a:solidFill>
                  <a:srgbClr val="000000"/>
                </a:solidFill>
                <a:effectLst/>
                <a:uLnTx/>
                <a:uFillTx/>
                <a:latin typeface="+mn-lt"/>
                <a:ea typeface="+mn-ea"/>
                <a:cs typeface="+mn-cs"/>
              </a:rPr>
              <a:t>attending</a:t>
            </a:r>
            <a:r>
              <a:rPr kumimoji="0" lang="fr-FR" sz="2400" b="0" i="0" u="none" strike="noStrike" kern="0" cap="none" spc="0" normalizeH="0" noProof="0" dirty="0" smtClean="0">
                <a:ln>
                  <a:noFill/>
                </a:ln>
                <a:solidFill>
                  <a:srgbClr val="000000"/>
                </a:solidFill>
                <a:effectLst/>
                <a:uLnTx/>
                <a:uFillTx/>
                <a:latin typeface="+mn-lt"/>
                <a:ea typeface="+mn-ea"/>
                <a:cs typeface="+mn-cs"/>
              </a:rPr>
              <a:t>)</a:t>
            </a:r>
            <a:endParaRPr kumimoji="0" lang="fr-FR" sz="24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457200" rtl="0" eaLnBrk="0" fontAlgn="base" latinLnBrk="0" hangingPunct="0">
              <a:lnSpc>
                <a:spcPct val="100000"/>
              </a:lnSpc>
              <a:spcBef>
                <a:spcPct val="0"/>
              </a:spcBef>
              <a:spcAft>
                <a:spcPts val="0"/>
              </a:spcAft>
              <a:buClr>
                <a:srgbClr val="000000"/>
              </a:buClr>
              <a:buSzPct val="100000"/>
              <a:tabLst/>
              <a:defRPr/>
            </a:pPr>
            <a:endParaRPr kumimoji="0" lang="fr-FR" sz="24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endParaRPr kumimoji="0" lang="fr-FR" sz="24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None/>
              <a:tabLst/>
              <a:defRPr/>
            </a:pPr>
            <a:r>
              <a:rPr kumimoji="0" lang="fr-FR" sz="2400" b="0" i="0" u="none" strike="noStrike" kern="0" cap="none" spc="0" normalizeH="0" baseline="0" noProof="0" dirty="0" smtClean="0">
                <a:ln>
                  <a:noFill/>
                </a:ln>
                <a:solidFill>
                  <a:srgbClr val="000000"/>
                </a:solidFill>
                <a:effectLst/>
                <a:uLnTx/>
                <a:uFillTx/>
                <a:latin typeface="+mn-lt"/>
                <a:ea typeface="+mn-ea"/>
                <a:cs typeface="+mn-cs"/>
                <a:sym typeface="Wingdings" pitchFamily="2" charset="2"/>
              </a:rPr>
              <a:t></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Filtering</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of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distractor</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in PC and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aCx</a:t>
            </a:r>
            <a:endParaRPr kumimoji="0" lang="en-GB" sz="2400" b="0" i="0" u="none" strike="noStrike" kern="0" cap="none" spc="0" normalizeH="0" baseline="0" noProof="0" dirty="0" smtClean="0">
              <a:ln>
                <a:noFill/>
              </a:ln>
              <a:solidFill>
                <a:srgbClr val="000000"/>
              </a:solidFill>
              <a:effectLst/>
              <a:uLnTx/>
              <a:uFillTx/>
              <a:latin typeface="+mn-lt"/>
              <a:ea typeface="+mn-ea"/>
              <a:cs typeface="+mn-cs"/>
            </a:endParaRPr>
          </a:p>
        </p:txBody>
      </p:sp>
      <p:pic>
        <p:nvPicPr>
          <p:cNvPr id="10" name="Picture 1"/>
          <p:cNvPicPr>
            <a:picLocks noChangeAspect="1" noChangeArrowheads="1"/>
          </p:cNvPicPr>
          <p:nvPr/>
        </p:nvPicPr>
        <p:blipFill>
          <a:blip r:embed="rId4" cstate="print"/>
          <a:srcRect/>
          <a:stretch>
            <a:fillRect/>
          </a:stretch>
        </p:blipFill>
        <p:spPr bwMode="auto">
          <a:xfrm>
            <a:off x="0" y="1350945"/>
            <a:ext cx="2867886" cy="2105028"/>
          </a:xfrm>
          <a:prstGeom prst="rect">
            <a:avLst/>
          </a:prstGeom>
          <a:noFill/>
          <a:ln w="9525">
            <a:noFill/>
            <a:miter lim="800000"/>
            <a:headEnd/>
            <a:tailEnd/>
          </a:ln>
          <a:effectLst/>
        </p:spPr>
      </p:pic>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2429998" y="1279507"/>
            <a:ext cx="2967504" cy="2224092"/>
          </a:xfrm>
          <a:prstGeom prst="rect">
            <a:avLst/>
          </a:prstGeom>
          <a:noFill/>
          <a:ln w="9525">
            <a:noFill/>
            <a:miter lim="800000"/>
            <a:headEnd/>
            <a:tailEnd/>
          </a:ln>
          <a:effectLst/>
        </p:spPr>
      </p:pic>
      <p:sp>
        <p:nvSpPr>
          <p:cNvPr id="74754" name="Titre 1"/>
          <p:cNvSpPr>
            <a:spLocks noGrp="1"/>
          </p:cNvSpPr>
          <p:nvPr>
            <p:ph type="title"/>
          </p:nvPr>
        </p:nvSpPr>
        <p:spPr/>
        <p:txBody>
          <a:bodyPr/>
          <a:lstStyle/>
          <a:p>
            <a:r>
              <a:rPr lang="fr-FR" dirty="0" err="1" smtClean="0"/>
              <a:t>ACh</a:t>
            </a:r>
            <a:r>
              <a:rPr lang="fr-FR" dirty="0" smtClean="0"/>
              <a:t>, FC, and </a:t>
            </a:r>
            <a:r>
              <a:rPr lang="fr-FR" dirty="0" err="1" smtClean="0"/>
              <a:t>distractor</a:t>
            </a:r>
            <a:r>
              <a:rPr lang="fr-FR" dirty="0" smtClean="0"/>
              <a:t> </a:t>
            </a:r>
            <a:r>
              <a:rPr lang="fr-FR" dirty="0" err="1" smtClean="0"/>
              <a:t>effects</a:t>
            </a:r>
            <a:endParaRPr lang="en-GB" dirty="0" smtClean="0"/>
          </a:p>
        </p:txBody>
      </p:sp>
      <p:pic>
        <p:nvPicPr>
          <p:cNvPr id="189442" name="Picture 2"/>
          <p:cNvPicPr>
            <a:picLocks noChangeAspect="1" noChangeArrowheads="1"/>
          </p:cNvPicPr>
          <p:nvPr/>
        </p:nvPicPr>
        <p:blipFill>
          <a:blip r:embed="rId4" cstate="print"/>
          <a:srcRect/>
          <a:stretch>
            <a:fillRect/>
          </a:stretch>
        </p:blipFill>
        <p:spPr bwMode="auto">
          <a:xfrm>
            <a:off x="1111222" y="3922713"/>
            <a:ext cx="4109007" cy="2233614"/>
          </a:xfrm>
          <a:prstGeom prst="rect">
            <a:avLst/>
          </a:prstGeom>
          <a:noFill/>
          <a:ln w="9525">
            <a:noFill/>
            <a:miter lim="800000"/>
            <a:headEnd/>
            <a:tailEnd/>
          </a:ln>
          <a:effectLst/>
        </p:spPr>
      </p:pic>
      <p:sp>
        <p:nvSpPr>
          <p:cNvPr id="8" name="ZoneTexte 5"/>
          <p:cNvSpPr txBox="1">
            <a:spLocks noChangeArrowheads="1"/>
          </p:cNvSpPr>
          <p:nvPr/>
        </p:nvSpPr>
        <p:spPr bwMode="auto">
          <a:xfrm>
            <a:off x="7112040" y="7207250"/>
            <a:ext cx="3786188" cy="352425"/>
          </a:xfrm>
          <a:prstGeom prst="rect">
            <a:avLst/>
          </a:prstGeom>
          <a:noFill/>
          <a:ln w="9525">
            <a:noFill/>
            <a:miter lim="800000"/>
            <a:headEnd/>
            <a:tailEnd/>
          </a:ln>
        </p:spPr>
        <p:txBody>
          <a:bodyPr>
            <a:spAutoFit/>
          </a:bodyPr>
          <a:lstStyle/>
          <a:p>
            <a:r>
              <a:rPr lang="fr-FR" dirty="0" smtClean="0">
                <a:solidFill>
                  <a:schemeClr val="tx1"/>
                </a:solidFill>
              </a:rPr>
              <a:t>Newman et al, 2008. JNS</a:t>
            </a:r>
            <a:endParaRPr lang="en-GB" dirty="0">
              <a:solidFill>
                <a:schemeClr val="tx1"/>
              </a:solidFill>
            </a:endParaRPr>
          </a:p>
        </p:txBody>
      </p:sp>
      <p:sp>
        <p:nvSpPr>
          <p:cNvPr id="11" name="Espace réservé du contenu 2"/>
          <p:cNvSpPr txBox="1">
            <a:spLocks/>
          </p:cNvSpPr>
          <p:nvPr/>
        </p:nvSpPr>
        <p:spPr bwMode="auto">
          <a:xfrm>
            <a:off x="5326064" y="1350945"/>
            <a:ext cx="4754561" cy="5786478"/>
          </a:xfrm>
          <a:prstGeom prst="rect">
            <a:avLst/>
          </a:prstGeom>
          <a:noFill/>
          <a:ln w="9525">
            <a:noFill/>
            <a:round/>
            <a:headEnd/>
            <a:tailEnd/>
          </a:ln>
        </p:spPr>
        <p:txBody>
          <a:bodyPr vert="horz" wrap="square" lIns="0" tIns="24120" rIns="0" bIns="0" numCol="1" anchor="t" anchorCtr="0" compatLnSpc="1">
            <a:prstTxWarp prst="textNoShape">
              <a:avLst/>
            </a:prstTxWarp>
          </a:bodyPr>
          <a:lstStyle/>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endParaRPr kumimoji="0" lang="fr-FR" sz="24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Detection</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of signal (light) or no-signal trials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with</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random</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ITI</a:t>
            </a: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Cholinergic</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afferent</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to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mPFC</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lesioned</a:t>
            </a:r>
            <a:endParaRPr kumimoji="0" lang="fr-FR" sz="24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kumimoji="0" lang="fr-FR" sz="2400" b="1" i="0" u="none" strike="noStrike" kern="0" cap="none" spc="0" normalizeH="0" baseline="0" noProof="0" dirty="0" err="1" smtClean="0">
                <a:ln>
                  <a:noFill/>
                </a:ln>
                <a:solidFill>
                  <a:srgbClr val="000000"/>
                </a:solidFill>
                <a:effectLst/>
                <a:uLnTx/>
                <a:uFillTx/>
                <a:latin typeface="+mn-lt"/>
                <a:ea typeface="+mn-ea"/>
                <a:cs typeface="+mn-cs"/>
              </a:rPr>
              <a:t>Distractor</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effect</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on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lesioned</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rats</a:t>
            </a: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kumimoji="0" lang="fr-FR" sz="2400" b="0" i="0" u="none" strike="noStrike" kern="0" cap="none" spc="0" normalizeH="0" baseline="0" noProof="0" dirty="0" smtClean="0">
                <a:ln>
                  <a:noFill/>
                </a:ln>
                <a:solidFill>
                  <a:srgbClr val="000000"/>
                </a:solidFill>
                <a:effectLst/>
                <a:uLnTx/>
                <a:uFillTx/>
                <a:latin typeface="+mn-lt"/>
                <a:ea typeface="+mn-ea"/>
                <a:cs typeface="+mn-cs"/>
              </a:rPr>
              <a:t>A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regular</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distractor</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enhances</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performance of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lesioned</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rats</a:t>
            </a:r>
            <a:r>
              <a:rPr kumimoji="0" lang="fr-FR" sz="2400" b="0" i="0" u="none" strike="noStrike" kern="0" cap="none" spc="0" normalizeH="0" noProof="0" dirty="0" smtClean="0">
                <a:ln>
                  <a:noFill/>
                </a:ln>
                <a:solidFill>
                  <a:srgbClr val="000000"/>
                </a:solidFill>
                <a:effectLst/>
                <a:uLnTx/>
                <a:uFillTx/>
                <a:latin typeface="+mn-lt"/>
                <a:ea typeface="+mn-ea"/>
                <a:cs typeface="+mn-cs"/>
              </a:rPr>
              <a:t> </a:t>
            </a:r>
            <a:r>
              <a:rPr lang="fr-FR" sz="2400" kern="0" dirty="0" smtClean="0">
                <a:solidFill>
                  <a:srgbClr val="000000"/>
                </a:solidFill>
              </a:rPr>
              <a:t>(</a:t>
            </a:r>
            <a:r>
              <a:rPr lang="fr-FR" sz="2400" kern="0" dirty="0" err="1" smtClean="0">
                <a:solidFill>
                  <a:srgbClr val="000000"/>
                </a:solidFill>
              </a:rPr>
              <a:t>regular</a:t>
            </a:r>
            <a:r>
              <a:rPr lang="fr-FR" sz="2400" kern="0" dirty="0" smtClean="0">
                <a:solidFill>
                  <a:srgbClr val="000000"/>
                </a:solidFill>
              </a:rPr>
              <a:t> timing for </a:t>
            </a:r>
            <a:r>
              <a:rPr lang="fr-FR" sz="2400" kern="0" dirty="0" err="1" smtClean="0">
                <a:solidFill>
                  <a:srgbClr val="000000"/>
                </a:solidFill>
              </a:rPr>
              <a:t>attending</a:t>
            </a:r>
            <a:r>
              <a:rPr lang="fr-FR" sz="2400" kern="0" dirty="0" smtClean="0">
                <a:solidFill>
                  <a:srgbClr val="000000"/>
                </a:solidFill>
              </a:rPr>
              <a:t>)</a:t>
            </a:r>
            <a:endParaRPr kumimoji="0" lang="fr-FR" sz="24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kumimoji="0" lang="fr-FR" sz="2400" b="0" i="0" u="none" strike="noStrike" kern="0" cap="none" spc="0" normalizeH="0" baseline="0" noProof="0" dirty="0" smtClean="0">
                <a:ln>
                  <a:noFill/>
                </a:ln>
                <a:solidFill>
                  <a:srgbClr val="000000"/>
                </a:solidFill>
                <a:effectLst/>
                <a:uLnTx/>
                <a:uFillTx/>
                <a:latin typeface="+mn-lt"/>
                <a:ea typeface="+mn-ea"/>
                <a:cs typeface="+mn-cs"/>
              </a:rPr>
              <a:t>More sensitive to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increase</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in the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uncertainty</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of ITI </a:t>
            </a: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None/>
              <a:tabLst/>
              <a:defRPr/>
            </a:pPr>
            <a:r>
              <a:rPr kumimoji="0" lang="fr-FR" sz="2400" b="0" i="0" u="none" strike="dblStrike" kern="0" cap="none" spc="0" normalizeH="0" noProof="0" dirty="0" smtClean="0">
                <a:ln>
                  <a:noFill/>
                </a:ln>
                <a:solidFill>
                  <a:srgbClr val="000000"/>
                </a:solidFill>
                <a:effectLst/>
                <a:uLnTx/>
                <a:uFillTx/>
                <a:latin typeface="+mn-lt"/>
                <a:ea typeface="+mn-ea"/>
                <a:cs typeface="+mn-cs"/>
                <a:sym typeface="Wingdings" pitchFamily="2" charset="2"/>
              </a:rPr>
              <a:t></a:t>
            </a:r>
            <a:r>
              <a:rPr kumimoji="0" lang="fr-FR" sz="2400" b="0" i="0" u="none" strike="dblStrike" kern="0" cap="none" spc="0" normalizeH="0" noProof="0" dirty="0" err="1" smtClean="0">
                <a:ln>
                  <a:noFill/>
                </a:ln>
                <a:solidFill>
                  <a:srgbClr val="000000"/>
                </a:solidFill>
                <a:effectLst/>
                <a:uLnTx/>
                <a:uFillTx/>
                <a:latin typeface="+mn-lt"/>
                <a:ea typeface="+mn-ea"/>
                <a:cs typeface="+mn-cs"/>
              </a:rPr>
              <a:t>Filtering</a:t>
            </a:r>
            <a:r>
              <a:rPr kumimoji="0" lang="fr-FR" sz="2400" b="0" i="0" u="none" strike="dblStrike" kern="0" cap="none" spc="0" normalizeH="0" noProof="0" dirty="0" smtClean="0">
                <a:ln>
                  <a:noFill/>
                </a:ln>
                <a:solidFill>
                  <a:srgbClr val="000000"/>
                </a:solidFill>
                <a:effectLst/>
                <a:uLnTx/>
                <a:uFillTx/>
                <a:latin typeface="+mn-lt"/>
                <a:ea typeface="+mn-ea"/>
                <a:cs typeface="+mn-cs"/>
              </a:rPr>
              <a:t> of </a:t>
            </a:r>
            <a:r>
              <a:rPr kumimoji="0" lang="fr-FR" sz="2400" b="0" i="0" u="none" strike="dblStrike" kern="0" cap="none" spc="0" normalizeH="0" noProof="0" dirty="0" err="1" smtClean="0">
                <a:ln>
                  <a:noFill/>
                </a:ln>
                <a:solidFill>
                  <a:srgbClr val="000000"/>
                </a:solidFill>
                <a:effectLst/>
                <a:uLnTx/>
                <a:uFillTx/>
                <a:latin typeface="+mn-lt"/>
                <a:ea typeface="+mn-ea"/>
                <a:cs typeface="+mn-cs"/>
              </a:rPr>
              <a:t>distractor</a:t>
            </a:r>
            <a:r>
              <a:rPr kumimoji="0" lang="fr-FR" sz="2400" b="0" i="0" u="none" strike="dblStrike" kern="0" cap="none" spc="0" normalizeH="0" noProof="0" dirty="0" smtClean="0">
                <a:ln>
                  <a:noFill/>
                </a:ln>
                <a:solidFill>
                  <a:srgbClr val="000000"/>
                </a:solidFill>
                <a:effectLst/>
                <a:uLnTx/>
                <a:uFillTx/>
                <a:latin typeface="+mn-lt"/>
                <a:ea typeface="+mn-ea"/>
                <a:cs typeface="+mn-cs"/>
              </a:rPr>
              <a:t> in PC and </a:t>
            </a:r>
            <a:r>
              <a:rPr kumimoji="0" lang="fr-FR" sz="2400" b="0" i="0" u="none" strike="dblStrike" kern="0" cap="none" spc="0" normalizeH="0" noProof="0" dirty="0" err="1" smtClean="0">
                <a:ln>
                  <a:noFill/>
                </a:ln>
                <a:solidFill>
                  <a:srgbClr val="000000"/>
                </a:solidFill>
                <a:effectLst/>
                <a:uLnTx/>
                <a:uFillTx/>
                <a:latin typeface="+mn-lt"/>
                <a:ea typeface="+mn-ea"/>
                <a:cs typeface="+mn-cs"/>
              </a:rPr>
              <a:t>aCx</a:t>
            </a:r>
            <a:endParaRPr kumimoji="0" lang="fr-FR" sz="2400" b="0" i="0" u="none" strike="dblStrike" kern="0" cap="none" spc="0" normalizeH="0" noProof="0" dirty="0" smtClean="0">
              <a:ln>
                <a:noFill/>
              </a:ln>
              <a:solidFill>
                <a:srgbClr val="000000"/>
              </a:solidFill>
              <a:effectLst/>
              <a:uLnTx/>
              <a:uFillTx/>
              <a:latin typeface="+mn-lt"/>
              <a:ea typeface="+mn-ea"/>
              <a:cs typeface="+mn-cs"/>
            </a:endParaRP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None/>
              <a:tabLst/>
              <a:defRPr/>
            </a:pPr>
            <a:r>
              <a:rPr kumimoji="0" lang="fr-FR" sz="2400" b="0" i="0" u="none" strike="noStrike" kern="0" cap="none" spc="0" normalizeH="0" baseline="0" noProof="0" dirty="0" smtClean="0">
                <a:ln>
                  <a:noFill/>
                </a:ln>
                <a:solidFill>
                  <a:srgbClr val="000000"/>
                </a:solidFill>
                <a:effectLst/>
                <a:uLnTx/>
                <a:uFillTx/>
                <a:latin typeface="+mn-lt"/>
                <a:ea typeface="+mn-ea"/>
                <a:cs typeface="+mn-cs"/>
                <a:sym typeface="Wingdings" pitchFamily="2" charset="2"/>
              </a:rPr>
              <a:t></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Decrease</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bottom</a:t>
            </a:r>
            <a:r>
              <a:rPr kumimoji="0" lang="fr-FR" sz="2400" b="0" i="0" u="none" strike="noStrike" kern="0" cap="none" spc="0" normalizeH="0" baseline="0" noProof="0" dirty="0" smtClean="0">
                <a:ln>
                  <a:noFill/>
                </a:ln>
                <a:solidFill>
                  <a:srgbClr val="000000"/>
                </a:solidFill>
                <a:effectLst/>
                <a:uLnTx/>
                <a:uFillTx/>
                <a:latin typeface="+mn-lt"/>
                <a:ea typeface="+mn-ea"/>
                <a:cs typeface="+mn-cs"/>
              </a:rPr>
              <a:t>-up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dependence</a:t>
            </a:r>
            <a:endParaRPr kumimoji="0" lang="en-GB" sz="2400" b="0" i="0" u="none" strike="noStrike" kern="0" cap="none" spc="0" normalizeH="0" baseline="0" noProof="0" dirty="0" smtClean="0">
              <a:ln>
                <a:noFill/>
              </a:ln>
              <a:solidFill>
                <a:srgbClr val="000000"/>
              </a:solidFill>
              <a:effectLst/>
              <a:uLnTx/>
              <a:uFillTx/>
              <a:latin typeface="+mn-lt"/>
              <a:ea typeface="+mn-ea"/>
              <a:cs typeface="+mn-cs"/>
            </a:endParaRPr>
          </a:p>
        </p:txBody>
      </p:sp>
      <p:pic>
        <p:nvPicPr>
          <p:cNvPr id="44033" name="Picture 1"/>
          <p:cNvPicPr>
            <a:picLocks noChangeAspect="1" noChangeArrowheads="1"/>
          </p:cNvPicPr>
          <p:nvPr/>
        </p:nvPicPr>
        <p:blipFill>
          <a:blip r:embed="rId5" cstate="print"/>
          <a:srcRect/>
          <a:stretch>
            <a:fillRect/>
          </a:stretch>
        </p:blipFill>
        <p:spPr bwMode="auto">
          <a:xfrm>
            <a:off x="0" y="1350945"/>
            <a:ext cx="2867886" cy="2105028"/>
          </a:xfrm>
          <a:prstGeom prst="rect">
            <a:avLst/>
          </a:prstGeom>
          <a:noFill/>
          <a:ln w="9525">
            <a:noFill/>
            <a:miter lim="800000"/>
            <a:headEnd/>
            <a:tailEnd/>
          </a:ln>
          <a:effec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p:cNvPicPr>
          <p:nvPr/>
        </p:nvPicPr>
        <p:blipFill>
          <a:blip r:embed="rId3" cstate="print"/>
          <a:srcRect/>
          <a:stretch>
            <a:fillRect/>
          </a:stretch>
        </p:blipFill>
        <p:spPr bwMode="auto">
          <a:xfrm>
            <a:off x="168275" y="252413"/>
            <a:ext cx="9729788" cy="7040562"/>
          </a:xfrm>
          <a:prstGeom prst="rect">
            <a:avLst/>
          </a:prstGeom>
          <a:noFill/>
          <a:ln w="9525">
            <a:noFill/>
            <a:miter lim="800000"/>
            <a:headEnd/>
            <a:tailEnd/>
          </a:ln>
        </p:spPr>
      </p:pic>
      <p:sp>
        <p:nvSpPr>
          <p:cNvPr id="3" name="Ellipse 2"/>
          <p:cNvSpPr/>
          <p:nvPr/>
        </p:nvSpPr>
        <p:spPr bwMode="auto">
          <a:xfrm>
            <a:off x="1629058" y="2994019"/>
            <a:ext cx="7286676" cy="857256"/>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ZoneTexte 5"/>
          <p:cNvSpPr txBox="1">
            <a:spLocks noChangeArrowheads="1"/>
          </p:cNvSpPr>
          <p:nvPr/>
        </p:nvSpPr>
        <p:spPr bwMode="auto">
          <a:xfrm>
            <a:off x="7112040" y="7207250"/>
            <a:ext cx="3786188" cy="352425"/>
          </a:xfrm>
          <a:prstGeom prst="rect">
            <a:avLst/>
          </a:prstGeom>
          <a:noFill/>
          <a:ln w="9525">
            <a:noFill/>
            <a:miter lim="800000"/>
            <a:headEnd/>
            <a:tailEnd/>
          </a:ln>
        </p:spPr>
        <p:txBody>
          <a:bodyPr>
            <a:spAutoFit/>
          </a:bodyPr>
          <a:lstStyle/>
          <a:p>
            <a:r>
              <a:rPr lang="fr-FR" dirty="0" err="1" smtClean="0">
                <a:solidFill>
                  <a:schemeClr val="tx1"/>
                </a:solidFill>
              </a:rPr>
              <a:t>Hangya</a:t>
            </a:r>
            <a:r>
              <a:rPr lang="fr-FR" dirty="0" smtClean="0">
                <a:solidFill>
                  <a:schemeClr val="tx1"/>
                </a:solidFill>
              </a:rPr>
              <a:t> et al, 2015. </a:t>
            </a:r>
            <a:r>
              <a:rPr lang="fr-FR" dirty="0" err="1" smtClean="0">
                <a:solidFill>
                  <a:schemeClr val="tx1"/>
                </a:solidFill>
              </a:rPr>
              <a:t>Cell</a:t>
            </a:r>
            <a:endParaRPr lang="en-GB" dirty="0">
              <a:solidFill>
                <a:schemeClr val="tx1"/>
              </a:solidFill>
            </a:endParaRPr>
          </a:p>
        </p:txBody>
      </p:sp>
      <p:pic>
        <p:nvPicPr>
          <p:cNvPr id="5" name="Picture 2"/>
          <p:cNvPicPr>
            <a:picLocks noChangeAspect="1" noChangeArrowheads="1"/>
          </p:cNvPicPr>
          <p:nvPr/>
        </p:nvPicPr>
        <p:blipFill>
          <a:blip r:embed="rId3" cstate="print"/>
          <a:srcRect/>
          <a:stretch>
            <a:fillRect/>
          </a:stretch>
        </p:blipFill>
        <p:spPr bwMode="auto">
          <a:xfrm>
            <a:off x="325404" y="1636697"/>
            <a:ext cx="4397370" cy="2017520"/>
          </a:xfrm>
          <a:prstGeom prst="rect">
            <a:avLst/>
          </a:prstGeom>
          <a:noFill/>
          <a:ln w="9525">
            <a:noFill/>
            <a:miter lim="800000"/>
            <a:headEnd/>
            <a:tailEnd/>
          </a:ln>
          <a:effectLst/>
        </p:spPr>
      </p:pic>
      <p:pic>
        <p:nvPicPr>
          <p:cNvPr id="5122" name="Picture 2"/>
          <p:cNvPicPr>
            <a:picLocks noChangeAspect="1" noChangeArrowheads="1"/>
          </p:cNvPicPr>
          <p:nvPr/>
        </p:nvPicPr>
        <p:blipFill>
          <a:blip r:embed="rId4" cstate="print"/>
          <a:srcRect/>
          <a:stretch>
            <a:fillRect/>
          </a:stretch>
        </p:blipFill>
        <p:spPr bwMode="auto">
          <a:xfrm>
            <a:off x="-526246" y="4286397"/>
            <a:ext cx="7781136" cy="1993770"/>
          </a:xfrm>
          <a:prstGeom prst="rect">
            <a:avLst/>
          </a:prstGeom>
          <a:noFill/>
          <a:ln w="9525">
            <a:noFill/>
            <a:miter lim="800000"/>
            <a:headEnd/>
            <a:tailEnd/>
          </a:ln>
          <a:effectLst/>
        </p:spPr>
      </p:pic>
      <p:sp>
        <p:nvSpPr>
          <p:cNvPr id="8" name="Espace réservé du contenu 2"/>
          <p:cNvSpPr txBox="1">
            <a:spLocks/>
          </p:cNvSpPr>
          <p:nvPr/>
        </p:nvSpPr>
        <p:spPr bwMode="auto">
          <a:xfrm>
            <a:off x="5326064" y="1350945"/>
            <a:ext cx="4754561" cy="5786478"/>
          </a:xfrm>
          <a:prstGeom prst="rect">
            <a:avLst/>
          </a:prstGeom>
          <a:noFill/>
          <a:ln w="9525">
            <a:noFill/>
            <a:round/>
            <a:headEnd/>
            <a:tailEnd/>
          </a:ln>
        </p:spPr>
        <p:txBody>
          <a:bodyPr vert="horz" wrap="square" lIns="0" tIns="24120" rIns="0" bIns="0" numCol="1" anchor="t" anchorCtr="0" compatLnSpc="1">
            <a:prstTxWarp prst="textNoShape">
              <a:avLst/>
            </a:prstTxWarp>
          </a:bodyPr>
          <a:lstStyle/>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Optogenetic</a:t>
            </a:r>
            <a:r>
              <a:rPr kumimoji="0" lang="fr-FR" sz="2400" b="0" i="0" u="none" strike="noStrike" kern="0" cap="none" spc="0" normalizeH="0" noProof="0" dirty="0" smtClean="0">
                <a:ln>
                  <a:noFill/>
                </a:ln>
                <a:solidFill>
                  <a:srgbClr val="000000"/>
                </a:solidFill>
                <a:effectLst/>
                <a:uLnTx/>
                <a:uFillTx/>
                <a:latin typeface="+mn-lt"/>
                <a:ea typeface="+mn-ea"/>
                <a:cs typeface="+mn-cs"/>
              </a:rPr>
              <a:t> labelling of </a:t>
            </a:r>
            <a:r>
              <a:rPr kumimoji="0" lang="fr-FR" sz="2400" b="0" i="0" u="none" strike="noStrike" kern="0" cap="none" spc="0" normalizeH="0" noProof="0" dirty="0" err="1" smtClean="0">
                <a:ln>
                  <a:noFill/>
                </a:ln>
                <a:solidFill>
                  <a:srgbClr val="000000"/>
                </a:solidFill>
                <a:effectLst/>
                <a:uLnTx/>
                <a:uFillTx/>
                <a:latin typeface="+mn-lt"/>
                <a:ea typeface="+mn-ea"/>
                <a:cs typeface="+mn-cs"/>
              </a:rPr>
              <a:t>ACh</a:t>
            </a:r>
            <a:r>
              <a:rPr kumimoji="0" lang="fr-FR" sz="2400" b="0" i="0" u="none" strike="noStrike" kern="0" cap="none" spc="0" normalizeH="0" noProof="0" dirty="0" smtClean="0">
                <a:ln>
                  <a:noFill/>
                </a:ln>
                <a:solidFill>
                  <a:srgbClr val="000000"/>
                </a:solidFill>
                <a:effectLst/>
                <a:uLnTx/>
                <a:uFillTx/>
                <a:latin typeface="+mn-lt"/>
                <a:ea typeface="+mn-ea"/>
                <a:cs typeface="+mn-cs"/>
              </a:rPr>
              <a:t> neurones in NB and HDB</a:t>
            </a:r>
            <a:endParaRPr kumimoji="0" lang="en-GB" sz="2400" b="0" i="0" u="none" strike="noStrike" kern="0" cap="none" spc="0" normalizeH="0" baseline="0" noProof="0" dirty="0" smtClean="0">
              <a:ln>
                <a:noFill/>
              </a:ln>
              <a:solidFill>
                <a:srgbClr val="000000"/>
              </a:solidFill>
              <a:effectLst/>
              <a:uLnTx/>
              <a:uFillTx/>
              <a:latin typeface="+mn-lt"/>
              <a:ea typeface="+mn-ea"/>
              <a:cs typeface="+mn-cs"/>
            </a:endParaRPr>
          </a:p>
        </p:txBody>
      </p:sp>
      <p:sp>
        <p:nvSpPr>
          <p:cNvPr id="10" name="Titre 1"/>
          <p:cNvSpPr>
            <a:spLocks noGrp="1"/>
          </p:cNvSpPr>
          <p:nvPr>
            <p:ph type="title"/>
          </p:nvPr>
        </p:nvSpPr>
        <p:spPr>
          <a:xfrm>
            <a:off x="503238" y="301625"/>
            <a:ext cx="9064625" cy="1255713"/>
          </a:xfrm>
        </p:spPr>
        <p:txBody>
          <a:bodyPr/>
          <a:lstStyle/>
          <a:p>
            <a:r>
              <a:rPr lang="fr-FR" dirty="0" err="1" smtClean="0"/>
              <a:t>ACh</a:t>
            </a:r>
            <a:r>
              <a:rPr lang="fr-FR" dirty="0" smtClean="0"/>
              <a:t> as a </a:t>
            </a:r>
            <a:r>
              <a:rPr lang="fr-FR" dirty="0" err="1" smtClean="0"/>
              <a:t>reinforcement</a:t>
            </a:r>
            <a:r>
              <a:rPr lang="fr-FR" dirty="0" smtClean="0"/>
              <a:t> signal</a:t>
            </a:r>
            <a:br>
              <a:rPr lang="fr-FR" dirty="0" smtClean="0"/>
            </a:br>
            <a:endParaRPr lang="en-GB" dirty="0"/>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ZoneTexte 5"/>
          <p:cNvSpPr txBox="1">
            <a:spLocks noChangeArrowheads="1"/>
          </p:cNvSpPr>
          <p:nvPr/>
        </p:nvSpPr>
        <p:spPr bwMode="auto">
          <a:xfrm>
            <a:off x="7112040" y="7207250"/>
            <a:ext cx="3786188" cy="352425"/>
          </a:xfrm>
          <a:prstGeom prst="rect">
            <a:avLst/>
          </a:prstGeom>
          <a:noFill/>
          <a:ln w="9525">
            <a:noFill/>
            <a:miter lim="800000"/>
            <a:headEnd/>
            <a:tailEnd/>
          </a:ln>
        </p:spPr>
        <p:txBody>
          <a:bodyPr>
            <a:spAutoFit/>
          </a:bodyPr>
          <a:lstStyle/>
          <a:p>
            <a:r>
              <a:rPr lang="fr-FR" dirty="0" err="1" smtClean="0">
                <a:solidFill>
                  <a:schemeClr val="tx1"/>
                </a:solidFill>
              </a:rPr>
              <a:t>Hangya</a:t>
            </a:r>
            <a:r>
              <a:rPr lang="fr-FR" dirty="0" smtClean="0">
                <a:solidFill>
                  <a:schemeClr val="tx1"/>
                </a:solidFill>
              </a:rPr>
              <a:t> et al, 2015. </a:t>
            </a:r>
            <a:r>
              <a:rPr lang="fr-FR" dirty="0" err="1" smtClean="0">
                <a:solidFill>
                  <a:schemeClr val="tx1"/>
                </a:solidFill>
              </a:rPr>
              <a:t>Cell</a:t>
            </a:r>
            <a:endParaRPr lang="en-GB" dirty="0">
              <a:solidFill>
                <a:schemeClr val="tx1"/>
              </a:solidFill>
            </a:endParaRPr>
          </a:p>
        </p:txBody>
      </p:sp>
      <p:pic>
        <p:nvPicPr>
          <p:cNvPr id="5" name="Picture 2"/>
          <p:cNvPicPr>
            <a:picLocks noChangeAspect="1" noChangeArrowheads="1"/>
          </p:cNvPicPr>
          <p:nvPr/>
        </p:nvPicPr>
        <p:blipFill>
          <a:blip r:embed="rId3" cstate="print"/>
          <a:srcRect/>
          <a:stretch>
            <a:fillRect/>
          </a:stretch>
        </p:blipFill>
        <p:spPr bwMode="auto">
          <a:xfrm>
            <a:off x="325404" y="1636697"/>
            <a:ext cx="4397370" cy="2017520"/>
          </a:xfrm>
          <a:prstGeom prst="rect">
            <a:avLst/>
          </a:prstGeom>
          <a:noFill/>
          <a:ln w="9525">
            <a:noFill/>
            <a:miter lim="800000"/>
            <a:headEnd/>
            <a:tailEnd/>
          </a:ln>
          <a:effectLst/>
        </p:spPr>
      </p:pic>
      <p:sp>
        <p:nvSpPr>
          <p:cNvPr id="8" name="Espace réservé du contenu 2"/>
          <p:cNvSpPr txBox="1">
            <a:spLocks/>
          </p:cNvSpPr>
          <p:nvPr/>
        </p:nvSpPr>
        <p:spPr bwMode="auto">
          <a:xfrm>
            <a:off x="5326064" y="1350945"/>
            <a:ext cx="4754561" cy="5786478"/>
          </a:xfrm>
          <a:prstGeom prst="rect">
            <a:avLst/>
          </a:prstGeom>
          <a:noFill/>
          <a:ln w="9525">
            <a:noFill/>
            <a:round/>
            <a:headEnd/>
            <a:tailEnd/>
          </a:ln>
        </p:spPr>
        <p:txBody>
          <a:bodyPr vert="horz" wrap="square" lIns="0" tIns="24120" rIns="0" bIns="0" numCol="1" anchor="t" anchorCtr="0" compatLnSpc="1">
            <a:prstTxWarp prst="textNoShape">
              <a:avLst/>
            </a:prstTxWarp>
          </a:bodyPr>
          <a:lstStyle/>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Optogenetic</a:t>
            </a:r>
            <a:r>
              <a:rPr kumimoji="0" lang="fr-FR" sz="2400" b="0" i="0" u="none" strike="noStrike" kern="0" cap="none" spc="0" normalizeH="0" noProof="0" dirty="0" smtClean="0">
                <a:ln>
                  <a:noFill/>
                </a:ln>
                <a:solidFill>
                  <a:srgbClr val="000000"/>
                </a:solidFill>
                <a:effectLst/>
                <a:uLnTx/>
                <a:uFillTx/>
                <a:latin typeface="+mn-lt"/>
                <a:ea typeface="+mn-ea"/>
                <a:cs typeface="+mn-cs"/>
              </a:rPr>
              <a:t> labelling of </a:t>
            </a:r>
            <a:r>
              <a:rPr kumimoji="0" lang="fr-FR" sz="2400" b="0" i="0" u="none" strike="noStrike" kern="0" cap="none" spc="0" normalizeH="0" noProof="0" dirty="0" err="1" smtClean="0">
                <a:ln>
                  <a:noFill/>
                </a:ln>
                <a:solidFill>
                  <a:srgbClr val="000000"/>
                </a:solidFill>
                <a:effectLst/>
                <a:uLnTx/>
                <a:uFillTx/>
                <a:latin typeface="+mn-lt"/>
                <a:ea typeface="+mn-ea"/>
                <a:cs typeface="+mn-cs"/>
              </a:rPr>
              <a:t>ACh</a:t>
            </a:r>
            <a:r>
              <a:rPr kumimoji="0" lang="fr-FR" sz="2400" b="0" i="0" u="none" strike="noStrike" kern="0" cap="none" spc="0" normalizeH="0" noProof="0" dirty="0" smtClean="0">
                <a:ln>
                  <a:noFill/>
                </a:ln>
                <a:solidFill>
                  <a:srgbClr val="000000"/>
                </a:solidFill>
                <a:effectLst/>
                <a:uLnTx/>
                <a:uFillTx/>
                <a:latin typeface="+mn-lt"/>
                <a:ea typeface="+mn-ea"/>
                <a:cs typeface="+mn-cs"/>
              </a:rPr>
              <a:t> neurones in NB and HDB</a:t>
            </a:r>
            <a:endParaRPr kumimoji="0" lang="en-GB" sz="2400" b="0" i="0" u="none" strike="noStrike" kern="0" cap="none" spc="0" normalizeH="0" baseline="0" noProof="0" dirty="0" smtClean="0">
              <a:ln>
                <a:noFill/>
              </a:ln>
              <a:solidFill>
                <a:srgbClr val="000000"/>
              </a:solidFill>
              <a:effectLst/>
              <a:uLnTx/>
              <a:uFillTx/>
              <a:latin typeface="+mn-lt"/>
              <a:ea typeface="+mn-ea"/>
              <a:cs typeface="+mn-cs"/>
            </a:endParaRPr>
          </a:p>
        </p:txBody>
      </p:sp>
      <p:pic>
        <p:nvPicPr>
          <p:cNvPr id="6146" name="Picture 2"/>
          <p:cNvPicPr>
            <a:picLocks noChangeAspect="1" noChangeArrowheads="1"/>
          </p:cNvPicPr>
          <p:nvPr/>
        </p:nvPicPr>
        <p:blipFill>
          <a:blip r:embed="rId4" cstate="print"/>
          <a:srcRect/>
          <a:stretch>
            <a:fillRect/>
          </a:stretch>
        </p:blipFill>
        <p:spPr bwMode="auto">
          <a:xfrm>
            <a:off x="-223798" y="3851275"/>
            <a:ext cx="5657850" cy="2190750"/>
          </a:xfrm>
          <a:prstGeom prst="rect">
            <a:avLst/>
          </a:prstGeom>
          <a:noFill/>
          <a:ln w="9525">
            <a:noFill/>
            <a:miter lim="800000"/>
            <a:headEnd/>
            <a:tailEnd/>
          </a:ln>
          <a:effectLst/>
        </p:spPr>
      </p:pic>
      <p:cxnSp>
        <p:nvCxnSpPr>
          <p:cNvPr id="10" name="Connecteur droit avec flèche 9"/>
          <p:cNvCxnSpPr/>
          <p:nvPr/>
        </p:nvCxnSpPr>
        <p:spPr bwMode="auto">
          <a:xfrm rot="10800000" flipV="1">
            <a:off x="2111354" y="3351209"/>
            <a:ext cx="928694" cy="642942"/>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13" name="Connecteur droit avec flèche 12"/>
          <p:cNvCxnSpPr/>
          <p:nvPr/>
        </p:nvCxnSpPr>
        <p:spPr bwMode="auto">
          <a:xfrm>
            <a:off x="2397106" y="3565523"/>
            <a:ext cx="857256" cy="500066"/>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5" name="Titre 1"/>
          <p:cNvSpPr>
            <a:spLocks noGrp="1"/>
          </p:cNvSpPr>
          <p:nvPr>
            <p:ph type="title"/>
          </p:nvPr>
        </p:nvSpPr>
        <p:spPr>
          <a:xfrm>
            <a:off x="503238" y="301625"/>
            <a:ext cx="9064625" cy="1255713"/>
          </a:xfrm>
        </p:spPr>
        <p:txBody>
          <a:bodyPr/>
          <a:lstStyle/>
          <a:p>
            <a:r>
              <a:rPr lang="fr-FR" dirty="0" err="1" smtClean="0"/>
              <a:t>ACh</a:t>
            </a:r>
            <a:r>
              <a:rPr lang="fr-FR" dirty="0" smtClean="0"/>
              <a:t> as a </a:t>
            </a:r>
            <a:r>
              <a:rPr lang="fr-FR" dirty="0" err="1" smtClean="0"/>
              <a:t>reinforcement</a:t>
            </a:r>
            <a:r>
              <a:rPr lang="fr-FR" dirty="0" smtClean="0"/>
              <a:t> signal</a:t>
            </a:r>
            <a:br>
              <a:rPr lang="fr-FR" dirty="0" smtClean="0"/>
            </a:br>
            <a:endParaRPr lang="en-GB" dirty="0"/>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ZoneTexte 5"/>
          <p:cNvSpPr txBox="1">
            <a:spLocks noChangeArrowheads="1"/>
          </p:cNvSpPr>
          <p:nvPr/>
        </p:nvSpPr>
        <p:spPr bwMode="auto">
          <a:xfrm>
            <a:off x="7112040" y="7207250"/>
            <a:ext cx="3786188" cy="352425"/>
          </a:xfrm>
          <a:prstGeom prst="rect">
            <a:avLst/>
          </a:prstGeom>
          <a:noFill/>
          <a:ln w="9525">
            <a:noFill/>
            <a:miter lim="800000"/>
            <a:headEnd/>
            <a:tailEnd/>
          </a:ln>
        </p:spPr>
        <p:txBody>
          <a:bodyPr>
            <a:spAutoFit/>
          </a:bodyPr>
          <a:lstStyle/>
          <a:p>
            <a:r>
              <a:rPr lang="fr-FR" dirty="0" err="1" smtClean="0">
                <a:solidFill>
                  <a:schemeClr val="tx1"/>
                </a:solidFill>
              </a:rPr>
              <a:t>Hangya</a:t>
            </a:r>
            <a:r>
              <a:rPr lang="fr-FR" dirty="0" smtClean="0">
                <a:solidFill>
                  <a:schemeClr val="tx1"/>
                </a:solidFill>
              </a:rPr>
              <a:t> et al, 2015. </a:t>
            </a:r>
            <a:r>
              <a:rPr lang="fr-FR" dirty="0" err="1" smtClean="0">
                <a:solidFill>
                  <a:schemeClr val="tx1"/>
                </a:solidFill>
              </a:rPr>
              <a:t>Cell</a:t>
            </a:r>
            <a:endParaRPr lang="en-GB" dirty="0">
              <a:solidFill>
                <a:schemeClr val="tx1"/>
              </a:solidFill>
            </a:endParaRPr>
          </a:p>
        </p:txBody>
      </p:sp>
      <p:sp>
        <p:nvSpPr>
          <p:cNvPr id="8" name="Espace réservé du contenu 2"/>
          <p:cNvSpPr txBox="1">
            <a:spLocks/>
          </p:cNvSpPr>
          <p:nvPr/>
        </p:nvSpPr>
        <p:spPr bwMode="auto">
          <a:xfrm>
            <a:off x="5326064" y="1350945"/>
            <a:ext cx="4754561" cy="5786478"/>
          </a:xfrm>
          <a:prstGeom prst="rect">
            <a:avLst/>
          </a:prstGeom>
          <a:noFill/>
          <a:ln w="9525">
            <a:noFill/>
            <a:round/>
            <a:headEnd/>
            <a:tailEnd/>
          </a:ln>
        </p:spPr>
        <p:txBody>
          <a:bodyPr vert="horz" wrap="square" lIns="0" tIns="24120" rIns="0" bIns="0" numCol="1" anchor="t" anchorCtr="0" compatLnSpc="1">
            <a:prstTxWarp prst="textNoShape">
              <a:avLst/>
            </a:prstTxWarp>
          </a:bodyPr>
          <a:lstStyle/>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Optogenetic</a:t>
            </a:r>
            <a:r>
              <a:rPr kumimoji="0" lang="fr-FR" sz="2400" b="0" i="0" u="none" strike="noStrike" kern="0" cap="none" spc="0" normalizeH="0" noProof="0" dirty="0" smtClean="0">
                <a:ln>
                  <a:noFill/>
                </a:ln>
                <a:solidFill>
                  <a:srgbClr val="000000"/>
                </a:solidFill>
                <a:effectLst/>
                <a:uLnTx/>
                <a:uFillTx/>
                <a:latin typeface="+mn-lt"/>
                <a:ea typeface="+mn-ea"/>
                <a:cs typeface="+mn-cs"/>
              </a:rPr>
              <a:t> labelling of </a:t>
            </a:r>
            <a:r>
              <a:rPr kumimoji="0" lang="fr-FR" sz="2400" b="0" i="0" u="none" strike="noStrike" kern="0" cap="none" spc="0" normalizeH="0" noProof="0" dirty="0" err="1" smtClean="0">
                <a:ln>
                  <a:noFill/>
                </a:ln>
                <a:solidFill>
                  <a:srgbClr val="000000"/>
                </a:solidFill>
                <a:effectLst/>
                <a:uLnTx/>
                <a:uFillTx/>
                <a:latin typeface="+mn-lt"/>
                <a:ea typeface="+mn-ea"/>
                <a:cs typeface="+mn-cs"/>
              </a:rPr>
              <a:t>ACh</a:t>
            </a:r>
            <a:r>
              <a:rPr kumimoji="0" lang="fr-FR" sz="2400" b="0" i="0" u="none" strike="noStrike" kern="0" cap="none" spc="0" normalizeH="0" noProof="0" dirty="0" smtClean="0">
                <a:ln>
                  <a:noFill/>
                </a:ln>
                <a:solidFill>
                  <a:srgbClr val="000000"/>
                </a:solidFill>
                <a:effectLst/>
                <a:uLnTx/>
                <a:uFillTx/>
                <a:latin typeface="+mn-lt"/>
                <a:ea typeface="+mn-ea"/>
                <a:cs typeface="+mn-cs"/>
              </a:rPr>
              <a:t> neurones in NB and HDB</a:t>
            </a: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lang="fr-FR" sz="2400" b="1" kern="0" baseline="0" dirty="0" smtClean="0">
                <a:solidFill>
                  <a:srgbClr val="000000"/>
                </a:solidFill>
                <a:latin typeface="+mn-lt"/>
              </a:rPr>
              <a:t>Population </a:t>
            </a:r>
            <a:r>
              <a:rPr lang="fr-FR" sz="2400" b="1" kern="0" baseline="0" dirty="0" err="1" smtClean="0">
                <a:solidFill>
                  <a:srgbClr val="000000"/>
                </a:solidFill>
                <a:latin typeface="+mn-lt"/>
              </a:rPr>
              <a:t>response</a:t>
            </a:r>
            <a:r>
              <a:rPr lang="fr-FR" sz="2400" b="1" kern="0" baseline="0" dirty="0" smtClean="0">
                <a:solidFill>
                  <a:srgbClr val="000000"/>
                </a:solidFill>
                <a:latin typeface="+mn-lt"/>
              </a:rPr>
              <a:t> to feedback stimulus</a:t>
            </a:r>
            <a:endParaRPr kumimoji="0" lang="en-GB" sz="2400" b="1" i="0" u="none" strike="noStrike" kern="0" cap="none" spc="0" normalizeH="0" baseline="0" noProof="0" dirty="0" smtClean="0">
              <a:ln>
                <a:noFill/>
              </a:ln>
              <a:solidFill>
                <a:srgbClr val="000000"/>
              </a:solidFill>
              <a:effectLst/>
              <a:uLnTx/>
              <a:uFillTx/>
              <a:latin typeface="+mn-lt"/>
              <a:ea typeface="+mn-ea"/>
              <a:cs typeface="+mn-cs"/>
            </a:endParaRPr>
          </a:p>
        </p:txBody>
      </p:sp>
      <p:pic>
        <p:nvPicPr>
          <p:cNvPr id="7170" name="Picture 2"/>
          <p:cNvPicPr>
            <a:picLocks noChangeAspect="1" noChangeArrowheads="1"/>
          </p:cNvPicPr>
          <p:nvPr/>
        </p:nvPicPr>
        <p:blipFill>
          <a:blip r:embed="rId3" cstate="print"/>
          <a:srcRect r="-12" b="51675"/>
          <a:stretch>
            <a:fillRect/>
          </a:stretch>
        </p:blipFill>
        <p:spPr bwMode="auto">
          <a:xfrm>
            <a:off x="539718" y="1208069"/>
            <a:ext cx="4643470" cy="1785950"/>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cstate="print"/>
          <a:srcRect r="52291" b="61811"/>
          <a:stretch>
            <a:fillRect/>
          </a:stretch>
        </p:blipFill>
        <p:spPr bwMode="auto">
          <a:xfrm>
            <a:off x="615952" y="3178175"/>
            <a:ext cx="2281220" cy="1673232"/>
          </a:xfrm>
          <a:prstGeom prst="rect">
            <a:avLst/>
          </a:prstGeom>
          <a:noFill/>
          <a:ln w="9525">
            <a:noFill/>
            <a:miter lim="800000"/>
            <a:headEnd/>
            <a:tailEnd/>
          </a:ln>
          <a:effectLst/>
        </p:spPr>
      </p:pic>
      <p:sp>
        <p:nvSpPr>
          <p:cNvPr id="14" name="Titre 1"/>
          <p:cNvSpPr>
            <a:spLocks noGrp="1"/>
          </p:cNvSpPr>
          <p:nvPr>
            <p:ph type="title"/>
          </p:nvPr>
        </p:nvSpPr>
        <p:spPr>
          <a:xfrm>
            <a:off x="503238" y="301625"/>
            <a:ext cx="9064625" cy="1255713"/>
          </a:xfrm>
        </p:spPr>
        <p:txBody>
          <a:bodyPr/>
          <a:lstStyle/>
          <a:p>
            <a:r>
              <a:rPr lang="fr-FR" dirty="0" err="1" smtClean="0"/>
              <a:t>ACh</a:t>
            </a:r>
            <a:r>
              <a:rPr lang="fr-FR" dirty="0" smtClean="0"/>
              <a:t> as a </a:t>
            </a:r>
            <a:r>
              <a:rPr lang="fr-FR" dirty="0" err="1" smtClean="0"/>
              <a:t>reinforcement</a:t>
            </a:r>
            <a:r>
              <a:rPr lang="fr-FR" dirty="0" smtClean="0"/>
              <a:t> signal</a:t>
            </a:r>
            <a:br>
              <a:rPr lang="fr-FR" dirty="0" smtClean="0"/>
            </a:br>
            <a:endParaRPr lang="en-GB" dirty="0"/>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ZoneTexte 5"/>
          <p:cNvSpPr txBox="1">
            <a:spLocks noChangeArrowheads="1"/>
          </p:cNvSpPr>
          <p:nvPr/>
        </p:nvSpPr>
        <p:spPr bwMode="auto">
          <a:xfrm>
            <a:off x="7112040" y="7207250"/>
            <a:ext cx="3786188" cy="352425"/>
          </a:xfrm>
          <a:prstGeom prst="rect">
            <a:avLst/>
          </a:prstGeom>
          <a:noFill/>
          <a:ln w="9525">
            <a:noFill/>
            <a:miter lim="800000"/>
            <a:headEnd/>
            <a:tailEnd/>
          </a:ln>
        </p:spPr>
        <p:txBody>
          <a:bodyPr>
            <a:spAutoFit/>
          </a:bodyPr>
          <a:lstStyle/>
          <a:p>
            <a:r>
              <a:rPr lang="fr-FR" dirty="0" err="1" smtClean="0">
                <a:solidFill>
                  <a:schemeClr val="tx1"/>
                </a:solidFill>
              </a:rPr>
              <a:t>Hangya</a:t>
            </a:r>
            <a:r>
              <a:rPr lang="fr-FR" dirty="0" smtClean="0">
                <a:solidFill>
                  <a:schemeClr val="tx1"/>
                </a:solidFill>
              </a:rPr>
              <a:t> et al, 2015. </a:t>
            </a:r>
            <a:r>
              <a:rPr lang="fr-FR" dirty="0" err="1" smtClean="0">
                <a:solidFill>
                  <a:schemeClr val="tx1"/>
                </a:solidFill>
              </a:rPr>
              <a:t>Cell</a:t>
            </a:r>
            <a:endParaRPr lang="en-GB" dirty="0">
              <a:solidFill>
                <a:schemeClr val="tx1"/>
              </a:solidFill>
            </a:endParaRPr>
          </a:p>
        </p:txBody>
      </p:sp>
      <p:sp>
        <p:nvSpPr>
          <p:cNvPr id="8" name="Espace réservé du contenu 2"/>
          <p:cNvSpPr txBox="1">
            <a:spLocks/>
          </p:cNvSpPr>
          <p:nvPr/>
        </p:nvSpPr>
        <p:spPr bwMode="auto">
          <a:xfrm>
            <a:off x="5326064" y="1350945"/>
            <a:ext cx="4754561" cy="5786478"/>
          </a:xfrm>
          <a:prstGeom prst="rect">
            <a:avLst/>
          </a:prstGeom>
          <a:noFill/>
          <a:ln w="9525">
            <a:noFill/>
            <a:round/>
            <a:headEnd/>
            <a:tailEnd/>
          </a:ln>
        </p:spPr>
        <p:txBody>
          <a:bodyPr vert="horz" wrap="square" lIns="0" tIns="24120" rIns="0" bIns="0" numCol="1" anchor="t" anchorCtr="0" compatLnSpc="1">
            <a:prstTxWarp prst="textNoShape">
              <a:avLst/>
            </a:prstTxWarp>
          </a:bodyPr>
          <a:lstStyle/>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Optogenetic</a:t>
            </a:r>
            <a:r>
              <a:rPr kumimoji="0" lang="fr-FR" sz="2400" b="0" i="0" u="none" strike="noStrike" kern="0" cap="none" spc="0" normalizeH="0" noProof="0" dirty="0" smtClean="0">
                <a:ln>
                  <a:noFill/>
                </a:ln>
                <a:solidFill>
                  <a:srgbClr val="000000"/>
                </a:solidFill>
                <a:effectLst/>
                <a:uLnTx/>
                <a:uFillTx/>
                <a:latin typeface="+mn-lt"/>
                <a:ea typeface="+mn-ea"/>
                <a:cs typeface="+mn-cs"/>
              </a:rPr>
              <a:t> labelling of </a:t>
            </a:r>
            <a:r>
              <a:rPr kumimoji="0" lang="fr-FR" sz="2400" b="0" i="0" u="none" strike="noStrike" kern="0" cap="none" spc="0" normalizeH="0" noProof="0" dirty="0" err="1" smtClean="0">
                <a:ln>
                  <a:noFill/>
                </a:ln>
                <a:solidFill>
                  <a:srgbClr val="000000"/>
                </a:solidFill>
                <a:effectLst/>
                <a:uLnTx/>
                <a:uFillTx/>
                <a:latin typeface="+mn-lt"/>
                <a:ea typeface="+mn-ea"/>
                <a:cs typeface="+mn-cs"/>
              </a:rPr>
              <a:t>ACh</a:t>
            </a:r>
            <a:r>
              <a:rPr kumimoji="0" lang="fr-FR" sz="2400" b="0" i="0" u="none" strike="noStrike" kern="0" cap="none" spc="0" normalizeH="0" noProof="0" dirty="0" smtClean="0">
                <a:ln>
                  <a:noFill/>
                </a:ln>
                <a:solidFill>
                  <a:srgbClr val="000000"/>
                </a:solidFill>
                <a:effectLst/>
                <a:uLnTx/>
                <a:uFillTx/>
                <a:latin typeface="+mn-lt"/>
                <a:ea typeface="+mn-ea"/>
                <a:cs typeface="+mn-cs"/>
              </a:rPr>
              <a:t> neurones in NB and HDB</a:t>
            </a: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lang="fr-FR" sz="2400" b="1" kern="0" baseline="0" dirty="0" smtClean="0">
                <a:solidFill>
                  <a:srgbClr val="000000"/>
                </a:solidFill>
                <a:latin typeface="+mn-lt"/>
              </a:rPr>
              <a:t>Population </a:t>
            </a:r>
            <a:r>
              <a:rPr lang="fr-FR" sz="2400" b="1" kern="0" baseline="0" dirty="0" err="1" smtClean="0">
                <a:solidFill>
                  <a:srgbClr val="000000"/>
                </a:solidFill>
                <a:latin typeface="+mn-lt"/>
              </a:rPr>
              <a:t>response</a:t>
            </a:r>
            <a:r>
              <a:rPr lang="fr-FR" sz="2400" b="1" kern="0" baseline="0" dirty="0" smtClean="0">
                <a:solidFill>
                  <a:srgbClr val="000000"/>
                </a:solidFill>
                <a:latin typeface="+mn-lt"/>
              </a:rPr>
              <a:t> to feedback stimulus</a:t>
            </a:r>
            <a:r>
              <a:rPr lang="fr-FR" sz="2400" kern="0" baseline="0" dirty="0" smtClean="0">
                <a:solidFill>
                  <a:srgbClr val="000000"/>
                </a:solidFill>
                <a:latin typeface="+mn-lt"/>
              </a:rPr>
              <a:t>, and not to the </a:t>
            </a:r>
            <a:r>
              <a:rPr lang="fr-FR" sz="2400" kern="0" baseline="0" dirty="0" err="1" smtClean="0">
                <a:solidFill>
                  <a:srgbClr val="000000"/>
                </a:solidFill>
                <a:latin typeface="+mn-lt"/>
              </a:rPr>
              <a:t>motor</a:t>
            </a:r>
            <a:r>
              <a:rPr lang="fr-FR" sz="2400" kern="0" baseline="0" dirty="0" smtClean="0">
                <a:solidFill>
                  <a:srgbClr val="000000"/>
                </a:solidFill>
                <a:latin typeface="+mn-lt"/>
              </a:rPr>
              <a:t> </a:t>
            </a:r>
            <a:r>
              <a:rPr lang="fr-FR" sz="2400" kern="0" baseline="0" dirty="0" err="1" smtClean="0">
                <a:solidFill>
                  <a:srgbClr val="000000"/>
                </a:solidFill>
                <a:latin typeface="+mn-lt"/>
              </a:rPr>
              <a:t>response</a:t>
            </a:r>
            <a:r>
              <a:rPr lang="fr-FR" sz="2400" kern="0" baseline="0" dirty="0" smtClean="0">
                <a:solidFill>
                  <a:srgbClr val="000000"/>
                </a:solidFill>
                <a:latin typeface="+mn-lt"/>
              </a:rPr>
              <a:t> of the animal as </a:t>
            </a:r>
            <a:r>
              <a:rPr lang="fr-FR" sz="2400" kern="0" baseline="0" dirty="0" err="1" smtClean="0">
                <a:solidFill>
                  <a:srgbClr val="000000"/>
                </a:solidFill>
                <a:latin typeface="+mn-lt"/>
              </a:rPr>
              <a:t>confirmed</a:t>
            </a:r>
            <a:r>
              <a:rPr lang="fr-FR" sz="2400" kern="0" baseline="0" dirty="0" smtClean="0">
                <a:solidFill>
                  <a:srgbClr val="000000"/>
                </a:solidFill>
                <a:latin typeface="+mn-lt"/>
              </a:rPr>
              <a:t> by </a:t>
            </a:r>
            <a:r>
              <a:rPr lang="fr-FR" sz="2400" kern="0" baseline="0" dirty="0" err="1" smtClean="0">
                <a:solidFill>
                  <a:srgbClr val="000000"/>
                </a:solidFill>
                <a:latin typeface="+mn-lt"/>
              </a:rPr>
              <a:t>random</a:t>
            </a:r>
            <a:r>
              <a:rPr lang="fr-FR" sz="2400" kern="0" baseline="0" dirty="0" smtClean="0">
                <a:solidFill>
                  <a:srgbClr val="000000"/>
                </a:solidFill>
                <a:latin typeface="+mn-lt"/>
              </a:rPr>
              <a:t> </a:t>
            </a:r>
            <a:r>
              <a:rPr lang="fr-FR" sz="2400" kern="0" baseline="0" dirty="0" err="1" smtClean="0">
                <a:solidFill>
                  <a:srgbClr val="000000"/>
                </a:solidFill>
                <a:latin typeface="+mn-lt"/>
              </a:rPr>
              <a:t>delay</a:t>
            </a:r>
            <a:r>
              <a:rPr lang="fr-FR" sz="2400" kern="0" baseline="0" dirty="0" smtClean="0">
                <a:solidFill>
                  <a:srgbClr val="000000"/>
                </a:solidFill>
                <a:latin typeface="+mn-lt"/>
              </a:rPr>
              <a:t> </a:t>
            </a:r>
            <a:r>
              <a:rPr lang="fr-FR" sz="2400" kern="0" baseline="0" dirty="0" err="1" smtClean="0">
                <a:solidFill>
                  <a:srgbClr val="000000"/>
                </a:solidFill>
                <a:latin typeface="+mn-lt"/>
              </a:rPr>
              <a:t>between</a:t>
            </a:r>
            <a:r>
              <a:rPr lang="fr-FR" sz="2400" kern="0" dirty="0" smtClean="0">
                <a:solidFill>
                  <a:srgbClr val="000000"/>
                </a:solidFill>
                <a:latin typeface="+mn-lt"/>
              </a:rPr>
              <a:t> </a:t>
            </a:r>
            <a:r>
              <a:rPr lang="fr-FR" sz="2400" kern="0" dirty="0" err="1" smtClean="0">
                <a:solidFill>
                  <a:srgbClr val="000000"/>
                </a:solidFill>
                <a:latin typeface="+mn-lt"/>
              </a:rPr>
              <a:t>response</a:t>
            </a:r>
            <a:r>
              <a:rPr lang="fr-FR" sz="2400" kern="0" dirty="0" smtClean="0">
                <a:solidFill>
                  <a:srgbClr val="000000"/>
                </a:solidFill>
                <a:latin typeface="+mn-lt"/>
              </a:rPr>
              <a:t> and feedback + </a:t>
            </a:r>
            <a:r>
              <a:rPr lang="fr-FR" sz="2400" kern="0" dirty="0" err="1" smtClean="0">
                <a:solidFill>
                  <a:srgbClr val="000000"/>
                </a:solidFill>
                <a:latin typeface="+mn-lt"/>
              </a:rPr>
              <a:t>identical</a:t>
            </a:r>
            <a:r>
              <a:rPr lang="fr-FR" sz="2400" kern="0" dirty="0" smtClean="0">
                <a:solidFill>
                  <a:srgbClr val="000000"/>
                </a:solidFill>
                <a:latin typeface="+mn-lt"/>
              </a:rPr>
              <a:t> </a:t>
            </a:r>
            <a:r>
              <a:rPr lang="fr-FR" sz="2400" kern="0" dirty="0" err="1" smtClean="0">
                <a:solidFill>
                  <a:srgbClr val="000000"/>
                </a:solidFill>
                <a:latin typeface="+mn-lt"/>
              </a:rPr>
              <a:t>response</a:t>
            </a:r>
            <a:r>
              <a:rPr lang="fr-FR" sz="2400" kern="0" dirty="0" smtClean="0">
                <a:solidFill>
                  <a:srgbClr val="000000"/>
                </a:solidFill>
                <a:latin typeface="+mn-lt"/>
              </a:rPr>
              <a:t> to puff </a:t>
            </a:r>
            <a:r>
              <a:rPr lang="fr-FR" sz="2400" kern="0" dirty="0" err="1" smtClean="0">
                <a:solidFill>
                  <a:srgbClr val="000000"/>
                </a:solidFill>
                <a:latin typeface="+mn-lt"/>
              </a:rPr>
              <a:t>outside</a:t>
            </a:r>
            <a:r>
              <a:rPr lang="fr-FR" sz="2400" kern="0" dirty="0" smtClean="0">
                <a:solidFill>
                  <a:srgbClr val="000000"/>
                </a:solidFill>
                <a:latin typeface="+mn-lt"/>
              </a:rPr>
              <a:t> of the </a:t>
            </a:r>
            <a:r>
              <a:rPr lang="fr-FR" sz="2400" kern="0" dirty="0" err="1" smtClean="0">
                <a:solidFill>
                  <a:srgbClr val="000000"/>
                </a:solidFill>
                <a:latin typeface="+mn-lt"/>
              </a:rPr>
              <a:t>task</a:t>
            </a:r>
            <a:endParaRPr kumimoji="0" lang="en-GB" sz="2400" b="0" i="0" u="none" strike="noStrike" kern="0" cap="none" spc="0" normalizeH="0" baseline="0" noProof="0" dirty="0" smtClean="0">
              <a:ln>
                <a:noFill/>
              </a:ln>
              <a:solidFill>
                <a:srgbClr val="000000"/>
              </a:solidFill>
              <a:effectLst/>
              <a:uLnTx/>
              <a:uFillTx/>
              <a:latin typeface="+mn-lt"/>
              <a:ea typeface="+mn-ea"/>
              <a:cs typeface="+mn-cs"/>
            </a:endParaRPr>
          </a:p>
        </p:txBody>
      </p:sp>
      <p:pic>
        <p:nvPicPr>
          <p:cNvPr id="7170" name="Picture 2"/>
          <p:cNvPicPr>
            <a:picLocks noChangeAspect="1" noChangeArrowheads="1"/>
          </p:cNvPicPr>
          <p:nvPr/>
        </p:nvPicPr>
        <p:blipFill>
          <a:blip r:embed="rId3" cstate="print"/>
          <a:srcRect r="-12" b="51675"/>
          <a:stretch>
            <a:fillRect/>
          </a:stretch>
        </p:blipFill>
        <p:spPr bwMode="auto">
          <a:xfrm>
            <a:off x="539718" y="1208069"/>
            <a:ext cx="4643470" cy="1785950"/>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cstate="print"/>
          <a:srcRect/>
          <a:stretch>
            <a:fillRect/>
          </a:stretch>
        </p:blipFill>
        <p:spPr bwMode="auto">
          <a:xfrm>
            <a:off x="615952" y="3178175"/>
            <a:ext cx="4781550" cy="4381500"/>
          </a:xfrm>
          <a:prstGeom prst="rect">
            <a:avLst/>
          </a:prstGeom>
          <a:noFill/>
          <a:ln w="9525">
            <a:noFill/>
            <a:miter lim="800000"/>
            <a:headEnd/>
            <a:tailEnd/>
          </a:ln>
          <a:effectLst/>
        </p:spPr>
      </p:pic>
      <p:sp>
        <p:nvSpPr>
          <p:cNvPr id="9" name="Titre 1"/>
          <p:cNvSpPr>
            <a:spLocks noGrp="1"/>
          </p:cNvSpPr>
          <p:nvPr>
            <p:ph type="title"/>
          </p:nvPr>
        </p:nvSpPr>
        <p:spPr>
          <a:xfrm>
            <a:off x="503238" y="301625"/>
            <a:ext cx="9064625" cy="1255713"/>
          </a:xfrm>
        </p:spPr>
        <p:txBody>
          <a:bodyPr/>
          <a:lstStyle/>
          <a:p>
            <a:r>
              <a:rPr lang="fr-FR" dirty="0" err="1" smtClean="0"/>
              <a:t>ACh</a:t>
            </a:r>
            <a:r>
              <a:rPr lang="fr-FR" dirty="0" smtClean="0"/>
              <a:t> as a </a:t>
            </a:r>
            <a:r>
              <a:rPr lang="fr-FR" dirty="0" err="1" smtClean="0"/>
              <a:t>reinforcement</a:t>
            </a:r>
            <a:r>
              <a:rPr lang="fr-FR" dirty="0" smtClean="0"/>
              <a:t> signal</a:t>
            </a:r>
            <a:br>
              <a:rPr lang="fr-FR" dirty="0" smtClean="0"/>
            </a:br>
            <a:endParaRPr lang="en-GB" dirty="0"/>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r="1615" b="55541"/>
          <a:stretch>
            <a:fillRect/>
          </a:stretch>
        </p:blipFill>
        <p:spPr bwMode="auto">
          <a:xfrm>
            <a:off x="430295" y="3851275"/>
            <a:ext cx="4929222" cy="1643074"/>
          </a:xfrm>
          <a:prstGeom prst="rect">
            <a:avLst/>
          </a:prstGeom>
          <a:noFill/>
          <a:ln w="9525">
            <a:noFill/>
            <a:miter lim="800000"/>
            <a:headEnd/>
            <a:tailEnd/>
          </a:ln>
          <a:effectLst/>
        </p:spPr>
      </p:pic>
      <p:sp>
        <p:nvSpPr>
          <p:cNvPr id="4" name="ZoneTexte 5"/>
          <p:cNvSpPr txBox="1">
            <a:spLocks noChangeArrowheads="1"/>
          </p:cNvSpPr>
          <p:nvPr/>
        </p:nvSpPr>
        <p:spPr bwMode="auto">
          <a:xfrm>
            <a:off x="7112040" y="7207250"/>
            <a:ext cx="3786188" cy="352425"/>
          </a:xfrm>
          <a:prstGeom prst="rect">
            <a:avLst/>
          </a:prstGeom>
          <a:noFill/>
          <a:ln w="9525">
            <a:noFill/>
            <a:miter lim="800000"/>
            <a:headEnd/>
            <a:tailEnd/>
          </a:ln>
        </p:spPr>
        <p:txBody>
          <a:bodyPr>
            <a:spAutoFit/>
          </a:bodyPr>
          <a:lstStyle/>
          <a:p>
            <a:r>
              <a:rPr lang="fr-FR" dirty="0" err="1" smtClean="0">
                <a:solidFill>
                  <a:schemeClr val="tx1"/>
                </a:solidFill>
              </a:rPr>
              <a:t>Hangya</a:t>
            </a:r>
            <a:r>
              <a:rPr lang="fr-FR" dirty="0" smtClean="0">
                <a:solidFill>
                  <a:schemeClr val="tx1"/>
                </a:solidFill>
              </a:rPr>
              <a:t> et al, 2015. </a:t>
            </a:r>
            <a:r>
              <a:rPr lang="fr-FR" dirty="0" err="1" smtClean="0">
                <a:solidFill>
                  <a:schemeClr val="tx1"/>
                </a:solidFill>
              </a:rPr>
              <a:t>Cell</a:t>
            </a:r>
            <a:endParaRPr lang="en-GB" dirty="0">
              <a:solidFill>
                <a:schemeClr val="tx1"/>
              </a:solidFill>
            </a:endParaRPr>
          </a:p>
        </p:txBody>
      </p:sp>
      <p:sp>
        <p:nvSpPr>
          <p:cNvPr id="8" name="Espace réservé du contenu 2"/>
          <p:cNvSpPr txBox="1">
            <a:spLocks/>
          </p:cNvSpPr>
          <p:nvPr/>
        </p:nvSpPr>
        <p:spPr bwMode="auto">
          <a:xfrm>
            <a:off x="5326064" y="1350945"/>
            <a:ext cx="4754561" cy="5786478"/>
          </a:xfrm>
          <a:prstGeom prst="rect">
            <a:avLst/>
          </a:prstGeom>
          <a:noFill/>
          <a:ln w="9525">
            <a:noFill/>
            <a:round/>
            <a:headEnd/>
            <a:tailEnd/>
          </a:ln>
        </p:spPr>
        <p:txBody>
          <a:bodyPr vert="horz" wrap="square" lIns="0" tIns="24120" rIns="0" bIns="0" numCol="1" anchor="t" anchorCtr="0" compatLnSpc="1">
            <a:prstTxWarp prst="textNoShape">
              <a:avLst/>
            </a:prstTxWarp>
          </a:bodyPr>
          <a:lstStyle/>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Optogenetic</a:t>
            </a:r>
            <a:r>
              <a:rPr kumimoji="0" lang="fr-FR" sz="2400" b="0" i="0" u="none" strike="noStrike" kern="0" cap="none" spc="0" normalizeH="0" noProof="0" dirty="0" smtClean="0">
                <a:ln>
                  <a:noFill/>
                </a:ln>
                <a:solidFill>
                  <a:srgbClr val="000000"/>
                </a:solidFill>
                <a:effectLst/>
                <a:uLnTx/>
                <a:uFillTx/>
                <a:latin typeface="+mn-lt"/>
                <a:ea typeface="+mn-ea"/>
                <a:cs typeface="+mn-cs"/>
              </a:rPr>
              <a:t> labelling of </a:t>
            </a:r>
            <a:r>
              <a:rPr kumimoji="0" lang="fr-FR" sz="2400" b="0" i="0" u="none" strike="noStrike" kern="0" cap="none" spc="0" normalizeH="0" noProof="0" dirty="0" err="1" smtClean="0">
                <a:ln>
                  <a:noFill/>
                </a:ln>
                <a:solidFill>
                  <a:srgbClr val="000000"/>
                </a:solidFill>
                <a:effectLst/>
                <a:uLnTx/>
                <a:uFillTx/>
                <a:latin typeface="+mn-lt"/>
                <a:ea typeface="+mn-ea"/>
                <a:cs typeface="+mn-cs"/>
              </a:rPr>
              <a:t>ACh</a:t>
            </a:r>
            <a:r>
              <a:rPr kumimoji="0" lang="fr-FR" sz="2400" b="0" i="0" u="none" strike="noStrike" kern="0" cap="none" spc="0" normalizeH="0" noProof="0" dirty="0" smtClean="0">
                <a:ln>
                  <a:noFill/>
                </a:ln>
                <a:solidFill>
                  <a:srgbClr val="000000"/>
                </a:solidFill>
                <a:effectLst/>
                <a:uLnTx/>
                <a:uFillTx/>
                <a:latin typeface="+mn-lt"/>
                <a:ea typeface="+mn-ea"/>
                <a:cs typeface="+mn-cs"/>
              </a:rPr>
              <a:t> neurones in NB and HDB</a:t>
            </a: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lang="fr-FR" sz="2400" b="1" kern="0" baseline="0" dirty="0" smtClean="0">
                <a:solidFill>
                  <a:srgbClr val="000000"/>
                </a:solidFill>
                <a:latin typeface="+mn-lt"/>
              </a:rPr>
              <a:t>Population </a:t>
            </a:r>
            <a:r>
              <a:rPr lang="fr-FR" sz="2400" b="1" kern="0" baseline="0" dirty="0" err="1" smtClean="0">
                <a:solidFill>
                  <a:srgbClr val="000000"/>
                </a:solidFill>
                <a:latin typeface="+mn-lt"/>
              </a:rPr>
              <a:t>response</a:t>
            </a:r>
            <a:r>
              <a:rPr lang="fr-FR" sz="2400" b="1" kern="0" baseline="0" dirty="0" smtClean="0">
                <a:solidFill>
                  <a:srgbClr val="000000"/>
                </a:solidFill>
                <a:latin typeface="+mn-lt"/>
              </a:rPr>
              <a:t> to feedback stimulus</a:t>
            </a:r>
            <a:r>
              <a:rPr lang="fr-FR" sz="2400" kern="0" baseline="0" dirty="0" smtClean="0">
                <a:solidFill>
                  <a:srgbClr val="000000"/>
                </a:solidFill>
                <a:latin typeface="+mn-lt"/>
              </a:rPr>
              <a:t>, and not to the </a:t>
            </a:r>
            <a:r>
              <a:rPr lang="fr-FR" sz="2400" kern="0" baseline="0" dirty="0" err="1" smtClean="0">
                <a:solidFill>
                  <a:srgbClr val="000000"/>
                </a:solidFill>
                <a:latin typeface="+mn-lt"/>
              </a:rPr>
              <a:t>motor</a:t>
            </a:r>
            <a:r>
              <a:rPr lang="fr-FR" sz="2400" kern="0" baseline="0" dirty="0" smtClean="0">
                <a:solidFill>
                  <a:srgbClr val="000000"/>
                </a:solidFill>
                <a:latin typeface="+mn-lt"/>
              </a:rPr>
              <a:t> </a:t>
            </a:r>
            <a:r>
              <a:rPr lang="fr-FR" sz="2400" kern="0" baseline="0" dirty="0" err="1" smtClean="0">
                <a:solidFill>
                  <a:srgbClr val="000000"/>
                </a:solidFill>
                <a:latin typeface="+mn-lt"/>
              </a:rPr>
              <a:t>response</a:t>
            </a:r>
            <a:r>
              <a:rPr lang="fr-FR" sz="2400" kern="0" baseline="0" dirty="0" smtClean="0">
                <a:solidFill>
                  <a:srgbClr val="000000"/>
                </a:solidFill>
                <a:latin typeface="+mn-lt"/>
              </a:rPr>
              <a:t> of the animal as </a:t>
            </a:r>
            <a:r>
              <a:rPr lang="fr-FR" sz="2400" kern="0" baseline="0" dirty="0" err="1" smtClean="0">
                <a:solidFill>
                  <a:srgbClr val="000000"/>
                </a:solidFill>
                <a:latin typeface="+mn-lt"/>
              </a:rPr>
              <a:t>confirmed</a:t>
            </a:r>
            <a:r>
              <a:rPr lang="fr-FR" sz="2400" kern="0" baseline="0" dirty="0" smtClean="0">
                <a:solidFill>
                  <a:srgbClr val="000000"/>
                </a:solidFill>
                <a:latin typeface="+mn-lt"/>
              </a:rPr>
              <a:t> by </a:t>
            </a:r>
            <a:r>
              <a:rPr lang="fr-FR" sz="2400" kern="0" baseline="0" dirty="0" err="1" smtClean="0">
                <a:solidFill>
                  <a:srgbClr val="000000"/>
                </a:solidFill>
                <a:latin typeface="+mn-lt"/>
              </a:rPr>
              <a:t>random</a:t>
            </a:r>
            <a:r>
              <a:rPr lang="fr-FR" sz="2400" kern="0" baseline="0" dirty="0" smtClean="0">
                <a:solidFill>
                  <a:srgbClr val="000000"/>
                </a:solidFill>
                <a:latin typeface="+mn-lt"/>
              </a:rPr>
              <a:t> </a:t>
            </a:r>
            <a:r>
              <a:rPr lang="fr-FR" sz="2400" kern="0" baseline="0" dirty="0" err="1" smtClean="0">
                <a:solidFill>
                  <a:srgbClr val="000000"/>
                </a:solidFill>
                <a:latin typeface="+mn-lt"/>
              </a:rPr>
              <a:t>delay</a:t>
            </a:r>
            <a:r>
              <a:rPr lang="fr-FR" sz="2400" kern="0" baseline="0" dirty="0" smtClean="0">
                <a:solidFill>
                  <a:srgbClr val="000000"/>
                </a:solidFill>
                <a:latin typeface="+mn-lt"/>
              </a:rPr>
              <a:t> </a:t>
            </a:r>
            <a:r>
              <a:rPr lang="fr-FR" sz="2400" kern="0" baseline="0" dirty="0" err="1" smtClean="0">
                <a:solidFill>
                  <a:srgbClr val="000000"/>
                </a:solidFill>
                <a:latin typeface="+mn-lt"/>
              </a:rPr>
              <a:t>between</a:t>
            </a:r>
            <a:r>
              <a:rPr lang="fr-FR" sz="2400" kern="0" dirty="0" smtClean="0">
                <a:solidFill>
                  <a:srgbClr val="000000"/>
                </a:solidFill>
                <a:latin typeface="+mn-lt"/>
              </a:rPr>
              <a:t> </a:t>
            </a:r>
            <a:r>
              <a:rPr lang="fr-FR" sz="2400" kern="0" dirty="0" err="1" smtClean="0">
                <a:solidFill>
                  <a:srgbClr val="000000"/>
                </a:solidFill>
                <a:latin typeface="+mn-lt"/>
              </a:rPr>
              <a:t>response</a:t>
            </a:r>
            <a:r>
              <a:rPr lang="fr-FR" sz="2400" kern="0" dirty="0" smtClean="0">
                <a:solidFill>
                  <a:srgbClr val="000000"/>
                </a:solidFill>
                <a:latin typeface="+mn-lt"/>
              </a:rPr>
              <a:t> and feedback + </a:t>
            </a:r>
            <a:r>
              <a:rPr lang="fr-FR" sz="2400" kern="0" dirty="0" err="1" smtClean="0">
                <a:solidFill>
                  <a:srgbClr val="000000"/>
                </a:solidFill>
                <a:latin typeface="+mn-lt"/>
              </a:rPr>
              <a:t>identical</a:t>
            </a:r>
            <a:r>
              <a:rPr lang="fr-FR" sz="2400" kern="0" dirty="0" smtClean="0">
                <a:solidFill>
                  <a:srgbClr val="000000"/>
                </a:solidFill>
                <a:latin typeface="+mn-lt"/>
              </a:rPr>
              <a:t> </a:t>
            </a:r>
            <a:r>
              <a:rPr lang="fr-FR" sz="2400" kern="0" dirty="0" err="1" smtClean="0">
                <a:solidFill>
                  <a:srgbClr val="000000"/>
                </a:solidFill>
                <a:latin typeface="+mn-lt"/>
              </a:rPr>
              <a:t>response</a:t>
            </a:r>
            <a:r>
              <a:rPr lang="fr-FR" sz="2400" kern="0" dirty="0" smtClean="0">
                <a:solidFill>
                  <a:srgbClr val="000000"/>
                </a:solidFill>
                <a:latin typeface="+mn-lt"/>
              </a:rPr>
              <a:t> to puff </a:t>
            </a:r>
            <a:r>
              <a:rPr lang="fr-FR" sz="2400" kern="0" dirty="0" err="1" smtClean="0">
                <a:solidFill>
                  <a:srgbClr val="000000"/>
                </a:solidFill>
                <a:latin typeface="+mn-lt"/>
              </a:rPr>
              <a:t>outside</a:t>
            </a:r>
            <a:r>
              <a:rPr lang="fr-FR" sz="2400" kern="0" dirty="0" smtClean="0">
                <a:solidFill>
                  <a:srgbClr val="000000"/>
                </a:solidFill>
                <a:latin typeface="+mn-lt"/>
              </a:rPr>
              <a:t> of the </a:t>
            </a:r>
            <a:r>
              <a:rPr lang="fr-FR" sz="2400" kern="0" dirty="0" err="1" smtClean="0">
                <a:solidFill>
                  <a:srgbClr val="000000"/>
                </a:solidFill>
                <a:latin typeface="+mn-lt"/>
              </a:rPr>
              <a:t>task</a:t>
            </a:r>
            <a:endParaRPr lang="fr-FR" sz="2400" kern="0" dirty="0" smtClean="0">
              <a:solidFill>
                <a:srgbClr val="000000"/>
              </a:solidFill>
              <a:latin typeface="+mn-lt"/>
            </a:endParaRP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Similar</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response</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for </a:t>
            </a:r>
            <a:r>
              <a:rPr kumimoji="0" lang="fr-FR" sz="2400" b="1" i="0" u="none" strike="noStrike" kern="0" cap="none" spc="0" normalizeH="0" baseline="0" noProof="0" dirty="0" err="1" smtClean="0">
                <a:ln>
                  <a:noFill/>
                </a:ln>
                <a:solidFill>
                  <a:srgbClr val="000000"/>
                </a:solidFill>
                <a:effectLst/>
                <a:uLnTx/>
                <a:uFillTx/>
                <a:latin typeface="+mn-lt"/>
                <a:ea typeface="+mn-ea"/>
                <a:cs typeface="+mn-cs"/>
              </a:rPr>
              <a:t>appetitive</a:t>
            </a:r>
            <a:r>
              <a:rPr kumimoji="0" lang="fr-FR" sz="2400" b="1" i="0" u="none" strike="noStrike" kern="0" cap="none" spc="0" normalizeH="0" noProof="0" dirty="0" smtClean="0">
                <a:ln>
                  <a:noFill/>
                </a:ln>
                <a:solidFill>
                  <a:srgbClr val="000000"/>
                </a:solidFill>
                <a:effectLst/>
                <a:uLnTx/>
                <a:uFillTx/>
                <a:latin typeface="+mn-lt"/>
                <a:ea typeface="+mn-ea"/>
                <a:cs typeface="+mn-cs"/>
              </a:rPr>
              <a:t> </a:t>
            </a:r>
            <a:r>
              <a:rPr kumimoji="0" lang="fr-FR" sz="2400" b="0" i="0" u="none" strike="noStrike" kern="0" cap="none" spc="0" normalizeH="0" noProof="0" dirty="0" smtClean="0">
                <a:ln>
                  <a:noFill/>
                </a:ln>
                <a:solidFill>
                  <a:srgbClr val="000000"/>
                </a:solidFill>
                <a:effectLst/>
                <a:uLnTx/>
                <a:uFillTx/>
                <a:latin typeface="+mn-lt"/>
                <a:ea typeface="+mn-ea"/>
                <a:cs typeface="+mn-cs"/>
              </a:rPr>
              <a:t>feedback</a:t>
            </a:r>
            <a:endParaRPr kumimoji="0" lang="en-GB" sz="2400" b="0" i="0" u="none" strike="noStrike" kern="0" cap="none" spc="0" normalizeH="0" baseline="0" noProof="0" dirty="0" smtClean="0">
              <a:ln>
                <a:noFill/>
              </a:ln>
              <a:solidFill>
                <a:srgbClr val="000000"/>
              </a:solidFill>
              <a:effectLst/>
              <a:uLnTx/>
              <a:uFillTx/>
              <a:latin typeface="+mn-lt"/>
              <a:ea typeface="+mn-ea"/>
              <a:cs typeface="+mn-cs"/>
            </a:endParaRPr>
          </a:p>
        </p:txBody>
      </p:sp>
      <p:pic>
        <p:nvPicPr>
          <p:cNvPr id="10" name="Picture 2"/>
          <p:cNvPicPr>
            <a:picLocks noChangeAspect="1" noChangeArrowheads="1"/>
          </p:cNvPicPr>
          <p:nvPr/>
        </p:nvPicPr>
        <p:blipFill>
          <a:blip r:embed="rId4" cstate="print"/>
          <a:srcRect r="-12" b="51675"/>
          <a:stretch>
            <a:fillRect/>
          </a:stretch>
        </p:blipFill>
        <p:spPr bwMode="auto">
          <a:xfrm>
            <a:off x="539718" y="1208069"/>
            <a:ext cx="4643470" cy="1785950"/>
          </a:xfrm>
          <a:prstGeom prst="rect">
            <a:avLst/>
          </a:prstGeom>
          <a:noFill/>
          <a:ln w="9525">
            <a:noFill/>
            <a:miter lim="800000"/>
            <a:headEnd/>
            <a:tailEnd/>
          </a:ln>
          <a:effectLst/>
        </p:spPr>
      </p:pic>
      <p:sp>
        <p:nvSpPr>
          <p:cNvPr id="14" name="Titre 1"/>
          <p:cNvSpPr>
            <a:spLocks noGrp="1"/>
          </p:cNvSpPr>
          <p:nvPr>
            <p:ph type="title"/>
          </p:nvPr>
        </p:nvSpPr>
        <p:spPr>
          <a:xfrm>
            <a:off x="503238" y="301625"/>
            <a:ext cx="9064625" cy="1255713"/>
          </a:xfrm>
        </p:spPr>
        <p:txBody>
          <a:bodyPr/>
          <a:lstStyle/>
          <a:p>
            <a:r>
              <a:rPr lang="fr-FR" dirty="0" err="1" smtClean="0"/>
              <a:t>ACh</a:t>
            </a:r>
            <a:r>
              <a:rPr lang="fr-FR" dirty="0" smtClean="0"/>
              <a:t> as a </a:t>
            </a:r>
            <a:r>
              <a:rPr lang="fr-FR" dirty="0" err="1" smtClean="0"/>
              <a:t>reinforcement</a:t>
            </a:r>
            <a:r>
              <a:rPr lang="fr-FR" dirty="0" smtClean="0"/>
              <a:t> signal</a:t>
            </a:r>
            <a:br>
              <a:rPr lang="fr-FR" dirty="0" smtClean="0"/>
            </a:br>
            <a:endParaRPr lang="en-GB" dirty="0"/>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503238" y="23794"/>
            <a:ext cx="9064625" cy="1255713"/>
          </a:xfrm>
        </p:spPr>
        <p:txBody>
          <a:bodyPr/>
          <a:lstStyle/>
          <a:p>
            <a:r>
              <a:rPr lang="fr-FR" dirty="0" err="1" smtClean="0"/>
              <a:t>ACh</a:t>
            </a:r>
            <a:r>
              <a:rPr lang="fr-FR" dirty="0" smtClean="0"/>
              <a:t> as a </a:t>
            </a:r>
            <a:r>
              <a:rPr lang="fr-FR" dirty="0" err="1" smtClean="0"/>
              <a:t>reinforcement</a:t>
            </a:r>
            <a:r>
              <a:rPr lang="fr-FR" dirty="0" smtClean="0"/>
              <a:t> signal</a:t>
            </a:r>
            <a:br>
              <a:rPr lang="fr-FR" dirty="0" smtClean="0"/>
            </a:br>
            <a:r>
              <a:rPr lang="fr-FR" dirty="0" err="1" smtClean="0"/>
              <a:t>scaled</a:t>
            </a:r>
            <a:r>
              <a:rPr lang="fr-FR" dirty="0" smtClean="0"/>
              <a:t> by surprise</a:t>
            </a:r>
            <a:endParaRPr lang="en-GB" dirty="0"/>
          </a:p>
        </p:txBody>
      </p:sp>
      <p:sp>
        <p:nvSpPr>
          <p:cNvPr id="4" name="ZoneTexte 5"/>
          <p:cNvSpPr txBox="1">
            <a:spLocks noChangeArrowheads="1"/>
          </p:cNvSpPr>
          <p:nvPr/>
        </p:nvSpPr>
        <p:spPr bwMode="auto">
          <a:xfrm>
            <a:off x="7112040" y="7207250"/>
            <a:ext cx="3786188" cy="352425"/>
          </a:xfrm>
          <a:prstGeom prst="rect">
            <a:avLst/>
          </a:prstGeom>
          <a:noFill/>
          <a:ln w="9525">
            <a:noFill/>
            <a:miter lim="800000"/>
            <a:headEnd/>
            <a:tailEnd/>
          </a:ln>
        </p:spPr>
        <p:txBody>
          <a:bodyPr>
            <a:spAutoFit/>
          </a:bodyPr>
          <a:lstStyle/>
          <a:p>
            <a:r>
              <a:rPr lang="fr-FR" dirty="0" err="1" smtClean="0">
                <a:solidFill>
                  <a:schemeClr val="tx1"/>
                </a:solidFill>
              </a:rPr>
              <a:t>Hangya</a:t>
            </a:r>
            <a:r>
              <a:rPr lang="fr-FR" dirty="0" smtClean="0">
                <a:solidFill>
                  <a:schemeClr val="tx1"/>
                </a:solidFill>
              </a:rPr>
              <a:t> et al, 2015. </a:t>
            </a:r>
            <a:r>
              <a:rPr lang="fr-FR" dirty="0" err="1" smtClean="0">
                <a:solidFill>
                  <a:schemeClr val="tx1"/>
                </a:solidFill>
              </a:rPr>
              <a:t>Cell</a:t>
            </a:r>
            <a:endParaRPr lang="en-GB" dirty="0">
              <a:solidFill>
                <a:schemeClr val="tx1"/>
              </a:solidFill>
            </a:endParaRPr>
          </a:p>
        </p:txBody>
      </p:sp>
      <p:sp>
        <p:nvSpPr>
          <p:cNvPr id="8" name="Espace réservé du contenu 2"/>
          <p:cNvSpPr txBox="1">
            <a:spLocks/>
          </p:cNvSpPr>
          <p:nvPr/>
        </p:nvSpPr>
        <p:spPr bwMode="auto">
          <a:xfrm>
            <a:off x="5326064" y="1350945"/>
            <a:ext cx="4754561" cy="5786478"/>
          </a:xfrm>
          <a:prstGeom prst="rect">
            <a:avLst/>
          </a:prstGeom>
          <a:noFill/>
          <a:ln w="9525">
            <a:noFill/>
            <a:round/>
            <a:headEnd/>
            <a:tailEnd/>
          </a:ln>
        </p:spPr>
        <p:txBody>
          <a:bodyPr vert="horz" wrap="square" lIns="0" tIns="24120" rIns="0" bIns="0" numCol="1" anchor="t" anchorCtr="0" compatLnSpc="1">
            <a:prstTxWarp prst="textNoShape">
              <a:avLst/>
            </a:prstTxWarp>
          </a:bodyPr>
          <a:lstStyle/>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Optogenetic</a:t>
            </a:r>
            <a:r>
              <a:rPr kumimoji="0" lang="fr-FR" sz="2400" b="0" i="0" u="none" strike="noStrike" kern="0" cap="none" spc="0" normalizeH="0" noProof="0" dirty="0" smtClean="0">
                <a:ln>
                  <a:noFill/>
                </a:ln>
                <a:solidFill>
                  <a:srgbClr val="000000"/>
                </a:solidFill>
                <a:effectLst/>
                <a:uLnTx/>
                <a:uFillTx/>
                <a:latin typeface="+mn-lt"/>
                <a:ea typeface="+mn-ea"/>
                <a:cs typeface="+mn-cs"/>
              </a:rPr>
              <a:t> labelling of </a:t>
            </a:r>
            <a:r>
              <a:rPr kumimoji="0" lang="fr-FR" sz="2400" b="0" i="0" u="none" strike="noStrike" kern="0" cap="none" spc="0" normalizeH="0" noProof="0" dirty="0" err="1" smtClean="0">
                <a:ln>
                  <a:noFill/>
                </a:ln>
                <a:solidFill>
                  <a:srgbClr val="000000"/>
                </a:solidFill>
                <a:effectLst/>
                <a:uLnTx/>
                <a:uFillTx/>
                <a:latin typeface="+mn-lt"/>
                <a:ea typeface="+mn-ea"/>
                <a:cs typeface="+mn-cs"/>
              </a:rPr>
              <a:t>ACh</a:t>
            </a:r>
            <a:r>
              <a:rPr kumimoji="0" lang="fr-FR" sz="2400" b="0" i="0" u="none" strike="noStrike" kern="0" cap="none" spc="0" normalizeH="0" noProof="0" dirty="0" smtClean="0">
                <a:ln>
                  <a:noFill/>
                </a:ln>
                <a:solidFill>
                  <a:srgbClr val="000000"/>
                </a:solidFill>
                <a:effectLst/>
                <a:uLnTx/>
                <a:uFillTx/>
                <a:latin typeface="+mn-lt"/>
                <a:ea typeface="+mn-ea"/>
                <a:cs typeface="+mn-cs"/>
              </a:rPr>
              <a:t> neurones in NB and HDB</a:t>
            </a: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lang="fr-FR" sz="2400" b="1" kern="0" baseline="0" dirty="0" smtClean="0">
                <a:solidFill>
                  <a:srgbClr val="000000"/>
                </a:solidFill>
                <a:latin typeface="+mn-lt"/>
              </a:rPr>
              <a:t>Population </a:t>
            </a:r>
            <a:r>
              <a:rPr lang="fr-FR" sz="2400" b="1" kern="0" baseline="0" dirty="0" err="1" smtClean="0">
                <a:solidFill>
                  <a:srgbClr val="000000"/>
                </a:solidFill>
                <a:latin typeface="+mn-lt"/>
              </a:rPr>
              <a:t>response</a:t>
            </a:r>
            <a:r>
              <a:rPr lang="fr-FR" sz="2400" b="1" kern="0" baseline="0" dirty="0" smtClean="0">
                <a:solidFill>
                  <a:srgbClr val="000000"/>
                </a:solidFill>
                <a:latin typeface="+mn-lt"/>
              </a:rPr>
              <a:t> to feedback stimulus</a:t>
            </a:r>
            <a:r>
              <a:rPr lang="fr-FR" sz="2400" kern="0" baseline="0" dirty="0" smtClean="0">
                <a:solidFill>
                  <a:srgbClr val="000000"/>
                </a:solidFill>
                <a:latin typeface="+mn-lt"/>
              </a:rPr>
              <a:t>, and not to the </a:t>
            </a:r>
            <a:r>
              <a:rPr lang="fr-FR" sz="2400" kern="0" baseline="0" dirty="0" err="1" smtClean="0">
                <a:solidFill>
                  <a:srgbClr val="000000"/>
                </a:solidFill>
                <a:latin typeface="+mn-lt"/>
              </a:rPr>
              <a:t>motor</a:t>
            </a:r>
            <a:r>
              <a:rPr lang="fr-FR" sz="2400" kern="0" baseline="0" dirty="0" smtClean="0">
                <a:solidFill>
                  <a:srgbClr val="000000"/>
                </a:solidFill>
                <a:latin typeface="+mn-lt"/>
              </a:rPr>
              <a:t> </a:t>
            </a:r>
            <a:r>
              <a:rPr lang="fr-FR" sz="2400" kern="0" baseline="0" dirty="0" err="1" smtClean="0">
                <a:solidFill>
                  <a:srgbClr val="000000"/>
                </a:solidFill>
                <a:latin typeface="+mn-lt"/>
              </a:rPr>
              <a:t>response</a:t>
            </a:r>
            <a:r>
              <a:rPr lang="fr-FR" sz="2400" kern="0" baseline="0" dirty="0" smtClean="0">
                <a:solidFill>
                  <a:srgbClr val="000000"/>
                </a:solidFill>
                <a:latin typeface="+mn-lt"/>
              </a:rPr>
              <a:t> of the animal as </a:t>
            </a:r>
            <a:r>
              <a:rPr lang="fr-FR" sz="2400" kern="0" baseline="0" dirty="0" err="1" smtClean="0">
                <a:solidFill>
                  <a:srgbClr val="000000"/>
                </a:solidFill>
                <a:latin typeface="+mn-lt"/>
              </a:rPr>
              <a:t>confirmed</a:t>
            </a:r>
            <a:r>
              <a:rPr lang="fr-FR" sz="2400" kern="0" baseline="0" dirty="0" smtClean="0">
                <a:solidFill>
                  <a:srgbClr val="000000"/>
                </a:solidFill>
                <a:latin typeface="+mn-lt"/>
              </a:rPr>
              <a:t> by </a:t>
            </a:r>
            <a:r>
              <a:rPr lang="fr-FR" sz="2400" kern="0" baseline="0" dirty="0" err="1" smtClean="0">
                <a:solidFill>
                  <a:srgbClr val="000000"/>
                </a:solidFill>
                <a:latin typeface="+mn-lt"/>
              </a:rPr>
              <a:t>random</a:t>
            </a:r>
            <a:r>
              <a:rPr lang="fr-FR" sz="2400" kern="0" baseline="0" dirty="0" smtClean="0">
                <a:solidFill>
                  <a:srgbClr val="000000"/>
                </a:solidFill>
                <a:latin typeface="+mn-lt"/>
              </a:rPr>
              <a:t> </a:t>
            </a:r>
            <a:r>
              <a:rPr lang="fr-FR" sz="2400" kern="0" baseline="0" dirty="0" err="1" smtClean="0">
                <a:solidFill>
                  <a:srgbClr val="000000"/>
                </a:solidFill>
                <a:latin typeface="+mn-lt"/>
              </a:rPr>
              <a:t>delay</a:t>
            </a:r>
            <a:r>
              <a:rPr lang="fr-FR" sz="2400" kern="0" baseline="0" dirty="0" smtClean="0">
                <a:solidFill>
                  <a:srgbClr val="000000"/>
                </a:solidFill>
                <a:latin typeface="+mn-lt"/>
              </a:rPr>
              <a:t> </a:t>
            </a:r>
            <a:r>
              <a:rPr lang="fr-FR" sz="2400" kern="0" baseline="0" dirty="0" err="1" smtClean="0">
                <a:solidFill>
                  <a:srgbClr val="000000"/>
                </a:solidFill>
                <a:latin typeface="+mn-lt"/>
              </a:rPr>
              <a:t>between</a:t>
            </a:r>
            <a:r>
              <a:rPr lang="fr-FR" sz="2400" kern="0" dirty="0" smtClean="0">
                <a:solidFill>
                  <a:srgbClr val="000000"/>
                </a:solidFill>
                <a:latin typeface="+mn-lt"/>
              </a:rPr>
              <a:t> </a:t>
            </a:r>
            <a:r>
              <a:rPr lang="fr-FR" sz="2400" kern="0" dirty="0" err="1" smtClean="0">
                <a:solidFill>
                  <a:srgbClr val="000000"/>
                </a:solidFill>
                <a:latin typeface="+mn-lt"/>
              </a:rPr>
              <a:t>response</a:t>
            </a:r>
            <a:r>
              <a:rPr lang="fr-FR" sz="2400" kern="0" dirty="0" smtClean="0">
                <a:solidFill>
                  <a:srgbClr val="000000"/>
                </a:solidFill>
                <a:latin typeface="+mn-lt"/>
              </a:rPr>
              <a:t> and feedback + </a:t>
            </a:r>
            <a:r>
              <a:rPr lang="fr-FR" sz="2400" kern="0" dirty="0" err="1" smtClean="0">
                <a:solidFill>
                  <a:srgbClr val="000000"/>
                </a:solidFill>
                <a:latin typeface="+mn-lt"/>
              </a:rPr>
              <a:t>identical</a:t>
            </a:r>
            <a:r>
              <a:rPr lang="fr-FR" sz="2400" kern="0" dirty="0" smtClean="0">
                <a:solidFill>
                  <a:srgbClr val="000000"/>
                </a:solidFill>
                <a:latin typeface="+mn-lt"/>
              </a:rPr>
              <a:t> </a:t>
            </a:r>
            <a:r>
              <a:rPr lang="fr-FR" sz="2400" kern="0" dirty="0" err="1" smtClean="0">
                <a:solidFill>
                  <a:srgbClr val="000000"/>
                </a:solidFill>
                <a:latin typeface="+mn-lt"/>
              </a:rPr>
              <a:t>response</a:t>
            </a:r>
            <a:r>
              <a:rPr lang="fr-FR" sz="2400" kern="0" dirty="0" smtClean="0">
                <a:solidFill>
                  <a:srgbClr val="000000"/>
                </a:solidFill>
                <a:latin typeface="+mn-lt"/>
              </a:rPr>
              <a:t> to puff </a:t>
            </a:r>
            <a:r>
              <a:rPr lang="fr-FR" sz="2400" kern="0" dirty="0" err="1" smtClean="0">
                <a:solidFill>
                  <a:srgbClr val="000000"/>
                </a:solidFill>
                <a:latin typeface="+mn-lt"/>
              </a:rPr>
              <a:t>outside</a:t>
            </a:r>
            <a:r>
              <a:rPr lang="fr-FR" sz="2400" kern="0" dirty="0" smtClean="0">
                <a:solidFill>
                  <a:srgbClr val="000000"/>
                </a:solidFill>
                <a:latin typeface="+mn-lt"/>
              </a:rPr>
              <a:t> of the </a:t>
            </a:r>
            <a:r>
              <a:rPr lang="fr-FR" sz="2400" kern="0" dirty="0" err="1" smtClean="0">
                <a:solidFill>
                  <a:srgbClr val="000000"/>
                </a:solidFill>
                <a:latin typeface="+mn-lt"/>
              </a:rPr>
              <a:t>task</a:t>
            </a:r>
            <a:endParaRPr lang="fr-FR" sz="2400" kern="0" dirty="0" smtClean="0">
              <a:solidFill>
                <a:srgbClr val="000000"/>
              </a:solidFill>
              <a:latin typeface="+mn-lt"/>
            </a:endParaRP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Similar</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response</a:t>
            </a:r>
            <a:r>
              <a:rPr kumimoji="0" lang="fr-FR" sz="2400" b="0" i="0" u="none" strike="noStrike" kern="0" cap="none" spc="0" normalizeH="0" baseline="0" noProof="0" dirty="0" smtClean="0">
                <a:ln>
                  <a:noFill/>
                </a:ln>
                <a:solidFill>
                  <a:srgbClr val="000000"/>
                </a:solidFill>
                <a:effectLst/>
                <a:uLnTx/>
                <a:uFillTx/>
                <a:latin typeface="+mn-lt"/>
                <a:ea typeface="+mn-ea"/>
                <a:cs typeface="+mn-cs"/>
              </a:rPr>
              <a:t> for </a:t>
            </a:r>
            <a:r>
              <a:rPr kumimoji="0" lang="fr-FR" sz="2400" b="1" i="0" u="none" strike="noStrike" kern="0" cap="none" spc="0" normalizeH="0" baseline="0" noProof="0" dirty="0" err="1" smtClean="0">
                <a:ln>
                  <a:noFill/>
                </a:ln>
                <a:solidFill>
                  <a:srgbClr val="000000"/>
                </a:solidFill>
                <a:effectLst/>
                <a:uLnTx/>
                <a:uFillTx/>
                <a:latin typeface="+mn-lt"/>
                <a:ea typeface="+mn-ea"/>
                <a:cs typeface="+mn-cs"/>
              </a:rPr>
              <a:t>appetitive</a:t>
            </a:r>
            <a:endParaRPr kumimoji="0" lang="fr-FR" sz="2400" b="0" i="0" u="none" strike="noStrike" kern="0" cap="none" spc="0" normalizeH="0" noProof="0" dirty="0" smtClean="0">
              <a:ln>
                <a:noFill/>
              </a:ln>
              <a:solidFill>
                <a:srgbClr val="000000"/>
              </a:solidFill>
              <a:effectLst/>
              <a:uLnTx/>
              <a:uFillTx/>
              <a:latin typeface="+mn-lt"/>
              <a:ea typeface="+mn-ea"/>
              <a:cs typeface="+mn-cs"/>
            </a:endParaRP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lang="fr-FR" sz="2400" b="1" kern="0" baseline="0" dirty="0" err="1" smtClean="0">
                <a:solidFill>
                  <a:srgbClr val="000000"/>
                </a:solidFill>
                <a:latin typeface="+mn-lt"/>
              </a:rPr>
              <a:t>Only</a:t>
            </a:r>
            <a:r>
              <a:rPr lang="fr-FR" sz="2400" b="1" kern="0" baseline="0" dirty="0" smtClean="0">
                <a:solidFill>
                  <a:srgbClr val="000000"/>
                </a:solidFill>
                <a:latin typeface="+mn-lt"/>
              </a:rPr>
              <a:t> positive feedback </a:t>
            </a:r>
            <a:r>
              <a:rPr lang="fr-FR" sz="2400" b="1" kern="0" baseline="0" dirty="0" err="1" smtClean="0">
                <a:solidFill>
                  <a:srgbClr val="000000"/>
                </a:solidFill>
                <a:latin typeface="+mn-lt"/>
              </a:rPr>
              <a:t>responses</a:t>
            </a:r>
            <a:r>
              <a:rPr lang="fr-FR" sz="2400" b="1" kern="0" baseline="0" dirty="0" smtClean="0">
                <a:solidFill>
                  <a:srgbClr val="000000"/>
                </a:solidFill>
                <a:latin typeface="+mn-lt"/>
              </a:rPr>
              <a:t> </a:t>
            </a:r>
            <a:r>
              <a:rPr lang="fr-FR" sz="2400" b="1" kern="0" baseline="0" dirty="0" err="1" smtClean="0">
                <a:solidFill>
                  <a:srgbClr val="000000"/>
                </a:solidFill>
                <a:latin typeface="+mn-lt"/>
              </a:rPr>
              <a:t>scaled</a:t>
            </a:r>
            <a:r>
              <a:rPr lang="fr-FR" sz="2400" b="1" kern="0" baseline="0" dirty="0" smtClean="0">
                <a:solidFill>
                  <a:srgbClr val="000000"/>
                </a:solidFill>
                <a:latin typeface="+mn-lt"/>
              </a:rPr>
              <a:t> by surprise </a:t>
            </a:r>
            <a:r>
              <a:rPr lang="fr-FR" sz="2400" kern="0" baseline="0" dirty="0" smtClean="0">
                <a:solidFill>
                  <a:srgbClr val="000000"/>
                </a:solidFill>
                <a:latin typeface="+mn-lt"/>
              </a:rPr>
              <a:t>= </a:t>
            </a:r>
            <a:r>
              <a:rPr lang="fr-FR" sz="2400" b="1" kern="0" baseline="0" dirty="0" err="1" smtClean="0">
                <a:solidFill>
                  <a:srgbClr val="000000"/>
                </a:solidFill>
                <a:latin typeface="+mn-lt"/>
              </a:rPr>
              <a:t>salience</a:t>
            </a:r>
            <a:r>
              <a:rPr lang="fr-FR" sz="2400" b="1" kern="0" baseline="0" dirty="0" smtClean="0">
                <a:solidFill>
                  <a:srgbClr val="000000"/>
                </a:solidFill>
                <a:latin typeface="+mn-lt"/>
              </a:rPr>
              <a:t>, </a:t>
            </a:r>
            <a:r>
              <a:rPr lang="fr-FR" sz="2400" b="1" kern="0" baseline="0" dirty="0" err="1" smtClean="0">
                <a:solidFill>
                  <a:srgbClr val="000000"/>
                </a:solidFill>
                <a:latin typeface="+mn-lt"/>
              </a:rPr>
              <a:t>unsigned</a:t>
            </a:r>
            <a:r>
              <a:rPr lang="fr-FR" sz="2400" b="1" kern="0" baseline="0" dirty="0" smtClean="0">
                <a:solidFill>
                  <a:srgbClr val="000000"/>
                </a:solidFill>
                <a:latin typeface="+mn-lt"/>
              </a:rPr>
              <a:t> value</a:t>
            </a:r>
            <a:endParaRPr lang="en-GB" sz="2400" kern="0" baseline="0" dirty="0" smtClean="0">
              <a:solidFill>
                <a:srgbClr val="000000"/>
              </a:solidFill>
              <a:latin typeface="+mn-lt"/>
            </a:endParaRPr>
          </a:p>
          <a:p>
            <a:pPr marL="342900" marR="0" lvl="0" indent="-342900" algn="l" defTabSz="457200" rtl="0" eaLnBrk="0" fontAlgn="base" latinLnBrk="0" hangingPunct="0">
              <a:lnSpc>
                <a:spcPct val="100000"/>
              </a:lnSpc>
              <a:spcBef>
                <a:spcPct val="0"/>
              </a:spcBef>
              <a:spcAft>
                <a:spcPts val="0"/>
              </a:spcAft>
              <a:buClr>
                <a:srgbClr val="000000"/>
              </a:buClr>
              <a:buSzPct val="100000"/>
              <a:tabLst/>
              <a:defRPr/>
            </a:pPr>
            <a:r>
              <a:rPr lang="en-GB" sz="2400" kern="0" dirty="0" smtClean="0">
                <a:solidFill>
                  <a:srgbClr val="000000"/>
                </a:solidFill>
                <a:latin typeface="+mn-lt"/>
                <a:sym typeface="Wingdings" pitchFamily="2" charset="2"/>
              </a:rPr>
              <a:t></a:t>
            </a:r>
            <a:r>
              <a:rPr lang="en-GB" sz="2400" kern="0" dirty="0" smtClean="0">
                <a:solidFill>
                  <a:srgbClr val="000000"/>
                </a:solidFill>
                <a:latin typeface="+mn-lt"/>
              </a:rPr>
              <a:t>FA are unexpected, independent of stimuli</a:t>
            </a:r>
            <a:endParaRPr lang="fr-FR" sz="2400" kern="0" baseline="0" dirty="0" smtClean="0">
              <a:solidFill>
                <a:srgbClr val="000000"/>
              </a:solidFill>
              <a:latin typeface="+mn-lt"/>
            </a:endParaRPr>
          </a:p>
        </p:txBody>
      </p:sp>
      <p:pic>
        <p:nvPicPr>
          <p:cNvPr id="9219" name="Picture 3"/>
          <p:cNvPicPr>
            <a:picLocks noChangeAspect="1" noChangeArrowheads="1"/>
          </p:cNvPicPr>
          <p:nvPr/>
        </p:nvPicPr>
        <p:blipFill>
          <a:blip r:embed="rId3" cstate="print"/>
          <a:srcRect/>
          <a:stretch>
            <a:fillRect/>
          </a:stretch>
        </p:blipFill>
        <p:spPr bwMode="auto">
          <a:xfrm>
            <a:off x="825470" y="1208069"/>
            <a:ext cx="3929090" cy="2614578"/>
          </a:xfrm>
          <a:prstGeom prst="rect">
            <a:avLst/>
          </a:prstGeom>
          <a:noFill/>
          <a:ln w="9525">
            <a:noFill/>
            <a:miter lim="800000"/>
            <a:headEnd/>
            <a:tailEnd/>
          </a:ln>
          <a:effectLst/>
        </p:spPr>
      </p:pic>
      <p:pic>
        <p:nvPicPr>
          <p:cNvPr id="9220" name="Picture 4"/>
          <p:cNvPicPr>
            <a:picLocks noChangeAspect="1" noChangeArrowheads="1"/>
          </p:cNvPicPr>
          <p:nvPr/>
        </p:nvPicPr>
        <p:blipFill>
          <a:blip r:embed="rId4" cstate="print"/>
          <a:srcRect/>
          <a:stretch>
            <a:fillRect/>
          </a:stretch>
        </p:blipFill>
        <p:spPr bwMode="auto">
          <a:xfrm>
            <a:off x="968347" y="3822013"/>
            <a:ext cx="4000528" cy="36414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e 7"/>
          <p:cNvGrpSpPr/>
          <p:nvPr/>
        </p:nvGrpSpPr>
        <p:grpSpPr>
          <a:xfrm>
            <a:off x="0" y="1292225"/>
            <a:ext cx="4152900" cy="6267450"/>
            <a:chOff x="1244602" y="1136631"/>
            <a:chExt cx="4152900" cy="6267450"/>
          </a:xfrm>
        </p:grpSpPr>
        <p:pic>
          <p:nvPicPr>
            <p:cNvPr id="4098" name="Picture 2"/>
            <p:cNvPicPr>
              <a:picLocks noChangeAspect="1" noChangeArrowheads="1"/>
            </p:cNvPicPr>
            <p:nvPr/>
          </p:nvPicPr>
          <p:blipFill>
            <a:blip r:embed="rId3" cstate="print"/>
            <a:srcRect/>
            <a:stretch>
              <a:fillRect/>
            </a:stretch>
          </p:blipFill>
          <p:spPr bwMode="auto">
            <a:xfrm>
              <a:off x="1244602" y="1136631"/>
              <a:ext cx="4152900" cy="6267450"/>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l="60206" t="24924" r="36354" b="70517"/>
            <a:stretch>
              <a:fillRect/>
            </a:stretch>
          </p:blipFill>
          <p:spPr bwMode="auto">
            <a:xfrm>
              <a:off x="3481376" y="4649793"/>
              <a:ext cx="142876" cy="285752"/>
            </a:xfrm>
            <a:prstGeom prst="rect">
              <a:avLst/>
            </a:prstGeom>
            <a:noFill/>
            <a:ln w="9525">
              <a:noFill/>
              <a:miter lim="800000"/>
              <a:headEnd/>
              <a:tailEnd/>
            </a:ln>
            <a:effectLst/>
          </p:spPr>
        </p:pic>
      </p:grpSp>
      <p:sp>
        <p:nvSpPr>
          <p:cNvPr id="2" name="Titre 1"/>
          <p:cNvSpPr>
            <a:spLocks noGrp="1"/>
          </p:cNvSpPr>
          <p:nvPr>
            <p:ph type="title"/>
          </p:nvPr>
        </p:nvSpPr>
        <p:spPr>
          <a:xfrm>
            <a:off x="503238" y="166670"/>
            <a:ext cx="9064625" cy="1255713"/>
          </a:xfrm>
        </p:spPr>
        <p:txBody>
          <a:bodyPr/>
          <a:lstStyle/>
          <a:p>
            <a:r>
              <a:rPr lang="fr-FR" dirty="0" err="1" smtClean="0"/>
              <a:t>Loci</a:t>
            </a:r>
            <a:r>
              <a:rPr lang="fr-FR" dirty="0" smtClean="0"/>
              <a:t> of </a:t>
            </a:r>
            <a:r>
              <a:rPr lang="fr-FR" dirty="0" err="1" smtClean="0"/>
              <a:t>plasticity</a:t>
            </a:r>
            <a:endParaRPr lang="en-GB" dirty="0"/>
          </a:p>
        </p:txBody>
      </p:sp>
      <p:sp>
        <p:nvSpPr>
          <p:cNvPr id="4" name="ZoneTexte 5"/>
          <p:cNvSpPr txBox="1">
            <a:spLocks noChangeArrowheads="1"/>
          </p:cNvSpPr>
          <p:nvPr/>
        </p:nvSpPr>
        <p:spPr bwMode="auto">
          <a:xfrm>
            <a:off x="6254758" y="7207250"/>
            <a:ext cx="4143404" cy="352725"/>
          </a:xfrm>
          <a:prstGeom prst="rect">
            <a:avLst/>
          </a:prstGeom>
          <a:noFill/>
          <a:ln w="9525">
            <a:noFill/>
            <a:miter lim="800000"/>
            <a:headEnd/>
            <a:tailEnd/>
          </a:ln>
        </p:spPr>
        <p:txBody>
          <a:bodyPr wrap="square">
            <a:spAutoFit/>
          </a:bodyPr>
          <a:lstStyle/>
          <a:p>
            <a:r>
              <a:rPr lang="fr-FR" dirty="0" err="1" smtClean="0">
                <a:solidFill>
                  <a:schemeClr val="tx1"/>
                </a:solidFill>
              </a:rPr>
              <a:t>Weinberger</a:t>
            </a:r>
            <a:r>
              <a:rPr lang="fr-FR" dirty="0" smtClean="0">
                <a:solidFill>
                  <a:schemeClr val="tx1"/>
                </a:solidFill>
              </a:rPr>
              <a:t>, 2004. Nat. </a:t>
            </a:r>
            <a:r>
              <a:rPr lang="fr-FR" dirty="0" err="1" smtClean="0">
                <a:solidFill>
                  <a:schemeClr val="tx1"/>
                </a:solidFill>
              </a:rPr>
              <a:t>Rev</a:t>
            </a:r>
            <a:r>
              <a:rPr lang="fr-FR" dirty="0" smtClean="0">
                <a:solidFill>
                  <a:schemeClr val="tx1"/>
                </a:solidFill>
              </a:rPr>
              <a:t>. </a:t>
            </a:r>
            <a:r>
              <a:rPr lang="fr-FR" dirty="0" err="1" smtClean="0">
                <a:solidFill>
                  <a:schemeClr val="tx1"/>
                </a:solidFill>
              </a:rPr>
              <a:t>Neuro</a:t>
            </a:r>
            <a:r>
              <a:rPr lang="fr-FR" dirty="0" smtClean="0">
                <a:solidFill>
                  <a:schemeClr val="tx1"/>
                </a:solidFill>
              </a:rPr>
              <a:t>.</a:t>
            </a:r>
            <a:endParaRPr lang="en-GB" dirty="0">
              <a:solidFill>
                <a:schemeClr val="tx1"/>
              </a:solidFill>
            </a:endParaRPr>
          </a:p>
        </p:txBody>
      </p:sp>
      <p:sp>
        <p:nvSpPr>
          <p:cNvPr id="6" name="Espace réservé du contenu 2"/>
          <p:cNvSpPr txBox="1">
            <a:spLocks/>
          </p:cNvSpPr>
          <p:nvPr/>
        </p:nvSpPr>
        <p:spPr bwMode="auto">
          <a:xfrm>
            <a:off x="5326064" y="1851011"/>
            <a:ext cx="4754561" cy="5786478"/>
          </a:xfrm>
          <a:prstGeom prst="rect">
            <a:avLst/>
          </a:prstGeom>
          <a:noFill/>
          <a:ln w="9525">
            <a:noFill/>
            <a:round/>
            <a:headEnd/>
            <a:tailEnd/>
          </a:ln>
        </p:spPr>
        <p:txBody>
          <a:bodyPr vert="horz" wrap="square" lIns="0" tIns="24120" rIns="0" bIns="0" numCol="1" anchor="t" anchorCtr="0" compatLnSpc="1">
            <a:prstTxWarp prst="textNoShape">
              <a:avLst/>
            </a:prstTxWarp>
          </a:bodyPr>
          <a:lstStyle/>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endParaRPr kumimoji="0" lang="fr-FR" sz="24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endParaRPr kumimoji="0" lang="fr-FR" sz="24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endParaRPr lang="fr-FR" sz="2400" kern="0" dirty="0" smtClean="0">
              <a:solidFill>
                <a:srgbClr val="000000"/>
              </a:solidFill>
              <a:latin typeface="+mn-lt"/>
            </a:endParaRP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kumimoji="0" lang="fr-FR" sz="2400" b="0" i="0" u="none" strike="noStrike" kern="0" cap="none" spc="0" normalizeH="0" baseline="0" noProof="0" dirty="0" smtClean="0">
                <a:ln>
                  <a:noFill/>
                </a:ln>
                <a:solidFill>
                  <a:srgbClr val="000000"/>
                </a:solidFill>
                <a:effectLst/>
                <a:uLnTx/>
                <a:uFillTx/>
                <a:latin typeface="+mn-lt"/>
                <a:ea typeface="+mn-ea"/>
                <a:cs typeface="+mn-cs"/>
              </a:rPr>
              <a:t>Multiple structures </a:t>
            </a:r>
            <a:r>
              <a:rPr kumimoji="0" lang="fr-FR" sz="2400" b="0" i="0" u="none" strike="noStrike" kern="0" cap="none" spc="0" normalizeH="0" baseline="0" noProof="0" dirty="0" err="1" smtClean="0">
                <a:ln>
                  <a:noFill/>
                </a:ln>
                <a:solidFill>
                  <a:srgbClr val="000000"/>
                </a:solidFill>
                <a:effectLst/>
                <a:uLnTx/>
                <a:uFillTx/>
                <a:latin typeface="+mn-lt"/>
                <a:ea typeface="+mn-ea"/>
                <a:cs typeface="+mn-cs"/>
              </a:rPr>
              <a:t>exhibit</a:t>
            </a:r>
            <a:r>
              <a:rPr kumimoji="0" lang="fr-FR" sz="2400" b="0" i="0" u="none" strike="noStrike" kern="0" cap="none" spc="0" normalizeH="0" noProof="0" dirty="0" smtClean="0">
                <a:ln>
                  <a:noFill/>
                </a:ln>
                <a:solidFill>
                  <a:srgbClr val="000000"/>
                </a:solidFill>
                <a:effectLst/>
                <a:uLnTx/>
                <a:uFillTx/>
                <a:latin typeface="+mn-lt"/>
                <a:ea typeface="+mn-ea"/>
                <a:cs typeface="+mn-cs"/>
              </a:rPr>
              <a:t> in the end </a:t>
            </a:r>
            <a:r>
              <a:rPr kumimoji="0" lang="fr-FR" sz="2400" b="0" i="0" u="none" strike="noStrike" kern="0" cap="none" spc="0" normalizeH="0" noProof="0" dirty="0" err="1" smtClean="0">
                <a:ln>
                  <a:noFill/>
                </a:ln>
                <a:solidFill>
                  <a:srgbClr val="000000"/>
                </a:solidFill>
                <a:effectLst/>
                <a:uLnTx/>
                <a:uFillTx/>
                <a:latin typeface="+mn-lt"/>
                <a:ea typeface="+mn-ea"/>
                <a:cs typeface="+mn-cs"/>
              </a:rPr>
              <a:t>conditionned</a:t>
            </a:r>
            <a:r>
              <a:rPr kumimoji="0" lang="fr-FR" sz="2400" b="0" i="0" u="none" strike="noStrike" kern="0" cap="none" spc="0" normalizeH="0" noProof="0" dirty="0" smtClean="0">
                <a:ln>
                  <a:noFill/>
                </a:ln>
                <a:solidFill>
                  <a:srgbClr val="000000"/>
                </a:solidFill>
                <a:effectLst/>
                <a:uLnTx/>
                <a:uFillTx/>
                <a:latin typeface="+mn-lt"/>
                <a:ea typeface="+mn-ea"/>
                <a:cs typeface="+mn-cs"/>
              </a:rPr>
              <a:t> </a:t>
            </a:r>
            <a:r>
              <a:rPr kumimoji="0" lang="fr-FR" sz="2400" b="0" i="0" u="none" strike="noStrike" kern="0" cap="none" spc="0" normalizeH="0" noProof="0" dirty="0" err="1" smtClean="0">
                <a:ln>
                  <a:noFill/>
                </a:ln>
                <a:solidFill>
                  <a:srgbClr val="000000"/>
                </a:solidFill>
                <a:effectLst/>
                <a:uLnTx/>
                <a:uFillTx/>
                <a:latin typeface="+mn-lt"/>
                <a:ea typeface="+mn-ea"/>
                <a:cs typeface="+mn-cs"/>
              </a:rPr>
              <a:t>responses</a:t>
            </a:r>
            <a:r>
              <a:rPr kumimoji="0" lang="fr-FR" sz="2400" b="0" i="0" u="none" strike="noStrike" kern="0" cap="none" spc="0" normalizeH="0" noProof="0" dirty="0" smtClean="0">
                <a:ln>
                  <a:noFill/>
                </a:ln>
                <a:solidFill>
                  <a:srgbClr val="000000"/>
                </a:solidFill>
                <a:effectLst/>
                <a:uLnTx/>
                <a:uFillTx/>
                <a:latin typeface="+mn-lt"/>
                <a:ea typeface="+mn-ea"/>
                <a:cs typeface="+mn-cs"/>
              </a:rPr>
              <a:t>.</a:t>
            </a: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lang="fr-FR" sz="2400" kern="0" baseline="0" dirty="0" err="1" smtClean="0">
                <a:solidFill>
                  <a:srgbClr val="000000"/>
                </a:solidFill>
                <a:latin typeface="+mn-lt"/>
              </a:rPr>
              <a:t>Build</a:t>
            </a:r>
            <a:r>
              <a:rPr lang="fr-FR" sz="2400" kern="0" baseline="0" dirty="0" smtClean="0">
                <a:solidFill>
                  <a:srgbClr val="000000"/>
                </a:solidFill>
                <a:latin typeface="+mn-lt"/>
              </a:rPr>
              <a:t>-up of </a:t>
            </a:r>
            <a:r>
              <a:rPr lang="fr-FR" sz="2400" kern="0" baseline="0" dirty="0" err="1" smtClean="0">
                <a:solidFill>
                  <a:srgbClr val="000000"/>
                </a:solidFill>
                <a:latin typeface="+mn-lt"/>
              </a:rPr>
              <a:t>plasticity</a:t>
            </a:r>
            <a:r>
              <a:rPr lang="fr-FR" sz="2400" kern="0" baseline="0" dirty="0" smtClean="0">
                <a:solidFill>
                  <a:srgbClr val="000000"/>
                </a:solidFill>
                <a:latin typeface="+mn-lt"/>
              </a:rPr>
              <a:t> </a:t>
            </a:r>
            <a:r>
              <a:rPr lang="fr-FR" sz="2400" kern="0" baseline="0" dirty="0" err="1" smtClean="0">
                <a:solidFill>
                  <a:srgbClr val="000000"/>
                </a:solidFill>
                <a:latin typeface="+mn-lt"/>
              </a:rPr>
              <a:t>from</a:t>
            </a:r>
            <a:r>
              <a:rPr lang="fr-FR" sz="2400" kern="0" baseline="0" dirty="0" smtClean="0">
                <a:solidFill>
                  <a:srgbClr val="000000"/>
                </a:solidFill>
                <a:latin typeface="+mn-lt"/>
              </a:rPr>
              <a:t> </a:t>
            </a:r>
            <a:r>
              <a:rPr lang="fr-FR" sz="2400" kern="0" baseline="0" dirty="0" err="1" smtClean="0">
                <a:solidFill>
                  <a:srgbClr val="000000"/>
                </a:solidFill>
                <a:latin typeface="+mn-lt"/>
              </a:rPr>
              <a:t>MGBm</a:t>
            </a:r>
            <a:r>
              <a:rPr lang="fr-FR" sz="2400" kern="0" baseline="0" dirty="0" smtClean="0">
                <a:solidFill>
                  <a:srgbClr val="000000"/>
                </a:solidFill>
                <a:latin typeface="+mn-lt"/>
              </a:rPr>
              <a:t> (</a:t>
            </a:r>
            <a:r>
              <a:rPr lang="fr-FR" sz="2400" kern="0" baseline="0" dirty="0" err="1" smtClean="0">
                <a:solidFill>
                  <a:srgbClr val="000000"/>
                </a:solidFill>
                <a:latin typeface="+mn-lt"/>
              </a:rPr>
              <a:t>mid</a:t>
            </a:r>
            <a:r>
              <a:rPr lang="fr-FR" sz="2400" kern="0" baseline="0" dirty="0" smtClean="0">
                <a:solidFill>
                  <a:srgbClr val="000000"/>
                </a:solidFill>
                <a:latin typeface="+mn-lt"/>
              </a:rPr>
              <a:t>-</a:t>
            </a:r>
            <a:r>
              <a:rPr lang="fr-FR" sz="2400" kern="0" baseline="0" dirty="0" err="1" smtClean="0">
                <a:solidFill>
                  <a:srgbClr val="000000"/>
                </a:solidFill>
                <a:latin typeface="+mn-lt"/>
              </a:rPr>
              <a:t>term</a:t>
            </a:r>
            <a:r>
              <a:rPr lang="fr-FR" sz="2400" kern="0" baseline="0" dirty="0" smtClean="0">
                <a:solidFill>
                  <a:srgbClr val="000000"/>
                </a:solidFill>
                <a:latin typeface="+mn-lt"/>
              </a:rPr>
              <a:t>) to the </a:t>
            </a:r>
            <a:r>
              <a:rPr lang="fr-FR" sz="2400" kern="0" baseline="0" dirty="0" err="1" smtClean="0">
                <a:solidFill>
                  <a:srgbClr val="000000"/>
                </a:solidFill>
                <a:latin typeface="+mn-lt"/>
              </a:rPr>
              <a:t>other</a:t>
            </a:r>
            <a:r>
              <a:rPr lang="fr-FR" sz="2400" kern="0" baseline="0" dirty="0" smtClean="0">
                <a:solidFill>
                  <a:srgbClr val="000000"/>
                </a:solidFill>
                <a:latin typeface="+mn-lt"/>
              </a:rPr>
              <a:t> structures, via </a:t>
            </a:r>
            <a:r>
              <a:rPr lang="fr-FR" sz="2400" kern="0" baseline="0" dirty="0" err="1" smtClean="0">
                <a:solidFill>
                  <a:srgbClr val="000000"/>
                </a:solidFill>
                <a:latin typeface="+mn-lt"/>
              </a:rPr>
              <a:t>reinforcement</a:t>
            </a:r>
            <a:r>
              <a:rPr lang="fr-FR" sz="2400" kern="0" dirty="0" smtClean="0">
                <a:solidFill>
                  <a:srgbClr val="000000"/>
                </a:solidFill>
                <a:latin typeface="+mn-lt"/>
              </a:rPr>
              <a:t> signal</a:t>
            </a:r>
            <a:endParaRPr kumimoji="0" lang="en-GB" sz="2400" b="0" i="0" u="none" strike="noStrike" kern="0" cap="none" spc="0" normalizeH="0" baseline="0" noProof="0" dirty="0" smtClean="0">
              <a:ln>
                <a:noFill/>
              </a:ln>
              <a:solidFill>
                <a:srgbClr val="000000"/>
              </a:solidFill>
              <a:effectLst/>
              <a:uLnTx/>
              <a:uFillTx/>
              <a:latin typeface="+mn-lt"/>
              <a:ea typeface="+mn-ea"/>
              <a:cs typeface="+mn-cs"/>
            </a:endParaRPr>
          </a:p>
        </p:txBody>
      </p:sp>
      <p:pic>
        <p:nvPicPr>
          <p:cNvPr id="9" name="Picture 2"/>
          <p:cNvPicPr>
            <a:picLocks noChangeAspect="1" noChangeArrowheads="1"/>
          </p:cNvPicPr>
          <p:nvPr/>
        </p:nvPicPr>
        <p:blipFill>
          <a:blip r:embed="rId3" cstate="print"/>
          <a:srcRect l="75689" t="59271" b="33890"/>
          <a:stretch>
            <a:fillRect/>
          </a:stretch>
        </p:blipFill>
        <p:spPr bwMode="auto">
          <a:xfrm>
            <a:off x="4183056" y="5021117"/>
            <a:ext cx="1009628" cy="428628"/>
          </a:xfrm>
          <a:prstGeom prst="rect">
            <a:avLst/>
          </a:prstGeom>
          <a:noFill/>
          <a:ln w="9525">
            <a:noFill/>
            <a:miter lim="800000"/>
            <a:headEnd/>
            <a:tailEnd/>
          </a:ln>
          <a:effectLst/>
        </p:spPr>
      </p:pic>
      <p:pic>
        <p:nvPicPr>
          <p:cNvPr id="11" name="Picture 2"/>
          <p:cNvPicPr>
            <a:picLocks noChangeAspect="1" noChangeArrowheads="1"/>
          </p:cNvPicPr>
          <p:nvPr/>
        </p:nvPicPr>
        <p:blipFill>
          <a:blip r:embed="rId3" cstate="print"/>
          <a:srcRect l="60206" t="24924" r="34634" b="70517"/>
          <a:stretch>
            <a:fillRect/>
          </a:stretch>
        </p:blipFill>
        <p:spPr bwMode="auto">
          <a:xfrm rot="5400000" flipH="1">
            <a:off x="4545485" y="4846168"/>
            <a:ext cx="214314" cy="285752"/>
          </a:xfrm>
          <a:prstGeom prst="rect">
            <a:avLst/>
          </a:prstGeom>
          <a:noFill/>
          <a:ln w="9525">
            <a:noFill/>
            <a:miter lim="800000"/>
            <a:headEnd/>
            <a:tailEnd/>
          </a:ln>
          <a:effectLst/>
        </p:spPr>
      </p:pic>
      <p:cxnSp>
        <p:nvCxnSpPr>
          <p:cNvPr id="18" name="Connecteur droit 17"/>
          <p:cNvCxnSpPr/>
          <p:nvPr/>
        </p:nvCxnSpPr>
        <p:spPr bwMode="auto">
          <a:xfrm>
            <a:off x="2476164" y="2708267"/>
            <a:ext cx="2064082" cy="1588"/>
          </a:xfrm>
          <a:prstGeom prst="bentConnector3">
            <a:avLst>
              <a:gd name="adj1" fmla="val 105376"/>
            </a:avLst>
          </a:prstGeom>
          <a:solidFill>
            <a:srgbClr val="00B8FF"/>
          </a:solidFill>
          <a:ln w="12700" cap="flat" cmpd="sng" algn="ctr">
            <a:solidFill>
              <a:schemeClr val="tx1"/>
            </a:solidFill>
            <a:prstDash val="solid"/>
            <a:round/>
            <a:headEnd type="none" w="med" len="med"/>
            <a:tailEnd type="none" w="med" len="med"/>
          </a:ln>
          <a:effectLst/>
        </p:spPr>
      </p:cxnSp>
      <p:cxnSp>
        <p:nvCxnSpPr>
          <p:cNvPr id="20" name="Connecteur droit 19"/>
          <p:cNvCxnSpPr/>
          <p:nvPr/>
        </p:nvCxnSpPr>
        <p:spPr bwMode="auto">
          <a:xfrm rot="5400000">
            <a:off x="3619807" y="3983673"/>
            <a:ext cx="2064082" cy="1588"/>
          </a:xfrm>
          <a:prstGeom prst="bentConnector3">
            <a:avLst>
              <a:gd name="adj1" fmla="val -11652"/>
            </a:avLst>
          </a:prstGeom>
          <a:solidFill>
            <a:srgbClr val="00B8FF"/>
          </a:solidFill>
          <a:ln w="12700" cap="flat" cmpd="sng" algn="ctr">
            <a:solidFill>
              <a:schemeClr val="tx1"/>
            </a:solidFill>
            <a:prstDash val="solid"/>
            <a:round/>
            <a:headEnd type="none" w="med" len="med"/>
            <a:tailEnd type="none" w="med" len="med"/>
          </a:ln>
          <a:effectLst/>
        </p:spPr>
      </p:cxnSp>
      <p:pic>
        <p:nvPicPr>
          <p:cNvPr id="29" name="Picture 2"/>
          <p:cNvPicPr>
            <a:picLocks noChangeAspect="1" noChangeArrowheads="1"/>
          </p:cNvPicPr>
          <p:nvPr/>
        </p:nvPicPr>
        <p:blipFill>
          <a:blip r:embed="rId3" cstate="print"/>
          <a:srcRect l="60206" t="23784" r="36354" b="70517"/>
          <a:stretch>
            <a:fillRect/>
          </a:stretch>
        </p:blipFill>
        <p:spPr bwMode="auto">
          <a:xfrm rot="10800000" flipH="1">
            <a:off x="4055420" y="5137159"/>
            <a:ext cx="142876" cy="357190"/>
          </a:xfrm>
          <a:prstGeom prst="rect">
            <a:avLst/>
          </a:prstGeom>
          <a:noFill/>
          <a:ln w="9525">
            <a:noFill/>
            <a:miter lim="800000"/>
            <a:headEnd/>
            <a:tailEnd/>
          </a:ln>
          <a:effectLst/>
        </p:spPr>
      </p:pic>
      <p:sp>
        <p:nvSpPr>
          <p:cNvPr id="30" name="ZoneTexte 29"/>
          <p:cNvSpPr txBox="1"/>
          <p:nvPr/>
        </p:nvSpPr>
        <p:spPr>
          <a:xfrm>
            <a:off x="4333552" y="5114299"/>
            <a:ext cx="714380" cy="294824"/>
          </a:xfrm>
          <a:prstGeom prst="rect">
            <a:avLst/>
          </a:prstGeom>
          <a:solidFill>
            <a:srgbClr val="CEEAB0"/>
          </a:solidFill>
        </p:spPr>
        <p:txBody>
          <a:bodyPr wrap="square" rtlCol="0">
            <a:spAutoFit/>
          </a:bodyPr>
          <a:lstStyle/>
          <a:p>
            <a:r>
              <a:rPr lang="fr-FR" sz="1400" dirty="0" smtClean="0">
                <a:solidFill>
                  <a:schemeClr val="tx1"/>
                </a:solidFill>
              </a:rPr>
              <a:t>OFC</a:t>
            </a:r>
            <a:endParaRPr lang="en-GB" sz="1400" dirty="0" err="1" smtClean="0">
              <a:solidFill>
                <a:schemeClr val="tx1"/>
              </a:solidFill>
            </a:endParaRPr>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Titre 1"/>
          <p:cNvSpPr>
            <a:spLocks noGrp="1"/>
          </p:cNvSpPr>
          <p:nvPr>
            <p:ph type="title"/>
          </p:nvPr>
        </p:nvSpPr>
        <p:spPr/>
        <p:txBody>
          <a:bodyPr/>
          <a:lstStyle/>
          <a:p>
            <a:r>
              <a:rPr lang="en-US" dirty="0" smtClean="0">
                <a:solidFill>
                  <a:srgbClr val="0000FF"/>
                </a:solidFill>
              </a:rPr>
              <a:t>Ach summary:</a:t>
            </a:r>
            <a:endParaRPr lang="en-US" dirty="0" smtClean="0"/>
          </a:p>
        </p:txBody>
      </p:sp>
      <p:sp>
        <p:nvSpPr>
          <p:cNvPr id="8" name="ZoneTexte 7"/>
          <p:cNvSpPr txBox="1"/>
          <p:nvPr/>
        </p:nvSpPr>
        <p:spPr>
          <a:xfrm>
            <a:off x="8612212" y="6452868"/>
            <a:ext cx="928694" cy="613117"/>
          </a:xfrm>
          <a:prstGeom prst="rect">
            <a:avLst/>
          </a:prstGeom>
          <a:noFill/>
        </p:spPr>
        <p:txBody>
          <a:bodyPr wrap="square" rtlCol="0">
            <a:spAutoFit/>
          </a:bodyPr>
          <a:lstStyle/>
          <a:p>
            <a:pPr algn="ctr"/>
            <a:r>
              <a:rPr lang="fr-FR" b="1" dirty="0" smtClean="0">
                <a:solidFill>
                  <a:schemeClr val="tx1"/>
                </a:solidFill>
              </a:rPr>
              <a:t>Not </a:t>
            </a:r>
            <a:r>
              <a:rPr lang="fr-FR" b="1" dirty="0" err="1" smtClean="0">
                <a:solidFill>
                  <a:schemeClr val="tx1"/>
                </a:solidFill>
              </a:rPr>
              <a:t>shown</a:t>
            </a:r>
            <a:endParaRPr lang="en-GB" b="1" dirty="0" err="1" smtClean="0">
              <a:solidFill>
                <a:schemeClr val="tx1"/>
              </a:solidFill>
            </a:endParaRPr>
          </a:p>
        </p:txBody>
      </p:sp>
      <p:sp>
        <p:nvSpPr>
          <p:cNvPr id="10" name="Espace réservé du contenu 2"/>
          <p:cNvSpPr txBox="1">
            <a:spLocks/>
          </p:cNvSpPr>
          <p:nvPr/>
        </p:nvSpPr>
        <p:spPr bwMode="auto">
          <a:xfrm>
            <a:off x="3540114" y="1768475"/>
            <a:ext cx="9064625" cy="4378325"/>
          </a:xfrm>
          <a:prstGeom prst="rect">
            <a:avLst/>
          </a:prstGeom>
          <a:noFill/>
          <a:ln w="9525">
            <a:noFill/>
            <a:round/>
            <a:headEnd/>
            <a:tailEnd/>
          </a:ln>
        </p:spPr>
        <p:txBody>
          <a:bodyPr vert="horz" wrap="square" lIns="0" tIns="24120" rIns="0" bIns="0" numCol="1" anchor="t" anchorCtr="0" compatLnSpc="1">
            <a:prstTxWarp prst="textNoShape">
              <a:avLst/>
            </a:prstTxWarp>
          </a:bodyPr>
          <a:lstStyle/>
          <a:p>
            <a:pPr marL="342900" marR="0" lvl="0" indent="-342900" algn="l" defTabSz="457200" rtl="0" eaLnBrk="0" fontAlgn="base" latinLnBrk="0" hangingPunct="0">
              <a:lnSpc>
                <a:spcPct val="94000"/>
              </a:lnSpc>
              <a:spcBef>
                <a:spcPct val="0"/>
              </a:spcBef>
              <a:spcAft>
                <a:spcPts val="1425"/>
              </a:spcAft>
              <a:buClr>
                <a:srgbClr val="000000"/>
              </a:buClr>
              <a:buSzPct val="100000"/>
              <a:buFont typeface="Times New Roman" pitchFamily="18" charset="0"/>
              <a:buChar char="•"/>
              <a:tabLst/>
              <a:defRPr/>
            </a:pPr>
            <a:r>
              <a:rPr kumimoji="0" lang="en-US" sz="3200" b="0" i="0" u="none" strike="noStrike" kern="0" cap="none" spc="0" normalizeH="0" baseline="0" noProof="0" dirty="0" smtClean="0">
                <a:ln>
                  <a:noFill/>
                </a:ln>
                <a:solidFill>
                  <a:srgbClr val="000000"/>
                </a:solidFill>
                <a:effectLst/>
                <a:uLnTx/>
                <a:uFillTx/>
                <a:latin typeface="+mn-lt"/>
                <a:ea typeface="+mn-ea"/>
                <a:cs typeface="+mn-cs"/>
              </a:rPr>
              <a:t>Plasticity</a:t>
            </a:r>
          </a:p>
          <a:p>
            <a:pPr marL="342900" marR="0" lvl="0" indent="-342900" algn="l" defTabSz="457200" rtl="0" eaLnBrk="0" fontAlgn="base" latinLnBrk="0" hangingPunct="0">
              <a:lnSpc>
                <a:spcPct val="94000"/>
              </a:lnSpc>
              <a:spcBef>
                <a:spcPct val="0"/>
              </a:spcBef>
              <a:spcAft>
                <a:spcPts val="1425"/>
              </a:spcAft>
              <a:buClr>
                <a:srgbClr val="000000"/>
              </a:buClr>
              <a:buSzPct val="100000"/>
              <a:buFont typeface="Times New Roman" pitchFamily="18" charset="0"/>
              <a:buChar char="•"/>
              <a:tabLst/>
              <a:defRPr/>
            </a:pPr>
            <a:r>
              <a:rPr kumimoji="0" lang="en-US" sz="3200" b="1" i="0" u="none" strike="noStrike" kern="0" cap="none" spc="0" normalizeH="0" baseline="0" noProof="0" dirty="0" smtClean="0">
                <a:ln>
                  <a:noFill/>
                </a:ln>
                <a:solidFill>
                  <a:srgbClr val="000000"/>
                </a:solidFill>
                <a:effectLst/>
                <a:uLnTx/>
                <a:uFillTx/>
                <a:latin typeface="+mn-lt"/>
                <a:ea typeface="+mn-ea"/>
                <a:cs typeface="+mn-cs"/>
              </a:rPr>
              <a:t>Working memory</a:t>
            </a:r>
          </a:p>
          <a:p>
            <a:pPr marL="342900" marR="0" lvl="0" indent="-342900" algn="l" defTabSz="457200" rtl="0" eaLnBrk="0" fontAlgn="base" latinLnBrk="0" hangingPunct="0">
              <a:lnSpc>
                <a:spcPct val="94000"/>
              </a:lnSpc>
              <a:spcBef>
                <a:spcPct val="0"/>
              </a:spcBef>
              <a:spcAft>
                <a:spcPts val="1425"/>
              </a:spcAft>
              <a:buClr>
                <a:srgbClr val="000000"/>
              </a:buClr>
              <a:buSzPct val="100000"/>
              <a:buFont typeface="Times New Roman" pitchFamily="18" charset="0"/>
              <a:buChar char="•"/>
              <a:tabLst/>
              <a:defRPr/>
            </a:pPr>
            <a:r>
              <a:rPr kumimoji="0" lang="en-US" sz="3200" b="0" i="0" u="none" strike="noStrike" kern="0" cap="none" spc="0" normalizeH="0" baseline="0" noProof="0" dirty="0" smtClean="0">
                <a:ln>
                  <a:noFill/>
                </a:ln>
                <a:solidFill>
                  <a:srgbClr val="000000"/>
                </a:solidFill>
                <a:effectLst/>
                <a:uLnTx/>
                <a:uFillTx/>
                <a:latin typeface="+mn-lt"/>
                <a:ea typeface="+mn-ea"/>
                <a:cs typeface="+mn-cs"/>
              </a:rPr>
              <a:t>Shift in attention</a:t>
            </a:r>
          </a:p>
          <a:p>
            <a:pPr marL="342900" marR="0" lvl="0" indent="-342900" algn="l" defTabSz="457200" rtl="0" eaLnBrk="0" fontAlgn="base" latinLnBrk="0" hangingPunct="0">
              <a:lnSpc>
                <a:spcPct val="94000"/>
              </a:lnSpc>
              <a:spcBef>
                <a:spcPct val="0"/>
              </a:spcBef>
              <a:spcAft>
                <a:spcPts val="1425"/>
              </a:spcAft>
              <a:buClr>
                <a:srgbClr val="000000"/>
              </a:buClr>
              <a:buSzPct val="100000"/>
              <a:buFont typeface="Times New Roman" pitchFamily="18" charset="0"/>
              <a:buChar char="•"/>
              <a:tabLst/>
              <a:defRPr/>
            </a:pPr>
            <a:r>
              <a:rPr kumimoji="0" lang="en-US" sz="3200" b="1" i="0" u="none" strike="noStrike" kern="0" cap="none" spc="0" normalizeH="0" baseline="0" noProof="0" dirty="0" err="1" smtClean="0">
                <a:ln>
                  <a:noFill/>
                </a:ln>
                <a:solidFill>
                  <a:srgbClr val="000000"/>
                </a:solidFill>
                <a:effectLst/>
                <a:uLnTx/>
                <a:uFillTx/>
                <a:latin typeface="+mn-lt"/>
                <a:ea typeface="+mn-ea"/>
                <a:cs typeface="+mn-cs"/>
              </a:rPr>
              <a:t>Attentional</a:t>
            </a:r>
            <a:r>
              <a:rPr kumimoji="0" lang="en-US" sz="3200" b="1" i="0" u="none" strike="noStrike" kern="0" cap="none" spc="0" normalizeH="0" baseline="0" noProof="0" dirty="0" smtClean="0">
                <a:ln>
                  <a:noFill/>
                </a:ln>
                <a:solidFill>
                  <a:srgbClr val="000000"/>
                </a:solidFill>
                <a:effectLst/>
                <a:uLnTx/>
                <a:uFillTx/>
                <a:latin typeface="+mn-lt"/>
                <a:ea typeface="+mn-ea"/>
                <a:cs typeface="+mn-cs"/>
              </a:rPr>
              <a:t> load</a:t>
            </a:r>
          </a:p>
          <a:p>
            <a:pPr marL="342900" marR="0" lvl="0" indent="-342900" algn="l" defTabSz="457200" rtl="0" eaLnBrk="0" fontAlgn="base" latinLnBrk="0" hangingPunct="0">
              <a:lnSpc>
                <a:spcPct val="94000"/>
              </a:lnSpc>
              <a:spcBef>
                <a:spcPct val="0"/>
              </a:spcBef>
              <a:spcAft>
                <a:spcPts val="1425"/>
              </a:spcAft>
              <a:buClr>
                <a:srgbClr val="000000"/>
              </a:buClr>
              <a:buSzPct val="100000"/>
              <a:buFont typeface="Times New Roman" pitchFamily="18" charset="0"/>
              <a:buChar char="•"/>
              <a:tabLst/>
              <a:defRPr/>
            </a:pPr>
            <a:r>
              <a:rPr kumimoji="0" lang="en-US" sz="3200" b="1" i="0" u="none" strike="noStrike" kern="0" cap="none" spc="0" normalizeH="0" baseline="0" noProof="0" dirty="0" smtClean="0">
                <a:ln>
                  <a:noFill/>
                </a:ln>
                <a:solidFill>
                  <a:srgbClr val="000000"/>
                </a:solidFill>
                <a:effectLst/>
                <a:uLnTx/>
                <a:uFillTx/>
                <a:latin typeface="+mn-lt"/>
                <a:ea typeface="+mn-ea"/>
                <a:cs typeface="+mn-cs"/>
              </a:rPr>
              <a:t>Balance in bottom-up influence</a:t>
            </a:r>
          </a:p>
          <a:p>
            <a:pPr marL="342900" indent="-342900" eaLnBrk="0">
              <a:spcAft>
                <a:spcPts val="1425"/>
              </a:spcAft>
              <a:buFont typeface="Times New Roman" pitchFamily="18" charset="0"/>
              <a:buChar char="•"/>
              <a:defRPr/>
            </a:pPr>
            <a:r>
              <a:rPr kumimoji="0" lang="en-US" sz="3200" b="0" i="0" u="none" strike="noStrike" kern="0" cap="none" spc="0" normalizeH="0" baseline="0" noProof="0" dirty="0" smtClean="0">
                <a:ln>
                  <a:noFill/>
                </a:ln>
                <a:solidFill>
                  <a:srgbClr val="000000"/>
                </a:solidFill>
                <a:effectLst/>
                <a:uLnTx/>
                <a:uFillTx/>
                <a:latin typeface="+mn-lt"/>
                <a:ea typeface="+mn-ea"/>
                <a:cs typeface="+mn-cs"/>
              </a:rPr>
              <a:t>Reinforcement signal</a:t>
            </a:r>
          </a:p>
          <a:p>
            <a:pPr marL="342900" indent="-342900" eaLnBrk="0">
              <a:spcAft>
                <a:spcPts val="1425"/>
              </a:spcAft>
              <a:buFont typeface="Times New Roman" pitchFamily="18" charset="0"/>
              <a:buChar char="•"/>
              <a:defRPr/>
            </a:pPr>
            <a:r>
              <a:rPr lang="en-US" sz="3200" kern="0" dirty="0" smtClean="0">
                <a:solidFill>
                  <a:srgbClr val="000000"/>
                </a:solidFill>
                <a:latin typeface="+mn-lt"/>
              </a:rPr>
              <a:t>Uncertainty/Surprise</a:t>
            </a:r>
            <a:endParaRPr kumimoji="0" lang="en-US" sz="320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457200" rtl="0" eaLnBrk="0" fontAlgn="base" latinLnBrk="0" hangingPunct="0">
              <a:lnSpc>
                <a:spcPct val="94000"/>
              </a:lnSpc>
              <a:spcBef>
                <a:spcPct val="0"/>
              </a:spcBef>
              <a:spcAft>
                <a:spcPts val="1425"/>
              </a:spcAft>
              <a:buClr>
                <a:srgbClr val="000000"/>
              </a:buClr>
              <a:buSzPct val="100000"/>
              <a:buFont typeface="Times New Roman" pitchFamily="18" charset="0"/>
              <a:buChar char="•"/>
              <a:tabLst/>
              <a:defRPr/>
            </a:pPr>
            <a:r>
              <a:rPr kumimoji="0" lang="en-US" sz="3200" b="1" i="0" u="none" strike="noStrike" kern="0" cap="none" spc="0" normalizeH="0" baseline="0" noProof="0" dirty="0" smtClean="0">
                <a:ln>
                  <a:noFill/>
                </a:ln>
                <a:solidFill>
                  <a:srgbClr val="000000"/>
                </a:solidFill>
                <a:effectLst/>
                <a:uLnTx/>
                <a:uFillTx/>
                <a:latin typeface="+mn-lt"/>
                <a:ea typeface="+mn-ea"/>
                <a:cs typeface="+mn-cs"/>
              </a:rPr>
              <a:t>Filtering of </a:t>
            </a:r>
            <a:r>
              <a:rPr kumimoji="0" lang="en-US" sz="3200" b="1" i="0" u="none" strike="noStrike" kern="0" cap="none" spc="0" normalizeH="0" baseline="0" noProof="0" dirty="0" err="1" smtClean="0">
                <a:ln>
                  <a:noFill/>
                </a:ln>
                <a:solidFill>
                  <a:srgbClr val="000000"/>
                </a:solidFill>
                <a:effectLst/>
                <a:uLnTx/>
                <a:uFillTx/>
                <a:latin typeface="+mn-lt"/>
                <a:ea typeface="+mn-ea"/>
                <a:cs typeface="+mn-cs"/>
              </a:rPr>
              <a:t>distractors</a:t>
            </a:r>
            <a:endParaRPr kumimoji="0" lang="en-US" sz="3200" b="1"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457200" rtl="0" eaLnBrk="0" fontAlgn="base" latinLnBrk="0" hangingPunct="0">
              <a:lnSpc>
                <a:spcPct val="94000"/>
              </a:lnSpc>
              <a:spcBef>
                <a:spcPct val="0"/>
              </a:spcBef>
              <a:spcAft>
                <a:spcPts val="1425"/>
              </a:spcAft>
              <a:buClr>
                <a:srgbClr val="000000"/>
              </a:buClr>
              <a:buSzPct val="100000"/>
              <a:buFont typeface="Times New Roman" pitchFamily="18" charset="0"/>
              <a:buChar char="•"/>
              <a:tabLst/>
              <a:defRPr/>
            </a:pPr>
            <a:r>
              <a:rPr kumimoji="0" lang="en-US" sz="3200" i="0" u="none" strike="noStrike" kern="0" cap="none" spc="0" normalizeH="0" baseline="0" noProof="0" dirty="0" smtClean="0">
                <a:ln>
                  <a:noFill/>
                </a:ln>
                <a:solidFill>
                  <a:srgbClr val="000000"/>
                </a:solidFill>
                <a:effectLst/>
                <a:uLnTx/>
                <a:uFillTx/>
                <a:latin typeface="+mn-lt"/>
                <a:ea typeface="+mn-ea"/>
                <a:cs typeface="+mn-cs"/>
              </a:rPr>
              <a:t>Arousal</a:t>
            </a:r>
            <a:r>
              <a:rPr kumimoji="0" lang="en-US" sz="3200" b="1" i="0" u="none" strike="noStrike" kern="0" cap="none" spc="0" normalizeH="0" baseline="0" noProof="0" dirty="0" smtClean="0">
                <a:ln>
                  <a:noFill/>
                </a:ln>
                <a:solidFill>
                  <a:srgbClr val="000000"/>
                </a:solidFill>
                <a:effectLst/>
                <a:uLnTx/>
                <a:uFillTx/>
                <a:latin typeface="+mn-lt"/>
                <a:ea typeface="+mn-ea"/>
                <a:cs typeface="+mn-cs"/>
              </a:rPr>
              <a:t>…</a:t>
            </a:r>
            <a:endParaRPr kumimoji="0" lang="en-US" sz="3200" b="0" i="0" u="none" strike="noStrike" kern="0" cap="none" spc="0" normalizeH="0" baseline="0" noProof="0" dirty="0" smtClean="0">
              <a:ln>
                <a:noFill/>
              </a:ln>
              <a:solidFill>
                <a:srgbClr val="000000"/>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Titre 1"/>
          <p:cNvSpPr>
            <a:spLocks noGrp="1"/>
          </p:cNvSpPr>
          <p:nvPr>
            <p:ph type="title"/>
          </p:nvPr>
        </p:nvSpPr>
        <p:spPr/>
        <p:txBody>
          <a:bodyPr/>
          <a:lstStyle/>
          <a:p>
            <a:r>
              <a:rPr lang="en-US" dirty="0" smtClean="0">
                <a:solidFill>
                  <a:srgbClr val="0000FF"/>
                </a:solidFill>
              </a:rPr>
              <a:t>Ach summary:</a:t>
            </a:r>
          </a:p>
        </p:txBody>
      </p:sp>
      <p:sp>
        <p:nvSpPr>
          <p:cNvPr id="75779" name="Espace réservé du contenu 2"/>
          <p:cNvSpPr>
            <a:spLocks noGrp="1"/>
          </p:cNvSpPr>
          <p:nvPr>
            <p:ph idx="1"/>
          </p:nvPr>
        </p:nvSpPr>
        <p:spPr>
          <a:xfrm>
            <a:off x="3540114" y="1768475"/>
            <a:ext cx="9064625" cy="4378325"/>
          </a:xfrm>
        </p:spPr>
        <p:txBody>
          <a:bodyPr/>
          <a:lstStyle/>
          <a:p>
            <a:r>
              <a:rPr lang="en-US" dirty="0" smtClean="0"/>
              <a:t>Plasticity</a:t>
            </a:r>
          </a:p>
          <a:p>
            <a:r>
              <a:rPr lang="en-US" dirty="0" smtClean="0"/>
              <a:t>Working memory</a:t>
            </a:r>
          </a:p>
          <a:p>
            <a:r>
              <a:rPr lang="en-US" dirty="0" smtClean="0"/>
              <a:t>Shift in attention</a:t>
            </a:r>
          </a:p>
          <a:p>
            <a:r>
              <a:rPr lang="en-US" dirty="0" err="1" smtClean="0"/>
              <a:t>Attentional</a:t>
            </a:r>
            <a:r>
              <a:rPr lang="en-US" dirty="0" smtClean="0"/>
              <a:t> load</a:t>
            </a:r>
          </a:p>
          <a:p>
            <a:r>
              <a:rPr lang="en-US" dirty="0" smtClean="0"/>
              <a:t>Balance in bottom-up influence</a:t>
            </a:r>
          </a:p>
          <a:p>
            <a:r>
              <a:rPr lang="en-US" dirty="0" smtClean="0"/>
              <a:t>Reinforcement signal</a:t>
            </a:r>
          </a:p>
          <a:p>
            <a:r>
              <a:rPr lang="en-US" dirty="0" smtClean="0"/>
              <a:t>Uncertainty/Surprise</a:t>
            </a:r>
          </a:p>
          <a:p>
            <a:r>
              <a:rPr lang="en-US" dirty="0" smtClean="0"/>
              <a:t>Filtering of </a:t>
            </a:r>
            <a:r>
              <a:rPr lang="en-US" dirty="0" err="1" smtClean="0"/>
              <a:t>distractors</a:t>
            </a:r>
            <a:endParaRPr lang="en-US" dirty="0" smtClean="0"/>
          </a:p>
          <a:p>
            <a:r>
              <a:rPr lang="en-US" dirty="0" smtClean="0"/>
              <a:t>Arousal…</a:t>
            </a:r>
          </a:p>
        </p:txBody>
      </p:sp>
      <p:sp>
        <p:nvSpPr>
          <p:cNvPr id="5" name="Arc plein 4"/>
          <p:cNvSpPr/>
          <p:nvPr/>
        </p:nvSpPr>
        <p:spPr bwMode="auto">
          <a:xfrm rot="16200000">
            <a:off x="2995444" y="1982736"/>
            <a:ext cx="1500198" cy="1357322"/>
          </a:xfrm>
          <a:prstGeom prst="blockArc">
            <a:avLst>
              <a:gd name="adj1" fmla="val 10800004"/>
              <a:gd name="adj2" fmla="val 21428944"/>
              <a:gd name="adj3" fmla="val 10972"/>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6" name="Arc plein 5"/>
          <p:cNvSpPr/>
          <p:nvPr/>
        </p:nvSpPr>
        <p:spPr bwMode="auto">
          <a:xfrm rot="16200000">
            <a:off x="974963" y="2223884"/>
            <a:ext cx="4000531" cy="2714644"/>
          </a:xfrm>
          <a:prstGeom prst="blockArc">
            <a:avLst>
              <a:gd name="adj1" fmla="val 9198381"/>
              <a:gd name="adj2" fmla="val 1563256"/>
              <a:gd name="adj3" fmla="val 7952"/>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7" name="Arc plein 6"/>
          <p:cNvSpPr/>
          <p:nvPr/>
        </p:nvSpPr>
        <p:spPr bwMode="auto">
          <a:xfrm rot="16200000">
            <a:off x="2718577" y="4101308"/>
            <a:ext cx="2071702" cy="1571636"/>
          </a:xfrm>
          <a:prstGeom prst="blockArc">
            <a:avLst>
              <a:gd name="adj1" fmla="val 10800004"/>
              <a:gd name="adj2" fmla="val 21530424"/>
              <a:gd name="adj3" fmla="val 10222"/>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8" name="Arc plein 7"/>
          <p:cNvSpPr/>
          <p:nvPr/>
        </p:nvSpPr>
        <p:spPr bwMode="auto">
          <a:xfrm rot="16200000">
            <a:off x="3051199" y="3186031"/>
            <a:ext cx="1428760" cy="1571636"/>
          </a:xfrm>
          <a:prstGeom prst="blockArc">
            <a:avLst>
              <a:gd name="adj1" fmla="val 10800004"/>
              <a:gd name="adj2" fmla="val 21530424"/>
              <a:gd name="adj3" fmla="val 10222"/>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10" name="Arc plein 9"/>
          <p:cNvSpPr/>
          <p:nvPr/>
        </p:nvSpPr>
        <p:spPr bwMode="auto">
          <a:xfrm rot="16200000">
            <a:off x="3325800" y="4697380"/>
            <a:ext cx="857256" cy="1571636"/>
          </a:xfrm>
          <a:prstGeom prst="blockArc">
            <a:avLst>
              <a:gd name="adj1" fmla="val 10800004"/>
              <a:gd name="adj2" fmla="val 21516829"/>
              <a:gd name="adj3" fmla="val 1672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descr="Meerkat, Africa, Animal, Wild, Animals, Zoo"/>
          <p:cNvPicPr>
            <a:picLocks noChangeAspect="1" noChangeArrowheads="1"/>
          </p:cNvPicPr>
          <p:nvPr/>
        </p:nvPicPr>
        <p:blipFill>
          <a:blip r:embed="rId3" cstate="print"/>
          <a:srcRect/>
          <a:stretch>
            <a:fillRect/>
          </a:stretch>
        </p:blipFill>
        <p:spPr bwMode="auto">
          <a:xfrm>
            <a:off x="-1" y="0"/>
            <a:ext cx="11383981" cy="7559675"/>
          </a:xfrm>
          <a:prstGeom prst="rect">
            <a:avLst/>
          </a:prstGeom>
          <a:noFill/>
        </p:spPr>
      </p:pic>
      <p:sp>
        <p:nvSpPr>
          <p:cNvPr id="4" name="Titre 3"/>
          <p:cNvSpPr>
            <a:spLocks noGrp="1"/>
          </p:cNvSpPr>
          <p:nvPr>
            <p:ph type="title"/>
          </p:nvPr>
        </p:nvSpPr>
        <p:spPr>
          <a:xfrm>
            <a:off x="142876" y="500066"/>
            <a:ext cx="5326064" cy="2922581"/>
          </a:xfrm>
        </p:spPr>
        <p:txBody>
          <a:bodyPr/>
          <a:lstStyle/>
          <a:p>
            <a:r>
              <a:rPr lang="fr-FR" dirty="0" err="1" smtClean="0">
                <a:solidFill>
                  <a:schemeClr val="bg1"/>
                </a:solidFill>
              </a:rPr>
              <a:t>Mechanisms</a:t>
            </a:r>
            <a:r>
              <a:rPr lang="fr-FR" dirty="0" smtClean="0">
                <a:solidFill>
                  <a:schemeClr val="bg1"/>
                </a:solidFill>
              </a:rPr>
              <a:t> of CROSSMODAL attention</a:t>
            </a:r>
            <a:endParaRPr lang="en-GB"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p:cNvPicPr>
          <p:nvPr/>
        </p:nvPicPr>
        <p:blipFill>
          <a:blip r:embed="rId3" cstate="print"/>
          <a:srcRect/>
          <a:stretch>
            <a:fillRect/>
          </a:stretch>
        </p:blipFill>
        <p:spPr bwMode="auto">
          <a:xfrm>
            <a:off x="41275" y="685800"/>
            <a:ext cx="9983788" cy="6188075"/>
          </a:xfrm>
          <a:prstGeom prst="rect">
            <a:avLst/>
          </a:prstGeom>
          <a:noFill/>
          <a:ln w="9525">
            <a:noFill/>
            <a:miter lim="800000"/>
            <a:headEnd/>
            <a:tailEnd/>
          </a:ln>
        </p:spPr>
      </p:pic>
      <p:sp>
        <p:nvSpPr>
          <p:cNvPr id="18435" name="Rectangle 2"/>
          <p:cNvSpPr>
            <a:spLocks noChangeArrowheads="1"/>
          </p:cNvSpPr>
          <p:nvPr/>
        </p:nvSpPr>
        <p:spPr bwMode="auto">
          <a:xfrm>
            <a:off x="7254875" y="6994525"/>
            <a:ext cx="2665413" cy="390525"/>
          </a:xfrm>
          <a:prstGeom prst="rect">
            <a:avLst/>
          </a:prstGeom>
          <a:noFill/>
          <a:ln w="9525">
            <a:noFill/>
            <a:miter lim="800000"/>
            <a:headEnd/>
            <a:tailEnd/>
          </a:ln>
        </p:spPr>
        <p:txBody>
          <a:bodyPr wrap="none" lIns="100794" tIns="50397" rIns="100794" bIns="50397">
            <a:spAutoFit/>
          </a:bodyPr>
          <a:lstStyle/>
          <a:p>
            <a:r>
              <a:rPr lang="en-US" sz="2000">
                <a:solidFill>
                  <a:schemeClr val="tx1"/>
                </a:solidFill>
              </a:rPr>
              <a:t>Fritz et al., 2005. JNS</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ext Box 4"/>
          <p:cNvSpPr txBox="1">
            <a:spLocks noChangeArrowheads="1"/>
          </p:cNvSpPr>
          <p:nvPr/>
        </p:nvSpPr>
        <p:spPr bwMode="auto">
          <a:xfrm>
            <a:off x="7383463" y="6962775"/>
            <a:ext cx="3657600" cy="622300"/>
          </a:xfrm>
          <a:prstGeom prst="rect">
            <a:avLst/>
          </a:prstGeom>
          <a:noFill/>
          <a:ln w="9525">
            <a:noFill/>
            <a:round/>
            <a:headEnd/>
            <a:tailEnd/>
          </a:ln>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rPr>
              <a:t>Delano et al, 2007. JNS</a:t>
            </a:r>
          </a:p>
        </p:txBody>
      </p:sp>
      <p:pic>
        <p:nvPicPr>
          <p:cNvPr id="81924" name="Picture 4"/>
          <p:cNvPicPr>
            <a:picLocks noChangeAspect="1" noChangeArrowheads="1"/>
          </p:cNvPicPr>
          <p:nvPr/>
        </p:nvPicPr>
        <p:blipFill>
          <a:blip r:embed="rId3" cstate="print"/>
          <a:srcRect/>
          <a:stretch>
            <a:fillRect/>
          </a:stretch>
        </p:blipFill>
        <p:spPr bwMode="auto">
          <a:xfrm>
            <a:off x="1468412" y="2493953"/>
            <a:ext cx="3257550" cy="2800350"/>
          </a:xfrm>
          <a:prstGeom prst="rect">
            <a:avLst/>
          </a:prstGeom>
          <a:noFill/>
          <a:ln w="9525">
            <a:noFill/>
            <a:miter lim="800000"/>
            <a:headEnd/>
            <a:tailEnd/>
          </a:ln>
        </p:spPr>
      </p:pic>
      <p:sp>
        <p:nvSpPr>
          <p:cNvPr id="81925" name="ZoneTexte 6"/>
          <p:cNvSpPr txBox="1">
            <a:spLocks noChangeArrowheads="1"/>
          </p:cNvSpPr>
          <p:nvPr/>
        </p:nvSpPr>
        <p:spPr bwMode="auto">
          <a:xfrm>
            <a:off x="6119813" y="1565275"/>
            <a:ext cx="3960812" cy="612775"/>
          </a:xfrm>
          <a:prstGeom prst="rect">
            <a:avLst/>
          </a:prstGeom>
          <a:noFill/>
          <a:ln w="9525">
            <a:noFill/>
            <a:miter lim="800000"/>
            <a:headEnd/>
            <a:tailEnd/>
          </a:ln>
        </p:spPr>
        <p:txBody>
          <a:bodyPr>
            <a:spAutoFit/>
          </a:bodyPr>
          <a:lstStyle/>
          <a:p>
            <a:pPr>
              <a:buFont typeface="Arial" charset="0"/>
              <a:buChar char="•"/>
            </a:pPr>
            <a:r>
              <a:rPr lang="fr-FR">
                <a:solidFill>
                  <a:schemeClr val="tx1"/>
                </a:solidFill>
              </a:rPr>
              <a:t> 2AFC task with chinchillas trained on a light detect</a:t>
            </a:r>
            <a:endParaRPr lang="en-GB">
              <a:solidFill>
                <a:schemeClr val="tx1"/>
              </a:solidFill>
            </a:endParaRPr>
          </a:p>
        </p:txBody>
      </p:sp>
      <p:sp>
        <p:nvSpPr>
          <p:cNvPr id="7" name="Titre 1"/>
          <p:cNvSpPr txBox="1">
            <a:spLocks/>
          </p:cNvSpPr>
          <p:nvPr/>
        </p:nvSpPr>
        <p:spPr bwMode="auto">
          <a:xfrm>
            <a:off x="325438" y="-6377"/>
            <a:ext cx="9572625" cy="1255713"/>
          </a:xfrm>
          <a:prstGeom prst="rect">
            <a:avLst/>
          </a:prstGeom>
          <a:noFill/>
          <a:ln w="9525">
            <a:noFill/>
            <a:round/>
            <a:headEnd/>
            <a:tailEnd/>
          </a:ln>
        </p:spPr>
        <p:txBody>
          <a:bodyPr vert="horz" wrap="square" lIns="0" tIns="0" rIns="0" bIns="0" numCol="1" anchor="ctr" anchorCtr="0" compatLnSpc="1">
            <a:prstTxWarp prst="textNoShape">
              <a:avLst/>
            </a:prstTxWarp>
          </a:bodyPr>
          <a:lstStyle/>
          <a:p>
            <a:pPr marL="0" marR="0" lvl="0" indent="0" algn="ctr" defTabSz="457200" rtl="0" eaLnBrk="1" fontAlgn="base" latinLnBrk="0" hangingPunct="0">
              <a:lnSpc>
                <a:spcPct val="94000"/>
              </a:lnSpc>
              <a:spcBef>
                <a:spcPct val="0"/>
              </a:spcBef>
              <a:spcAft>
                <a:spcPct val="0"/>
              </a:spcAft>
              <a:buClr>
                <a:srgbClr val="000000"/>
              </a:buClr>
              <a:buSzPct val="100000"/>
              <a:buFont typeface="Times New Roman" pitchFamily="18" charset="0"/>
              <a:buNone/>
              <a:tabLst/>
              <a:defRPr/>
            </a:pPr>
            <a:r>
              <a:rPr kumimoji="0" lang="fr-FR" sz="4400" b="0" i="0" u="none" strike="noStrike" kern="0" cap="none" spc="0" normalizeH="0" baseline="0" noProof="0" smtClean="0">
                <a:ln>
                  <a:noFill/>
                </a:ln>
                <a:solidFill>
                  <a:srgbClr val="000000"/>
                </a:solidFill>
                <a:effectLst/>
                <a:uLnTx/>
                <a:uFillTx/>
                <a:latin typeface="+mj-lt"/>
                <a:ea typeface="+mj-ea"/>
                <a:cs typeface="+mj-cs"/>
              </a:rPr>
              <a:t>Attention-driven sensory gating</a:t>
            </a:r>
            <a:r>
              <a:rPr kumimoji="0" lang="en-US" sz="4400" b="0" i="0" u="none" strike="noStrike" kern="0" cap="none" spc="0" normalizeH="0" baseline="0" noProof="0" smtClean="0">
                <a:ln>
                  <a:noFill/>
                </a:ln>
                <a:solidFill>
                  <a:srgbClr val="000000"/>
                </a:solidFill>
                <a:effectLst/>
                <a:uLnTx/>
                <a:uFillTx/>
                <a:latin typeface="+mj-lt"/>
                <a:ea typeface="+mj-ea"/>
                <a:cs typeface="+mj-cs"/>
              </a:rPr>
              <a:t>:</a:t>
            </a:r>
            <a:br>
              <a:rPr kumimoji="0" lang="en-US" sz="4400" b="0" i="0" u="none" strike="noStrike" kern="0" cap="none" spc="0" normalizeH="0" baseline="0" noProof="0" smtClean="0">
                <a:ln>
                  <a:noFill/>
                </a:ln>
                <a:solidFill>
                  <a:srgbClr val="000000"/>
                </a:solidFill>
                <a:effectLst/>
                <a:uLnTx/>
                <a:uFillTx/>
                <a:latin typeface="+mj-lt"/>
                <a:ea typeface="+mj-ea"/>
                <a:cs typeface="+mj-cs"/>
              </a:rPr>
            </a:br>
            <a:r>
              <a:rPr kumimoji="0" lang="en-US" sz="4400" b="0" i="0" u="none" strike="noStrike" kern="0" cap="none" spc="0" normalizeH="0" baseline="0" noProof="0" smtClean="0">
                <a:ln>
                  <a:noFill/>
                </a:ln>
                <a:solidFill>
                  <a:srgbClr val="000000"/>
                </a:solidFill>
                <a:effectLst/>
                <a:uLnTx/>
                <a:uFillTx/>
                <a:latin typeface="+mj-lt"/>
                <a:ea typeface="+mj-ea"/>
                <a:cs typeface="+mj-cs"/>
              </a:rPr>
              <a:t>from the cochlea…</a:t>
            </a:r>
            <a:endParaRPr kumimoji="0" lang="en-US" sz="4400" b="0" i="0" u="none" strike="noStrike" kern="0" cap="none" spc="0" normalizeH="0" baseline="0" noProof="0" dirty="0" smtClean="0">
              <a:ln>
                <a:noFill/>
              </a:ln>
              <a:solidFill>
                <a:srgbClr val="00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p:cNvPicPr>
            <a:picLocks noChangeAspect="1" noChangeArrowheads="1"/>
          </p:cNvPicPr>
          <p:nvPr/>
        </p:nvPicPr>
        <p:blipFill>
          <a:blip r:embed="rId3" cstate="print"/>
          <a:srcRect r="30901" b="-4025"/>
          <a:stretch>
            <a:fillRect/>
          </a:stretch>
        </p:blipFill>
        <p:spPr bwMode="auto">
          <a:xfrm>
            <a:off x="0" y="993775"/>
            <a:ext cx="5111750" cy="4429125"/>
          </a:xfrm>
          <a:prstGeom prst="rect">
            <a:avLst/>
          </a:prstGeom>
          <a:noFill/>
          <a:ln w="9525">
            <a:noFill/>
            <a:miter lim="800000"/>
            <a:headEnd/>
            <a:tailEnd/>
          </a:ln>
        </p:spPr>
      </p:pic>
      <p:sp>
        <p:nvSpPr>
          <p:cNvPr id="82947" name="Titre 1"/>
          <p:cNvSpPr>
            <a:spLocks noGrp="1"/>
          </p:cNvSpPr>
          <p:nvPr>
            <p:ph type="title"/>
          </p:nvPr>
        </p:nvSpPr>
        <p:spPr>
          <a:xfrm>
            <a:off x="325438" y="-6377"/>
            <a:ext cx="9572625" cy="1255713"/>
          </a:xfrm>
        </p:spPr>
        <p:txBody>
          <a:bodyPr/>
          <a:lstStyle/>
          <a:p>
            <a:pPr eaLnBrk="1"/>
            <a:r>
              <a:rPr lang="fr-FR" dirty="0" smtClean="0"/>
              <a:t>Attention-</a:t>
            </a:r>
            <a:r>
              <a:rPr lang="fr-FR" dirty="0" err="1" smtClean="0"/>
              <a:t>driven</a:t>
            </a:r>
            <a:r>
              <a:rPr lang="fr-FR" dirty="0" smtClean="0"/>
              <a:t> </a:t>
            </a:r>
            <a:r>
              <a:rPr lang="fr-FR" dirty="0" err="1" smtClean="0"/>
              <a:t>sensory</a:t>
            </a:r>
            <a:r>
              <a:rPr lang="fr-FR" dirty="0" smtClean="0"/>
              <a:t> </a:t>
            </a:r>
            <a:r>
              <a:rPr lang="fr-FR" dirty="0" err="1" smtClean="0"/>
              <a:t>gating</a:t>
            </a:r>
            <a:r>
              <a:rPr lang="en-US" dirty="0" smtClean="0"/>
              <a:t>:</a:t>
            </a:r>
            <a:br>
              <a:rPr lang="en-US" dirty="0" smtClean="0"/>
            </a:br>
            <a:r>
              <a:rPr lang="en-US" dirty="0" smtClean="0"/>
              <a:t>from the cochlea…</a:t>
            </a:r>
          </a:p>
        </p:txBody>
      </p:sp>
      <p:sp>
        <p:nvSpPr>
          <p:cNvPr id="82948" name="Text Box 4"/>
          <p:cNvSpPr txBox="1">
            <a:spLocks noChangeArrowheads="1"/>
          </p:cNvSpPr>
          <p:nvPr/>
        </p:nvSpPr>
        <p:spPr bwMode="auto">
          <a:xfrm>
            <a:off x="7383463" y="6962775"/>
            <a:ext cx="3657600" cy="622300"/>
          </a:xfrm>
          <a:prstGeom prst="rect">
            <a:avLst/>
          </a:prstGeom>
          <a:noFill/>
          <a:ln w="9525">
            <a:noFill/>
            <a:round/>
            <a:headEnd/>
            <a:tailEnd/>
          </a:ln>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rPr>
              <a:t>Delano et al, 2007. JNS</a:t>
            </a:r>
          </a:p>
        </p:txBody>
      </p:sp>
      <p:sp>
        <p:nvSpPr>
          <p:cNvPr id="82949" name="ZoneTexte 4"/>
          <p:cNvSpPr txBox="1">
            <a:spLocks noChangeArrowheads="1"/>
          </p:cNvSpPr>
          <p:nvPr/>
        </p:nvSpPr>
        <p:spPr bwMode="auto">
          <a:xfrm>
            <a:off x="6119813" y="1565275"/>
            <a:ext cx="3960812" cy="2174875"/>
          </a:xfrm>
          <a:prstGeom prst="rect">
            <a:avLst/>
          </a:prstGeom>
          <a:noFill/>
          <a:ln w="9525">
            <a:noFill/>
            <a:miter lim="800000"/>
            <a:headEnd/>
            <a:tailEnd/>
          </a:ln>
        </p:spPr>
        <p:txBody>
          <a:bodyPr>
            <a:spAutoFit/>
          </a:bodyPr>
          <a:lstStyle/>
          <a:p>
            <a:pPr>
              <a:buFont typeface="Arial" charset="0"/>
              <a:buChar char="•"/>
            </a:pPr>
            <a:r>
              <a:rPr lang="fr-FR" dirty="0">
                <a:solidFill>
                  <a:schemeClr val="tx1"/>
                </a:solidFill>
              </a:rPr>
              <a:t> 2AFC </a:t>
            </a:r>
            <a:r>
              <a:rPr lang="fr-FR" dirty="0" err="1">
                <a:solidFill>
                  <a:schemeClr val="tx1"/>
                </a:solidFill>
              </a:rPr>
              <a:t>task</a:t>
            </a:r>
            <a:r>
              <a:rPr lang="fr-FR" dirty="0">
                <a:solidFill>
                  <a:schemeClr val="tx1"/>
                </a:solidFill>
              </a:rPr>
              <a:t> </a:t>
            </a:r>
            <a:r>
              <a:rPr lang="fr-FR" dirty="0" err="1">
                <a:solidFill>
                  <a:schemeClr val="tx1"/>
                </a:solidFill>
              </a:rPr>
              <a:t>with</a:t>
            </a:r>
            <a:r>
              <a:rPr lang="fr-FR" dirty="0">
                <a:solidFill>
                  <a:schemeClr val="tx1"/>
                </a:solidFill>
              </a:rPr>
              <a:t> chinchillas </a:t>
            </a:r>
            <a:r>
              <a:rPr lang="fr-FR" dirty="0" err="1">
                <a:solidFill>
                  <a:schemeClr val="tx1"/>
                </a:solidFill>
              </a:rPr>
              <a:t>trained</a:t>
            </a:r>
            <a:r>
              <a:rPr lang="fr-FR" dirty="0">
                <a:solidFill>
                  <a:schemeClr val="tx1"/>
                </a:solidFill>
              </a:rPr>
              <a:t> on a light </a:t>
            </a:r>
            <a:r>
              <a:rPr lang="fr-FR" dirty="0" err="1">
                <a:solidFill>
                  <a:schemeClr val="tx1"/>
                </a:solidFill>
              </a:rPr>
              <a:t>detect</a:t>
            </a:r>
            <a:endParaRPr lang="fr-FR" dirty="0">
              <a:solidFill>
                <a:schemeClr val="tx1"/>
              </a:solidFill>
            </a:endParaRPr>
          </a:p>
          <a:p>
            <a:pPr>
              <a:buFont typeface="Arial" charset="0"/>
              <a:buChar char="•"/>
            </a:pPr>
            <a:r>
              <a:rPr lang="fr-FR" dirty="0">
                <a:solidFill>
                  <a:schemeClr val="tx1"/>
                </a:solidFill>
              </a:rPr>
              <a:t> </a:t>
            </a:r>
            <a:r>
              <a:rPr lang="fr-FR" b="1" dirty="0" err="1">
                <a:solidFill>
                  <a:schemeClr val="tx1"/>
                </a:solidFill>
              </a:rPr>
              <a:t>Cochlear</a:t>
            </a:r>
            <a:r>
              <a:rPr lang="fr-FR" b="1" dirty="0">
                <a:solidFill>
                  <a:schemeClr val="tx1"/>
                </a:solidFill>
              </a:rPr>
              <a:t> output </a:t>
            </a:r>
            <a:r>
              <a:rPr lang="fr-FR" b="1" dirty="0" err="1">
                <a:solidFill>
                  <a:schemeClr val="tx1"/>
                </a:solidFill>
              </a:rPr>
              <a:t>is</a:t>
            </a:r>
            <a:r>
              <a:rPr lang="fr-FR" b="1" dirty="0">
                <a:solidFill>
                  <a:schemeClr val="tx1"/>
                </a:solidFill>
              </a:rPr>
              <a:t> </a:t>
            </a:r>
            <a:r>
              <a:rPr lang="fr-FR" b="1" dirty="0" err="1">
                <a:solidFill>
                  <a:schemeClr val="tx1"/>
                </a:solidFill>
              </a:rPr>
              <a:t>scaled</a:t>
            </a:r>
            <a:r>
              <a:rPr lang="fr-FR" b="1" dirty="0">
                <a:solidFill>
                  <a:schemeClr val="tx1"/>
                </a:solidFill>
              </a:rPr>
              <a:t> by </a:t>
            </a:r>
            <a:r>
              <a:rPr lang="fr-FR" b="1" dirty="0" smtClean="0">
                <a:solidFill>
                  <a:schemeClr val="tx1"/>
                </a:solidFill>
              </a:rPr>
              <a:t>attention</a:t>
            </a:r>
            <a:r>
              <a:rPr lang="fr-FR" dirty="0" smtClean="0">
                <a:solidFill>
                  <a:schemeClr val="tx1"/>
                </a:solidFill>
              </a:rPr>
              <a:t> (</a:t>
            </a:r>
            <a:r>
              <a:rPr lang="fr-FR" dirty="0" err="1" smtClean="0">
                <a:solidFill>
                  <a:schemeClr val="tx1"/>
                </a:solidFill>
              </a:rPr>
              <a:t>here</a:t>
            </a:r>
            <a:r>
              <a:rPr lang="fr-FR" dirty="0" smtClean="0">
                <a:solidFill>
                  <a:schemeClr val="tx1"/>
                </a:solidFill>
              </a:rPr>
              <a:t> </a:t>
            </a:r>
            <a:r>
              <a:rPr lang="fr-FR" dirty="0" err="1" smtClean="0">
                <a:solidFill>
                  <a:schemeClr val="tx1"/>
                </a:solidFill>
              </a:rPr>
              <a:t>turned</a:t>
            </a:r>
            <a:r>
              <a:rPr lang="fr-FR" dirty="0" smtClean="0">
                <a:solidFill>
                  <a:schemeClr val="tx1"/>
                </a:solidFill>
              </a:rPr>
              <a:t> down)</a:t>
            </a:r>
            <a:endParaRPr lang="fr-FR" b="1" dirty="0">
              <a:solidFill>
                <a:schemeClr val="tx1"/>
              </a:solidFill>
            </a:endParaRPr>
          </a:p>
          <a:p>
            <a:pPr>
              <a:buFont typeface="Arial" charset="0"/>
              <a:buChar char="•"/>
            </a:pPr>
            <a:r>
              <a:rPr lang="fr-FR" dirty="0">
                <a:solidFill>
                  <a:schemeClr val="tx1"/>
                </a:solidFill>
              </a:rPr>
              <a:t> </a:t>
            </a:r>
            <a:r>
              <a:rPr lang="fr-FR" dirty="0" err="1">
                <a:solidFill>
                  <a:schemeClr val="tx1"/>
                </a:solidFill>
              </a:rPr>
              <a:t>Attentional</a:t>
            </a:r>
            <a:r>
              <a:rPr lang="fr-FR" dirty="0">
                <a:solidFill>
                  <a:schemeClr val="tx1"/>
                </a:solidFill>
              </a:rPr>
              <a:t> </a:t>
            </a:r>
            <a:r>
              <a:rPr lang="fr-FR" dirty="0" err="1">
                <a:solidFill>
                  <a:schemeClr val="tx1"/>
                </a:solidFill>
              </a:rPr>
              <a:t>load</a:t>
            </a:r>
            <a:r>
              <a:rPr lang="en-GB" dirty="0">
                <a:solidFill>
                  <a:schemeClr val="tx1"/>
                </a:solidFill>
              </a:rPr>
              <a:t> </a:t>
            </a:r>
            <a:r>
              <a:rPr lang="fr-FR" dirty="0">
                <a:solidFill>
                  <a:schemeClr val="tx1"/>
                </a:solidFill>
              </a:rPr>
              <a:t>sets the </a:t>
            </a:r>
            <a:r>
              <a:rPr lang="fr-FR" dirty="0" err="1">
                <a:solidFill>
                  <a:schemeClr val="tx1"/>
                </a:solidFill>
              </a:rPr>
              <a:t>cochlear</a:t>
            </a:r>
            <a:r>
              <a:rPr lang="fr-FR" dirty="0">
                <a:solidFill>
                  <a:schemeClr val="tx1"/>
                </a:solidFill>
              </a:rPr>
              <a:t> gain (and </a:t>
            </a:r>
            <a:r>
              <a:rPr lang="fr-FR" dirty="0" err="1">
                <a:solidFill>
                  <a:schemeClr val="tx1"/>
                </a:solidFill>
              </a:rPr>
              <a:t>is</a:t>
            </a:r>
            <a:r>
              <a:rPr lang="fr-FR" dirty="0">
                <a:solidFill>
                  <a:schemeClr val="tx1"/>
                </a:solidFill>
              </a:rPr>
              <a:t> </a:t>
            </a:r>
            <a:r>
              <a:rPr lang="fr-FR" dirty="0" err="1">
                <a:solidFill>
                  <a:schemeClr val="tx1"/>
                </a:solidFill>
              </a:rPr>
              <a:t>reflected</a:t>
            </a:r>
            <a:r>
              <a:rPr lang="fr-FR" dirty="0">
                <a:solidFill>
                  <a:schemeClr val="tx1"/>
                </a:solidFill>
              </a:rPr>
              <a:t> </a:t>
            </a:r>
            <a:r>
              <a:rPr lang="fr-FR" dirty="0" err="1">
                <a:solidFill>
                  <a:schemeClr val="tx1"/>
                </a:solidFill>
              </a:rPr>
              <a:t>into</a:t>
            </a:r>
            <a:r>
              <a:rPr lang="fr-FR" dirty="0">
                <a:solidFill>
                  <a:schemeClr val="tx1"/>
                </a:solidFill>
              </a:rPr>
              <a:t> </a:t>
            </a:r>
            <a:r>
              <a:rPr lang="fr-FR" dirty="0" err="1" smtClean="0">
                <a:solidFill>
                  <a:schemeClr val="tx1"/>
                </a:solidFill>
              </a:rPr>
              <a:t>behavioral</a:t>
            </a:r>
            <a:r>
              <a:rPr lang="fr-FR" dirty="0" smtClean="0">
                <a:solidFill>
                  <a:schemeClr val="tx1"/>
                </a:solidFill>
              </a:rPr>
              <a:t> </a:t>
            </a:r>
            <a:r>
              <a:rPr lang="fr-FR" dirty="0" err="1">
                <a:solidFill>
                  <a:schemeClr val="tx1"/>
                </a:solidFill>
              </a:rPr>
              <a:t>outcomes</a:t>
            </a:r>
            <a:r>
              <a:rPr lang="fr-FR" dirty="0">
                <a:solidFill>
                  <a:schemeClr val="tx1"/>
                </a:solidFill>
              </a:rPr>
              <a:t>)</a:t>
            </a:r>
          </a:p>
          <a:p>
            <a:endParaRPr lang="en-GB" dirty="0">
              <a:solidFill>
                <a:schemeClr val="tx1"/>
              </a:solidFill>
            </a:endParaRPr>
          </a:p>
        </p:txBody>
      </p:sp>
      <p:cxnSp>
        <p:nvCxnSpPr>
          <p:cNvPr id="82950" name="Connecteur droit avec flèche 7"/>
          <p:cNvCxnSpPr>
            <a:cxnSpLocks noChangeShapeType="1"/>
          </p:cNvCxnSpPr>
          <p:nvPr/>
        </p:nvCxnSpPr>
        <p:spPr bwMode="auto">
          <a:xfrm rot="16200000" flipV="1">
            <a:off x="-210344" y="5172869"/>
            <a:ext cx="1071563" cy="142875"/>
          </a:xfrm>
          <a:prstGeom prst="straightConnector1">
            <a:avLst/>
          </a:prstGeom>
          <a:noFill/>
          <a:ln w="9525" algn="ctr">
            <a:solidFill>
              <a:schemeClr val="tx1"/>
            </a:solidFill>
            <a:round/>
            <a:headEnd/>
            <a:tailEnd type="arrow" w="med" len="med"/>
          </a:ln>
        </p:spPr>
      </p:cxnSp>
      <p:sp>
        <p:nvSpPr>
          <p:cNvPr id="82951" name="ZoneTexte 9"/>
          <p:cNvSpPr txBox="1">
            <a:spLocks noChangeArrowheads="1"/>
          </p:cNvSpPr>
          <p:nvPr/>
        </p:nvSpPr>
        <p:spPr bwMode="auto">
          <a:xfrm>
            <a:off x="-214313" y="5780088"/>
            <a:ext cx="1754188" cy="1133475"/>
          </a:xfrm>
          <a:prstGeom prst="rect">
            <a:avLst/>
          </a:prstGeom>
          <a:noFill/>
          <a:ln w="9525">
            <a:noFill/>
            <a:miter lim="800000"/>
            <a:headEnd/>
            <a:tailEnd/>
          </a:ln>
        </p:spPr>
        <p:txBody>
          <a:bodyPr>
            <a:spAutoFit/>
          </a:bodyPr>
          <a:lstStyle/>
          <a:p>
            <a:pPr algn="ctr"/>
            <a:r>
              <a:rPr lang="fr-FR">
                <a:solidFill>
                  <a:schemeClr val="tx1"/>
                </a:solidFill>
              </a:rPr>
              <a:t>Afferent fiber (cochlear output from IHC)</a:t>
            </a:r>
            <a:endParaRPr lang="en-GB">
              <a:solidFill>
                <a:schemeClr val="tx1"/>
              </a:solidFill>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p:cNvPicPr>
            <a:picLocks noChangeAspect="1" noChangeArrowheads="1"/>
          </p:cNvPicPr>
          <p:nvPr/>
        </p:nvPicPr>
        <p:blipFill>
          <a:blip r:embed="rId3" cstate="print"/>
          <a:srcRect t="1678" r="61803" b="-4025"/>
          <a:stretch>
            <a:fillRect/>
          </a:stretch>
        </p:blipFill>
        <p:spPr bwMode="auto">
          <a:xfrm>
            <a:off x="0" y="1065213"/>
            <a:ext cx="2825750" cy="4357687"/>
          </a:xfrm>
          <a:prstGeom prst="rect">
            <a:avLst/>
          </a:prstGeom>
          <a:noFill/>
          <a:ln w="9525">
            <a:noFill/>
            <a:miter lim="800000"/>
            <a:headEnd/>
            <a:tailEnd/>
          </a:ln>
        </p:spPr>
      </p:pic>
      <p:sp>
        <p:nvSpPr>
          <p:cNvPr id="83971" name="Text Box 4"/>
          <p:cNvSpPr txBox="1">
            <a:spLocks noChangeArrowheads="1"/>
          </p:cNvSpPr>
          <p:nvPr/>
        </p:nvSpPr>
        <p:spPr bwMode="auto">
          <a:xfrm>
            <a:off x="7383463" y="6962775"/>
            <a:ext cx="3657600" cy="622300"/>
          </a:xfrm>
          <a:prstGeom prst="rect">
            <a:avLst/>
          </a:prstGeom>
          <a:noFill/>
          <a:ln w="9525">
            <a:noFill/>
            <a:round/>
            <a:headEnd/>
            <a:tailEnd/>
          </a:ln>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rPr>
              <a:t>Delano et al, 2007. JNS</a:t>
            </a:r>
          </a:p>
        </p:txBody>
      </p:sp>
      <p:sp>
        <p:nvSpPr>
          <p:cNvPr id="83972" name="ZoneTexte 4"/>
          <p:cNvSpPr txBox="1">
            <a:spLocks noChangeArrowheads="1"/>
          </p:cNvSpPr>
          <p:nvPr/>
        </p:nvSpPr>
        <p:spPr bwMode="auto">
          <a:xfrm>
            <a:off x="6119813" y="1565275"/>
            <a:ext cx="3960812" cy="2174875"/>
          </a:xfrm>
          <a:prstGeom prst="rect">
            <a:avLst/>
          </a:prstGeom>
          <a:noFill/>
          <a:ln w="9525">
            <a:noFill/>
            <a:miter lim="800000"/>
            <a:headEnd/>
            <a:tailEnd/>
          </a:ln>
        </p:spPr>
        <p:txBody>
          <a:bodyPr>
            <a:spAutoFit/>
          </a:bodyPr>
          <a:lstStyle/>
          <a:p>
            <a:pPr>
              <a:buFont typeface="Arial" charset="0"/>
              <a:buChar char="•"/>
            </a:pPr>
            <a:r>
              <a:rPr lang="fr-FR" dirty="0">
                <a:solidFill>
                  <a:schemeClr val="tx1"/>
                </a:solidFill>
              </a:rPr>
              <a:t> 2AFC </a:t>
            </a:r>
            <a:r>
              <a:rPr lang="fr-FR" dirty="0" err="1">
                <a:solidFill>
                  <a:schemeClr val="tx1"/>
                </a:solidFill>
              </a:rPr>
              <a:t>task</a:t>
            </a:r>
            <a:r>
              <a:rPr lang="fr-FR" dirty="0">
                <a:solidFill>
                  <a:schemeClr val="tx1"/>
                </a:solidFill>
              </a:rPr>
              <a:t> </a:t>
            </a:r>
            <a:r>
              <a:rPr lang="fr-FR" dirty="0" err="1">
                <a:solidFill>
                  <a:schemeClr val="tx1"/>
                </a:solidFill>
              </a:rPr>
              <a:t>with</a:t>
            </a:r>
            <a:r>
              <a:rPr lang="fr-FR" dirty="0">
                <a:solidFill>
                  <a:schemeClr val="tx1"/>
                </a:solidFill>
              </a:rPr>
              <a:t> chinchillas </a:t>
            </a:r>
            <a:r>
              <a:rPr lang="fr-FR" dirty="0" err="1">
                <a:solidFill>
                  <a:schemeClr val="tx1"/>
                </a:solidFill>
              </a:rPr>
              <a:t>trained</a:t>
            </a:r>
            <a:r>
              <a:rPr lang="fr-FR" dirty="0">
                <a:solidFill>
                  <a:schemeClr val="tx1"/>
                </a:solidFill>
              </a:rPr>
              <a:t> on a light </a:t>
            </a:r>
            <a:r>
              <a:rPr lang="fr-FR" dirty="0" err="1">
                <a:solidFill>
                  <a:schemeClr val="tx1"/>
                </a:solidFill>
              </a:rPr>
              <a:t>detect</a:t>
            </a:r>
            <a:endParaRPr lang="fr-FR" dirty="0">
              <a:solidFill>
                <a:schemeClr val="tx1"/>
              </a:solidFill>
            </a:endParaRPr>
          </a:p>
          <a:p>
            <a:pPr>
              <a:buFont typeface="Arial" charset="0"/>
              <a:buChar char="•"/>
            </a:pPr>
            <a:r>
              <a:rPr lang="fr-FR" dirty="0">
                <a:solidFill>
                  <a:schemeClr val="tx1"/>
                </a:solidFill>
              </a:rPr>
              <a:t> </a:t>
            </a:r>
            <a:r>
              <a:rPr lang="fr-FR" b="1" dirty="0" err="1">
                <a:solidFill>
                  <a:schemeClr val="tx1"/>
                </a:solidFill>
              </a:rPr>
              <a:t>Cochlear</a:t>
            </a:r>
            <a:r>
              <a:rPr lang="fr-FR" b="1" dirty="0">
                <a:solidFill>
                  <a:schemeClr val="tx1"/>
                </a:solidFill>
              </a:rPr>
              <a:t> output </a:t>
            </a:r>
            <a:r>
              <a:rPr lang="fr-FR" b="1" dirty="0" err="1">
                <a:solidFill>
                  <a:schemeClr val="tx1"/>
                </a:solidFill>
              </a:rPr>
              <a:t>is</a:t>
            </a:r>
            <a:r>
              <a:rPr lang="fr-FR" b="1" dirty="0">
                <a:solidFill>
                  <a:schemeClr val="tx1"/>
                </a:solidFill>
              </a:rPr>
              <a:t> </a:t>
            </a:r>
            <a:r>
              <a:rPr lang="fr-FR" b="1" dirty="0" err="1">
                <a:solidFill>
                  <a:schemeClr val="tx1"/>
                </a:solidFill>
              </a:rPr>
              <a:t>scaled</a:t>
            </a:r>
            <a:r>
              <a:rPr lang="fr-FR" b="1" dirty="0">
                <a:solidFill>
                  <a:schemeClr val="tx1"/>
                </a:solidFill>
              </a:rPr>
              <a:t> by </a:t>
            </a:r>
            <a:r>
              <a:rPr lang="fr-FR" b="1" dirty="0" smtClean="0">
                <a:solidFill>
                  <a:schemeClr val="tx1"/>
                </a:solidFill>
              </a:rPr>
              <a:t>attention</a:t>
            </a:r>
            <a:r>
              <a:rPr lang="fr-FR" dirty="0" smtClean="0">
                <a:solidFill>
                  <a:schemeClr val="tx1"/>
                </a:solidFill>
              </a:rPr>
              <a:t> (</a:t>
            </a:r>
            <a:r>
              <a:rPr lang="fr-FR" dirty="0" err="1" smtClean="0">
                <a:solidFill>
                  <a:schemeClr val="tx1"/>
                </a:solidFill>
              </a:rPr>
              <a:t>here</a:t>
            </a:r>
            <a:r>
              <a:rPr lang="fr-FR" dirty="0" smtClean="0">
                <a:solidFill>
                  <a:schemeClr val="tx1"/>
                </a:solidFill>
              </a:rPr>
              <a:t> </a:t>
            </a:r>
            <a:r>
              <a:rPr lang="fr-FR" dirty="0" err="1" smtClean="0">
                <a:solidFill>
                  <a:schemeClr val="tx1"/>
                </a:solidFill>
              </a:rPr>
              <a:t>turned</a:t>
            </a:r>
            <a:r>
              <a:rPr lang="fr-FR" dirty="0" smtClean="0">
                <a:solidFill>
                  <a:schemeClr val="tx1"/>
                </a:solidFill>
              </a:rPr>
              <a:t> down)</a:t>
            </a:r>
            <a:endParaRPr lang="fr-FR" dirty="0">
              <a:solidFill>
                <a:schemeClr val="tx1"/>
              </a:solidFill>
            </a:endParaRPr>
          </a:p>
          <a:p>
            <a:pPr>
              <a:buFont typeface="Arial" charset="0"/>
              <a:buChar char="•"/>
            </a:pPr>
            <a:r>
              <a:rPr lang="fr-FR" dirty="0">
                <a:solidFill>
                  <a:schemeClr val="tx1"/>
                </a:solidFill>
              </a:rPr>
              <a:t> </a:t>
            </a:r>
            <a:r>
              <a:rPr lang="fr-FR" dirty="0" err="1">
                <a:solidFill>
                  <a:schemeClr val="tx1"/>
                </a:solidFill>
              </a:rPr>
              <a:t>Attentional</a:t>
            </a:r>
            <a:r>
              <a:rPr lang="fr-FR" dirty="0">
                <a:solidFill>
                  <a:schemeClr val="tx1"/>
                </a:solidFill>
              </a:rPr>
              <a:t> </a:t>
            </a:r>
            <a:r>
              <a:rPr lang="fr-FR" dirty="0" err="1">
                <a:solidFill>
                  <a:schemeClr val="tx1"/>
                </a:solidFill>
              </a:rPr>
              <a:t>load</a:t>
            </a:r>
            <a:r>
              <a:rPr lang="en-GB" dirty="0">
                <a:solidFill>
                  <a:schemeClr val="tx1"/>
                </a:solidFill>
              </a:rPr>
              <a:t> </a:t>
            </a:r>
            <a:r>
              <a:rPr lang="fr-FR" dirty="0">
                <a:solidFill>
                  <a:schemeClr val="tx1"/>
                </a:solidFill>
              </a:rPr>
              <a:t>sets the </a:t>
            </a:r>
            <a:r>
              <a:rPr lang="fr-FR" dirty="0" err="1">
                <a:solidFill>
                  <a:schemeClr val="tx1"/>
                </a:solidFill>
              </a:rPr>
              <a:t>cochlear</a:t>
            </a:r>
            <a:r>
              <a:rPr lang="fr-FR" dirty="0">
                <a:solidFill>
                  <a:schemeClr val="tx1"/>
                </a:solidFill>
              </a:rPr>
              <a:t> gain (and </a:t>
            </a:r>
            <a:r>
              <a:rPr lang="fr-FR" dirty="0" err="1">
                <a:solidFill>
                  <a:schemeClr val="tx1"/>
                </a:solidFill>
              </a:rPr>
              <a:t>is</a:t>
            </a:r>
            <a:r>
              <a:rPr lang="fr-FR" dirty="0">
                <a:solidFill>
                  <a:schemeClr val="tx1"/>
                </a:solidFill>
              </a:rPr>
              <a:t> </a:t>
            </a:r>
            <a:r>
              <a:rPr lang="fr-FR" dirty="0" err="1">
                <a:solidFill>
                  <a:schemeClr val="tx1"/>
                </a:solidFill>
              </a:rPr>
              <a:t>reflected</a:t>
            </a:r>
            <a:r>
              <a:rPr lang="fr-FR" dirty="0">
                <a:solidFill>
                  <a:schemeClr val="tx1"/>
                </a:solidFill>
              </a:rPr>
              <a:t> </a:t>
            </a:r>
            <a:r>
              <a:rPr lang="fr-FR" dirty="0" err="1">
                <a:solidFill>
                  <a:schemeClr val="tx1"/>
                </a:solidFill>
              </a:rPr>
              <a:t>into</a:t>
            </a:r>
            <a:r>
              <a:rPr lang="fr-FR" dirty="0">
                <a:solidFill>
                  <a:schemeClr val="tx1"/>
                </a:solidFill>
              </a:rPr>
              <a:t> </a:t>
            </a:r>
            <a:r>
              <a:rPr lang="fr-FR" dirty="0" err="1" smtClean="0">
                <a:solidFill>
                  <a:schemeClr val="tx1"/>
                </a:solidFill>
              </a:rPr>
              <a:t>behavioral</a:t>
            </a:r>
            <a:r>
              <a:rPr lang="fr-FR" dirty="0" smtClean="0">
                <a:solidFill>
                  <a:schemeClr val="tx1"/>
                </a:solidFill>
              </a:rPr>
              <a:t> </a:t>
            </a:r>
            <a:r>
              <a:rPr lang="fr-FR" dirty="0" err="1">
                <a:solidFill>
                  <a:schemeClr val="tx1"/>
                </a:solidFill>
              </a:rPr>
              <a:t>outcomes</a:t>
            </a:r>
            <a:r>
              <a:rPr lang="fr-FR" dirty="0">
                <a:solidFill>
                  <a:schemeClr val="tx1"/>
                </a:solidFill>
              </a:rPr>
              <a:t>)</a:t>
            </a:r>
          </a:p>
          <a:p>
            <a:endParaRPr lang="en-GB" dirty="0">
              <a:solidFill>
                <a:schemeClr val="tx1"/>
              </a:solidFill>
            </a:endParaRPr>
          </a:p>
        </p:txBody>
      </p:sp>
      <p:cxnSp>
        <p:nvCxnSpPr>
          <p:cNvPr id="83973" name="Connecteur droit avec flèche 7"/>
          <p:cNvCxnSpPr>
            <a:cxnSpLocks noChangeShapeType="1"/>
          </p:cNvCxnSpPr>
          <p:nvPr/>
        </p:nvCxnSpPr>
        <p:spPr bwMode="auto">
          <a:xfrm rot="16200000" flipV="1">
            <a:off x="-210344" y="5172869"/>
            <a:ext cx="1071563" cy="142875"/>
          </a:xfrm>
          <a:prstGeom prst="straightConnector1">
            <a:avLst/>
          </a:prstGeom>
          <a:noFill/>
          <a:ln w="9525" algn="ctr">
            <a:solidFill>
              <a:schemeClr val="tx1"/>
            </a:solidFill>
            <a:round/>
            <a:headEnd/>
            <a:tailEnd type="arrow" w="med" len="med"/>
          </a:ln>
        </p:spPr>
      </p:cxnSp>
      <p:sp>
        <p:nvSpPr>
          <p:cNvPr id="83974" name="ZoneTexte 9"/>
          <p:cNvSpPr txBox="1">
            <a:spLocks noChangeArrowheads="1"/>
          </p:cNvSpPr>
          <p:nvPr/>
        </p:nvSpPr>
        <p:spPr bwMode="auto">
          <a:xfrm>
            <a:off x="-214313" y="5780088"/>
            <a:ext cx="1754188" cy="1133475"/>
          </a:xfrm>
          <a:prstGeom prst="rect">
            <a:avLst/>
          </a:prstGeom>
          <a:noFill/>
          <a:ln w="9525">
            <a:noFill/>
            <a:miter lim="800000"/>
            <a:headEnd/>
            <a:tailEnd/>
          </a:ln>
        </p:spPr>
        <p:txBody>
          <a:bodyPr>
            <a:spAutoFit/>
          </a:bodyPr>
          <a:lstStyle/>
          <a:p>
            <a:pPr algn="ctr"/>
            <a:r>
              <a:rPr lang="fr-FR">
                <a:solidFill>
                  <a:schemeClr val="tx1"/>
                </a:solidFill>
              </a:rPr>
              <a:t>Afferent fiber (cochlear output from IHC)</a:t>
            </a:r>
            <a:endParaRPr lang="en-GB">
              <a:solidFill>
                <a:schemeClr val="tx1"/>
              </a:solidFill>
            </a:endParaRPr>
          </a:p>
        </p:txBody>
      </p:sp>
      <p:pic>
        <p:nvPicPr>
          <p:cNvPr id="83975" name="Picture 2"/>
          <p:cNvPicPr>
            <a:picLocks noChangeAspect="1" noChangeArrowheads="1"/>
          </p:cNvPicPr>
          <p:nvPr/>
        </p:nvPicPr>
        <p:blipFill>
          <a:blip r:embed="rId4" cstate="print"/>
          <a:srcRect/>
          <a:stretch>
            <a:fillRect/>
          </a:stretch>
        </p:blipFill>
        <p:spPr bwMode="auto">
          <a:xfrm>
            <a:off x="2968625" y="1065213"/>
            <a:ext cx="3201988" cy="4076700"/>
          </a:xfrm>
          <a:prstGeom prst="rect">
            <a:avLst/>
          </a:prstGeom>
          <a:noFill/>
          <a:ln w="9525">
            <a:noFill/>
            <a:miter lim="800000"/>
            <a:headEnd/>
            <a:tailEnd/>
          </a:ln>
        </p:spPr>
      </p:pic>
      <p:cxnSp>
        <p:nvCxnSpPr>
          <p:cNvPr id="83977" name="Connecteur droit avec flèche 10"/>
          <p:cNvCxnSpPr>
            <a:cxnSpLocks noChangeShapeType="1"/>
          </p:cNvCxnSpPr>
          <p:nvPr/>
        </p:nvCxnSpPr>
        <p:spPr bwMode="auto">
          <a:xfrm>
            <a:off x="4111625" y="2851150"/>
            <a:ext cx="285750" cy="1588"/>
          </a:xfrm>
          <a:prstGeom prst="straightConnector1">
            <a:avLst/>
          </a:prstGeom>
          <a:noFill/>
          <a:ln w="9525" algn="ctr">
            <a:solidFill>
              <a:srgbClr val="FF0000"/>
            </a:solidFill>
            <a:round/>
            <a:headEnd/>
            <a:tailEnd type="arrow" w="med" len="med"/>
          </a:ln>
        </p:spPr>
      </p:cxnSp>
      <p:cxnSp>
        <p:nvCxnSpPr>
          <p:cNvPr id="83978" name="Connecteur droit 12"/>
          <p:cNvCxnSpPr>
            <a:cxnSpLocks noChangeShapeType="1"/>
          </p:cNvCxnSpPr>
          <p:nvPr/>
        </p:nvCxnSpPr>
        <p:spPr bwMode="auto">
          <a:xfrm>
            <a:off x="5657850" y="3954463"/>
            <a:ext cx="357188" cy="1587"/>
          </a:xfrm>
          <a:prstGeom prst="line">
            <a:avLst/>
          </a:prstGeom>
          <a:noFill/>
          <a:ln w="9525" algn="ctr">
            <a:solidFill>
              <a:srgbClr val="FF0000"/>
            </a:solidFill>
            <a:round/>
            <a:headEnd/>
            <a:tailEnd/>
          </a:ln>
        </p:spPr>
      </p:cxnSp>
      <p:sp>
        <p:nvSpPr>
          <p:cNvPr id="12" name="Titre 1"/>
          <p:cNvSpPr>
            <a:spLocks noGrp="1"/>
          </p:cNvSpPr>
          <p:nvPr>
            <p:ph type="title"/>
          </p:nvPr>
        </p:nvSpPr>
        <p:spPr>
          <a:xfrm>
            <a:off x="325438" y="-6377"/>
            <a:ext cx="9572625" cy="1255713"/>
          </a:xfrm>
        </p:spPr>
        <p:txBody>
          <a:bodyPr/>
          <a:lstStyle/>
          <a:p>
            <a:pPr eaLnBrk="1"/>
            <a:r>
              <a:rPr lang="fr-FR" dirty="0" smtClean="0"/>
              <a:t>Attention-</a:t>
            </a:r>
            <a:r>
              <a:rPr lang="fr-FR" dirty="0" err="1" smtClean="0"/>
              <a:t>driven</a:t>
            </a:r>
            <a:r>
              <a:rPr lang="fr-FR" dirty="0" smtClean="0"/>
              <a:t> </a:t>
            </a:r>
            <a:r>
              <a:rPr lang="fr-FR" dirty="0" err="1" smtClean="0"/>
              <a:t>sensory</a:t>
            </a:r>
            <a:r>
              <a:rPr lang="fr-FR" dirty="0" smtClean="0"/>
              <a:t> </a:t>
            </a:r>
            <a:r>
              <a:rPr lang="fr-FR" dirty="0" err="1" smtClean="0"/>
              <a:t>gating</a:t>
            </a:r>
            <a:r>
              <a:rPr lang="en-US" dirty="0" smtClean="0"/>
              <a:t>:</a:t>
            </a:r>
            <a:br>
              <a:rPr lang="en-US" dirty="0" smtClean="0"/>
            </a:br>
            <a:r>
              <a:rPr lang="en-US" dirty="0" smtClean="0"/>
              <a:t>from the cochlea…</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5" name="Text Box 4"/>
          <p:cNvSpPr txBox="1">
            <a:spLocks noChangeArrowheads="1"/>
          </p:cNvSpPr>
          <p:nvPr/>
        </p:nvSpPr>
        <p:spPr bwMode="auto">
          <a:xfrm>
            <a:off x="7383463" y="6962775"/>
            <a:ext cx="3657600" cy="622300"/>
          </a:xfrm>
          <a:prstGeom prst="rect">
            <a:avLst/>
          </a:prstGeom>
          <a:noFill/>
          <a:ln w="9525">
            <a:noFill/>
            <a:round/>
            <a:headEnd/>
            <a:tailEnd/>
          </a:ln>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rPr>
              <a:t>Delano et al, 2007. JNS</a:t>
            </a:r>
          </a:p>
        </p:txBody>
      </p:sp>
      <p:sp>
        <p:nvSpPr>
          <p:cNvPr id="84996" name="ZoneTexte 4"/>
          <p:cNvSpPr txBox="1">
            <a:spLocks noChangeArrowheads="1"/>
          </p:cNvSpPr>
          <p:nvPr/>
        </p:nvSpPr>
        <p:spPr bwMode="auto">
          <a:xfrm>
            <a:off x="6119813" y="1565275"/>
            <a:ext cx="3960812" cy="2695575"/>
          </a:xfrm>
          <a:prstGeom prst="rect">
            <a:avLst/>
          </a:prstGeom>
          <a:noFill/>
          <a:ln w="9525">
            <a:noFill/>
            <a:miter lim="800000"/>
            <a:headEnd/>
            <a:tailEnd/>
          </a:ln>
        </p:spPr>
        <p:txBody>
          <a:bodyPr>
            <a:spAutoFit/>
          </a:bodyPr>
          <a:lstStyle/>
          <a:p>
            <a:pPr>
              <a:buFont typeface="Arial" charset="0"/>
              <a:buChar char="•"/>
            </a:pPr>
            <a:r>
              <a:rPr lang="fr-FR" dirty="0">
                <a:solidFill>
                  <a:schemeClr val="tx1"/>
                </a:solidFill>
              </a:rPr>
              <a:t> </a:t>
            </a:r>
            <a:r>
              <a:rPr lang="fr-FR" dirty="0" smtClean="0">
                <a:solidFill>
                  <a:schemeClr val="tx1"/>
                </a:solidFill>
              </a:rPr>
              <a:t>2AFC </a:t>
            </a:r>
            <a:r>
              <a:rPr lang="fr-FR" dirty="0" err="1" smtClean="0">
                <a:solidFill>
                  <a:schemeClr val="tx1"/>
                </a:solidFill>
              </a:rPr>
              <a:t>task</a:t>
            </a:r>
            <a:r>
              <a:rPr lang="fr-FR" dirty="0" smtClean="0">
                <a:solidFill>
                  <a:schemeClr val="tx1"/>
                </a:solidFill>
              </a:rPr>
              <a:t> </a:t>
            </a:r>
            <a:r>
              <a:rPr lang="fr-FR" dirty="0" err="1" smtClean="0">
                <a:solidFill>
                  <a:schemeClr val="tx1"/>
                </a:solidFill>
              </a:rPr>
              <a:t>with</a:t>
            </a:r>
            <a:r>
              <a:rPr lang="fr-FR" dirty="0" smtClean="0">
                <a:solidFill>
                  <a:schemeClr val="tx1"/>
                </a:solidFill>
              </a:rPr>
              <a:t> chinchillas </a:t>
            </a:r>
            <a:r>
              <a:rPr lang="fr-FR" dirty="0" err="1" smtClean="0">
                <a:solidFill>
                  <a:schemeClr val="tx1"/>
                </a:solidFill>
              </a:rPr>
              <a:t>trained</a:t>
            </a:r>
            <a:r>
              <a:rPr lang="fr-FR" dirty="0" smtClean="0">
                <a:solidFill>
                  <a:schemeClr val="tx1"/>
                </a:solidFill>
              </a:rPr>
              <a:t> on a light </a:t>
            </a:r>
            <a:r>
              <a:rPr lang="fr-FR" dirty="0" err="1" smtClean="0">
                <a:solidFill>
                  <a:schemeClr val="tx1"/>
                </a:solidFill>
              </a:rPr>
              <a:t>detect</a:t>
            </a:r>
            <a:endParaRPr lang="fr-FR" dirty="0" smtClean="0">
              <a:solidFill>
                <a:schemeClr val="tx1"/>
              </a:solidFill>
            </a:endParaRPr>
          </a:p>
          <a:p>
            <a:pPr>
              <a:buFont typeface="Arial" charset="0"/>
              <a:buChar char="•"/>
            </a:pPr>
            <a:r>
              <a:rPr lang="fr-FR" dirty="0" smtClean="0">
                <a:solidFill>
                  <a:schemeClr val="tx1"/>
                </a:solidFill>
              </a:rPr>
              <a:t> </a:t>
            </a:r>
            <a:r>
              <a:rPr lang="fr-FR" b="1" dirty="0" err="1" smtClean="0">
                <a:solidFill>
                  <a:schemeClr val="tx1"/>
                </a:solidFill>
              </a:rPr>
              <a:t>Cochlear</a:t>
            </a:r>
            <a:r>
              <a:rPr lang="fr-FR" b="1" dirty="0" smtClean="0">
                <a:solidFill>
                  <a:schemeClr val="tx1"/>
                </a:solidFill>
              </a:rPr>
              <a:t> output </a:t>
            </a:r>
            <a:r>
              <a:rPr lang="fr-FR" b="1" dirty="0" err="1" smtClean="0">
                <a:solidFill>
                  <a:schemeClr val="tx1"/>
                </a:solidFill>
              </a:rPr>
              <a:t>is</a:t>
            </a:r>
            <a:r>
              <a:rPr lang="fr-FR" b="1" dirty="0" smtClean="0">
                <a:solidFill>
                  <a:schemeClr val="tx1"/>
                </a:solidFill>
              </a:rPr>
              <a:t> </a:t>
            </a:r>
            <a:r>
              <a:rPr lang="fr-FR" b="1" dirty="0" err="1" smtClean="0">
                <a:solidFill>
                  <a:schemeClr val="tx1"/>
                </a:solidFill>
              </a:rPr>
              <a:t>scaled</a:t>
            </a:r>
            <a:r>
              <a:rPr lang="fr-FR" b="1" dirty="0" smtClean="0">
                <a:solidFill>
                  <a:schemeClr val="tx1"/>
                </a:solidFill>
              </a:rPr>
              <a:t> by attention</a:t>
            </a:r>
            <a:r>
              <a:rPr lang="fr-FR" dirty="0" smtClean="0">
                <a:solidFill>
                  <a:schemeClr val="tx1"/>
                </a:solidFill>
              </a:rPr>
              <a:t> (</a:t>
            </a:r>
            <a:r>
              <a:rPr lang="fr-FR" dirty="0" err="1" smtClean="0">
                <a:solidFill>
                  <a:schemeClr val="tx1"/>
                </a:solidFill>
              </a:rPr>
              <a:t>here</a:t>
            </a:r>
            <a:r>
              <a:rPr lang="fr-FR" dirty="0" smtClean="0">
                <a:solidFill>
                  <a:schemeClr val="tx1"/>
                </a:solidFill>
              </a:rPr>
              <a:t> </a:t>
            </a:r>
            <a:r>
              <a:rPr lang="fr-FR" dirty="0" err="1" smtClean="0">
                <a:solidFill>
                  <a:schemeClr val="tx1"/>
                </a:solidFill>
              </a:rPr>
              <a:t>turned</a:t>
            </a:r>
            <a:r>
              <a:rPr lang="fr-FR" dirty="0" smtClean="0">
                <a:solidFill>
                  <a:schemeClr val="tx1"/>
                </a:solidFill>
              </a:rPr>
              <a:t> down)</a:t>
            </a:r>
            <a:endParaRPr lang="fr-FR" b="1" dirty="0" smtClean="0">
              <a:solidFill>
                <a:schemeClr val="tx1"/>
              </a:solidFill>
            </a:endParaRPr>
          </a:p>
          <a:p>
            <a:pPr>
              <a:buFont typeface="Arial" charset="0"/>
              <a:buChar char="•"/>
            </a:pPr>
            <a:r>
              <a:rPr lang="fr-FR" dirty="0" smtClean="0">
                <a:solidFill>
                  <a:schemeClr val="tx1"/>
                </a:solidFill>
              </a:rPr>
              <a:t> </a:t>
            </a:r>
            <a:r>
              <a:rPr lang="fr-FR" dirty="0" err="1" smtClean="0">
                <a:solidFill>
                  <a:schemeClr val="tx1"/>
                </a:solidFill>
              </a:rPr>
              <a:t>Attentional</a:t>
            </a:r>
            <a:r>
              <a:rPr lang="fr-FR" dirty="0" smtClean="0">
                <a:solidFill>
                  <a:schemeClr val="tx1"/>
                </a:solidFill>
              </a:rPr>
              <a:t> </a:t>
            </a:r>
            <a:r>
              <a:rPr lang="fr-FR" dirty="0" err="1" smtClean="0">
                <a:solidFill>
                  <a:schemeClr val="tx1"/>
                </a:solidFill>
              </a:rPr>
              <a:t>load</a:t>
            </a:r>
            <a:r>
              <a:rPr lang="en-GB" dirty="0" smtClean="0">
                <a:solidFill>
                  <a:schemeClr val="tx1"/>
                </a:solidFill>
              </a:rPr>
              <a:t> </a:t>
            </a:r>
            <a:r>
              <a:rPr lang="fr-FR" dirty="0" smtClean="0">
                <a:solidFill>
                  <a:schemeClr val="tx1"/>
                </a:solidFill>
              </a:rPr>
              <a:t>sets the </a:t>
            </a:r>
            <a:r>
              <a:rPr lang="fr-FR" dirty="0" err="1" smtClean="0">
                <a:solidFill>
                  <a:schemeClr val="tx1"/>
                </a:solidFill>
              </a:rPr>
              <a:t>cochlear</a:t>
            </a:r>
            <a:r>
              <a:rPr lang="fr-FR" dirty="0" smtClean="0">
                <a:solidFill>
                  <a:schemeClr val="tx1"/>
                </a:solidFill>
              </a:rPr>
              <a:t> gain (and </a:t>
            </a:r>
            <a:r>
              <a:rPr lang="fr-FR" dirty="0" err="1" smtClean="0">
                <a:solidFill>
                  <a:schemeClr val="tx1"/>
                </a:solidFill>
              </a:rPr>
              <a:t>is</a:t>
            </a:r>
            <a:r>
              <a:rPr lang="fr-FR" dirty="0" smtClean="0">
                <a:solidFill>
                  <a:schemeClr val="tx1"/>
                </a:solidFill>
              </a:rPr>
              <a:t> </a:t>
            </a:r>
            <a:r>
              <a:rPr lang="fr-FR" dirty="0" err="1" smtClean="0">
                <a:solidFill>
                  <a:schemeClr val="tx1"/>
                </a:solidFill>
              </a:rPr>
              <a:t>reflected</a:t>
            </a:r>
            <a:r>
              <a:rPr lang="fr-FR" dirty="0" smtClean="0">
                <a:solidFill>
                  <a:schemeClr val="tx1"/>
                </a:solidFill>
              </a:rPr>
              <a:t> </a:t>
            </a:r>
            <a:r>
              <a:rPr lang="fr-FR" dirty="0" err="1" smtClean="0">
                <a:solidFill>
                  <a:schemeClr val="tx1"/>
                </a:solidFill>
              </a:rPr>
              <a:t>into</a:t>
            </a:r>
            <a:r>
              <a:rPr lang="fr-FR" dirty="0" smtClean="0">
                <a:solidFill>
                  <a:schemeClr val="tx1"/>
                </a:solidFill>
              </a:rPr>
              <a:t> </a:t>
            </a:r>
            <a:r>
              <a:rPr lang="fr-FR" dirty="0" err="1" smtClean="0">
                <a:solidFill>
                  <a:schemeClr val="tx1"/>
                </a:solidFill>
              </a:rPr>
              <a:t>behavioral</a:t>
            </a:r>
            <a:r>
              <a:rPr lang="fr-FR" dirty="0" smtClean="0">
                <a:solidFill>
                  <a:schemeClr val="tx1"/>
                </a:solidFill>
              </a:rPr>
              <a:t> </a:t>
            </a:r>
            <a:r>
              <a:rPr lang="fr-FR" dirty="0" err="1" smtClean="0">
                <a:solidFill>
                  <a:schemeClr val="tx1"/>
                </a:solidFill>
              </a:rPr>
              <a:t>outcomes</a:t>
            </a:r>
            <a:r>
              <a:rPr lang="fr-FR" dirty="0" smtClean="0">
                <a:solidFill>
                  <a:schemeClr val="tx1"/>
                </a:solidFill>
              </a:rPr>
              <a:t>)</a:t>
            </a:r>
          </a:p>
          <a:p>
            <a:pPr>
              <a:buFont typeface="Arial" charset="0"/>
              <a:buChar char="•"/>
            </a:pPr>
            <a:r>
              <a:rPr lang="fr-FR" dirty="0" smtClean="0">
                <a:solidFill>
                  <a:schemeClr val="tx1"/>
                </a:solidFill>
              </a:rPr>
              <a:t> </a:t>
            </a:r>
            <a:r>
              <a:rPr lang="fr-FR" dirty="0" err="1">
                <a:solidFill>
                  <a:schemeClr val="tx1"/>
                </a:solidFill>
              </a:rPr>
              <a:t>Likely</a:t>
            </a:r>
            <a:r>
              <a:rPr lang="fr-FR" dirty="0">
                <a:solidFill>
                  <a:schemeClr val="tx1"/>
                </a:solidFill>
              </a:rPr>
              <a:t> </a:t>
            </a:r>
            <a:r>
              <a:rPr lang="fr-FR" dirty="0" err="1">
                <a:solidFill>
                  <a:schemeClr val="tx1"/>
                </a:solidFill>
              </a:rPr>
              <a:t>from</a:t>
            </a:r>
            <a:r>
              <a:rPr lang="fr-FR" dirty="0">
                <a:solidFill>
                  <a:schemeClr val="tx1"/>
                </a:solidFill>
              </a:rPr>
              <a:t> OHC, and </a:t>
            </a:r>
            <a:r>
              <a:rPr lang="fr-FR" dirty="0" err="1">
                <a:solidFill>
                  <a:schemeClr val="tx1"/>
                </a:solidFill>
              </a:rPr>
              <a:t>thus</a:t>
            </a:r>
            <a:r>
              <a:rPr lang="fr-FR" dirty="0">
                <a:solidFill>
                  <a:schemeClr val="tx1"/>
                </a:solidFill>
              </a:rPr>
              <a:t> </a:t>
            </a:r>
            <a:r>
              <a:rPr lang="fr-FR" dirty="0" err="1">
                <a:solidFill>
                  <a:schemeClr val="tx1"/>
                </a:solidFill>
              </a:rPr>
              <a:t>olivary</a:t>
            </a:r>
            <a:r>
              <a:rPr lang="fr-FR" dirty="0">
                <a:solidFill>
                  <a:schemeClr val="tx1"/>
                </a:solidFill>
              </a:rPr>
              <a:t> </a:t>
            </a:r>
            <a:r>
              <a:rPr lang="fr-FR" dirty="0" err="1">
                <a:solidFill>
                  <a:schemeClr val="tx1"/>
                </a:solidFill>
              </a:rPr>
              <a:t>complex</a:t>
            </a:r>
            <a:endParaRPr lang="fr-FR" dirty="0">
              <a:solidFill>
                <a:schemeClr val="tx1"/>
              </a:solidFill>
            </a:endParaRPr>
          </a:p>
          <a:p>
            <a:endParaRPr lang="en-GB" dirty="0">
              <a:solidFill>
                <a:schemeClr val="tx1"/>
              </a:solidFill>
            </a:endParaRPr>
          </a:p>
        </p:txBody>
      </p:sp>
      <p:sp>
        <p:nvSpPr>
          <p:cNvPr id="84997" name="ZoneTexte 9"/>
          <p:cNvSpPr txBox="1">
            <a:spLocks noChangeArrowheads="1"/>
          </p:cNvSpPr>
          <p:nvPr/>
        </p:nvSpPr>
        <p:spPr bwMode="auto">
          <a:xfrm>
            <a:off x="6378575" y="5422900"/>
            <a:ext cx="2519363" cy="873125"/>
          </a:xfrm>
          <a:prstGeom prst="rect">
            <a:avLst/>
          </a:prstGeom>
          <a:noFill/>
          <a:ln w="9525">
            <a:noFill/>
            <a:miter lim="800000"/>
            <a:headEnd/>
            <a:tailEnd/>
          </a:ln>
        </p:spPr>
        <p:txBody>
          <a:bodyPr>
            <a:spAutoFit/>
          </a:bodyPr>
          <a:lstStyle/>
          <a:p>
            <a:pPr algn="ctr"/>
            <a:r>
              <a:rPr lang="fr-FR">
                <a:solidFill>
                  <a:schemeClr val="tx1"/>
                </a:solidFill>
              </a:rPr>
              <a:t>Afferent fiber</a:t>
            </a:r>
          </a:p>
          <a:p>
            <a:pPr algn="ctr"/>
            <a:r>
              <a:rPr lang="fr-FR">
                <a:solidFill>
                  <a:schemeClr val="tx1"/>
                </a:solidFill>
              </a:rPr>
              <a:t>(cochlear output from IHC)</a:t>
            </a:r>
            <a:endParaRPr lang="en-GB">
              <a:solidFill>
                <a:schemeClr val="tx1"/>
              </a:solidFill>
            </a:endParaRPr>
          </a:p>
        </p:txBody>
      </p:sp>
      <p:pic>
        <p:nvPicPr>
          <p:cNvPr id="84998" name="Picture 2"/>
          <p:cNvPicPr>
            <a:picLocks noChangeAspect="1" noChangeArrowheads="1"/>
          </p:cNvPicPr>
          <p:nvPr/>
        </p:nvPicPr>
        <p:blipFill>
          <a:blip r:embed="rId3" cstate="print"/>
          <a:srcRect/>
          <a:stretch>
            <a:fillRect/>
          </a:stretch>
        </p:blipFill>
        <p:spPr bwMode="auto">
          <a:xfrm>
            <a:off x="1039813" y="1708150"/>
            <a:ext cx="3998912" cy="5481638"/>
          </a:xfrm>
          <a:prstGeom prst="rect">
            <a:avLst/>
          </a:prstGeom>
          <a:noFill/>
          <a:ln w="9525">
            <a:noFill/>
            <a:miter lim="800000"/>
            <a:headEnd/>
            <a:tailEnd/>
          </a:ln>
        </p:spPr>
      </p:pic>
      <p:cxnSp>
        <p:nvCxnSpPr>
          <p:cNvPr id="84999" name="Connecteur droit avec flèche 7"/>
          <p:cNvCxnSpPr>
            <a:cxnSpLocks noChangeShapeType="1"/>
          </p:cNvCxnSpPr>
          <p:nvPr/>
        </p:nvCxnSpPr>
        <p:spPr bwMode="auto">
          <a:xfrm rot="10800000">
            <a:off x="4540250" y="5494338"/>
            <a:ext cx="2000250" cy="71437"/>
          </a:xfrm>
          <a:prstGeom prst="straightConnector1">
            <a:avLst/>
          </a:prstGeom>
          <a:noFill/>
          <a:ln w="9525" algn="ctr">
            <a:solidFill>
              <a:schemeClr val="tx1"/>
            </a:solidFill>
            <a:round/>
            <a:headEnd/>
            <a:tailEnd type="arrow" w="med" len="med"/>
          </a:ln>
        </p:spPr>
      </p:cxnSp>
      <p:sp>
        <p:nvSpPr>
          <p:cNvPr id="85000" name="ZoneTexte 11"/>
          <p:cNvSpPr txBox="1">
            <a:spLocks noChangeArrowheads="1"/>
          </p:cNvSpPr>
          <p:nvPr/>
        </p:nvSpPr>
        <p:spPr bwMode="auto">
          <a:xfrm>
            <a:off x="6378575" y="4621213"/>
            <a:ext cx="2447925" cy="873125"/>
          </a:xfrm>
          <a:prstGeom prst="rect">
            <a:avLst/>
          </a:prstGeom>
          <a:noFill/>
          <a:ln w="9525">
            <a:noFill/>
            <a:miter lim="800000"/>
            <a:headEnd/>
            <a:tailEnd/>
          </a:ln>
        </p:spPr>
        <p:txBody>
          <a:bodyPr>
            <a:spAutoFit/>
          </a:bodyPr>
          <a:lstStyle/>
          <a:p>
            <a:pPr algn="ctr"/>
            <a:r>
              <a:rPr lang="fr-FR">
                <a:solidFill>
                  <a:schemeClr val="tx1"/>
                </a:solidFill>
              </a:rPr>
              <a:t>Efferent fiber (cochlear sensitivity from OHC)</a:t>
            </a:r>
            <a:endParaRPr lang="en-GB">
              <a:solidFill>
                <a:schemeClr val="tx1"/>
              </a:solidFill>
            </a:endParaRPr>
          </a:p>
        </p:txBody>
      </p:sp>
      <p:cxnSp>
        <p:nvCxnSpPr>
          <p:cNvPr id="85001" name="Connecteur droit avec flèche 12"/>
          <p:cNvCxnSpPr>
            <a:cxnSpLocks noChangeShapeType="1"/>
          </p:cNvCxnSpPr>
          <p:nvPr/>
        </p:nvCxnSpPr>
        <p:spPr bwMode="auto">
          <a:xfrm rot="10800000" flipV="1">
            <a:off x="4540250" y="5137150"/>
            <a:ext cx="2000250" cy="71438"/>
          </a:xfrm>
          <a:prstGeom prst="straightConnector1">
            <a:avLst/>
          </a:prstGeom>
          <a:noFill/>
          <a:ln w="9525" algn="ctr">
            <a:solidFill>
              <a:schemeClr val="tx1"/>
            </a:solidFill>
            <a:round/>
            <a:headEnd/>
            <a:tailEnd type="arrow" w="med" len="med"/>
          </a:ln>
        </p:spPr>
      </p:cxnSp>
      <p:cxnSp>
        <p:nvCxnSpPr>
          <p:cNvPr id="85002" name="Connecteur droit avec flèche 15"/>
          <p:cNvCxnSpPr>
            <a:cxnSpLocks noChangeShapeType="1"/>
          </p:cNvCxnSpPr>
          <p:nvPr/>
        </p:nvCxnSpPr>
        <p:spPr bwMode="auto">
          <a:xfrm rot="10800000">
            <a:off x="4468813" y="5851525"/>
            <a:ext cx="928687" cy="500063"/>
          </a:xfrm>
          <a:prstGeom prst="straightConnector1">
            <a:avLst/>
          </a:prstGeom>
          <a:noFill/>
          <a:ln w="9525" algn="ctr">
            <a:solidFill>
              <a:schemeClr val="tx1"/>
            </a:solidFill>
            <a:round/>
            <a:headEnd/>
            <a:tailEnd type="arrow" w="med" len="med"/>
          </a:ln>
        </p:spPr>
      </p:cxnSp>
      <p:sp>
        <p:nvSpPr>
          <p:cNvPr id="85003" name="ZoneTexte 17"/>
          <p:cNvSpPr txBox="1">
            <a:spLocks noChangeArrowheads="1"/>
          </p:cNvSpPr>
          <p:nvPr/>
        </p:nvSpPr>
        <p:spPr bwMode="auto">
          <a:xfrm>
            <a:off x="4826000" y="6280150"/>
            <a:ext cx="2519363" cy="873125"/>
          </a:xfrm>
          <a:prstGeom prst="rect">
            <a:avLst/>
          </a:prstGeom>
          <a:noFill/>
          <a:ln w="9525">
            <a:noFill/>
            <a:miter lim="800000"/>
            <a:headEnd/>
            <a:tailEnd/>
          </a:ln>
        </p:spPr>
        <p:txBody>
          <a:bodyPr>
            <a:spAutoFit/>
          </a:bodyPr>
          <a:lstStyle/>
          <a:p>
            <a:pPr algn="ctr"/>
            <a:r>
              <a:rPr lang="fr-FR">
                <a:solidFill>
                  <a:schemeClr val="tx1"/>
                </a:solidFill>
              </a:rPr>
              <a:t>Control for head movements (from inside the ear) </a:t>
            </a:r>
            <a:endParaRPr lang="en-GB">
              <a:solidFill>
                <a:schemeClr val="tx1"/>
              </a:solidFill>
            </a:endParaRPr>
          </a:p>
        </p:txBody>
      </p:sp>
      <p:sp>
        <p:nvSpPr>
          <p:cNvPr id="13" name="Titre 1"/>
          <p:cNvSpPr>
            <a:spLocks noGrp="1"/>
          </p:cNvSpPr>
          <p:nvPr>
            <p:ph type="title"/>
          </p:nvPr>
        </p:nvSpPr>
        <p:spPr>
          <a:xfrm>
            <a:off x="325438" y="-6377"/>
            <a:ext cx="9572625" cy="1255713"/>
          </a:xfrm>
        </p:spPr>
        <p:txBody>
          <a:bodyPr/>
          <a:lstStyle/>
          <a:p>
            <a:pPr eaLnBrk="1"/>
            <a:r>
              <a:rPr lang="fr-FR" dirty="0" smtClean="0"/>
              <a:t>Attention-</a:t>
            </a:r>
            <a:r>
              <a:rPr lang="fr-FR" dirty="0" err="1" smtClean="0"/>
              <a:t>driven</a:t>
            </a:r>
            <a:r>
              <a:rPr lang="fr-FR" dirty="0" smtClean="0"/>
              <a:t> </a:t>
            </a:r>
            <a:r>
              <a:rPr lang="fr-FR" dirty="0" err="1" smtClean="0"/>
              <a:t>sensory</a:t>
            </a:r>
            <a:r>
              <a:rPr lang="fr-FR" dirty="0" smtClean="0"/>
              <a:t> </a:t>
            </a:r>
            <a:r>
              <a:rPr lang="fr-FR" dirty="0" err="1" smtClean="0"/>
              <a:t>gating</a:t>
            </a:r>
            <a:r>
              <a:rPr lang="en-US" dirty="0" smtClean="0"/>
              <a:t>:</a:t>
            </a:r>
            <a:br>
              <a:rPr lang="en-US" dirty="0" smtClean="0"/>
            </a:br>
            <a:r>
              <a:rPr lang="en-US" dirty="0" smtClean="0"/>
              <a:t>from the cochlea…</a:t>
            </a: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ext Box 4"/>
          <p:cNvSpPr txBox="1">
            <a:spLocks noChangeArrowheads="1"/>
          </p:cNvSpPr>
          <p:nvPr/>
        </p:nvSpPr>
        <p:spPr bwMode="auto">
          <a:xfrm>
            <a:off x="7383463" y="6962775"/>
            <a:ext cx="3657600" cy="622300"/>
          </a:xfrm>
          <a:prstGeom prst="rect">
            <a:avLst/>
          </a:prstGeom>
          <a:noFill/>
          <a:ln w="9525">
            <a:noFill/>
            <a:round/>
            <a:headEnd/>
            <a:tailEnd/>
          </a:ln>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rPr>
              <a:t>Delano et al, 2007. JNS</a:t>
            </a:r>
          </a:p>
        </p:txBody>
      </p:sp>
      <p:sp>
        <p:nvSpPr>
          <p:cNvPr id="86020" name="ZoneTexte 4"/>
          <p:cNvSpPr txBox="1">
            <a:spLocks noChangeArrowheads="1"/>
          </p:cNvSpPr>
          <p:nvPr/>
        </p:nvSpPr>
        <p:spPr bwMode="auto">
          <a:xfrm>
            <a:off x="6119813" y="1565275"/>
            <a:ext cx="3960812" cy="3216275"/>
          </a:xfrm>
          <a:prstGeom prst="rect">
            <a:avLst/>
          </a:prstGeom>
          <a:noFill/>
          <a:ln w="9525">
            <a:noFill/>
            <a:miter lim="800000"/>
            <a:headEnd/>
            <a:tailEnd/>
          </a:ln>
        </p:spPr>
        <p:txBody>
          <a:bodyPr>
            <a:spAutoFit/>
          </a:bodyPr>
          <a:lstStyle/>
          <a:p>
            <a:pPr>
              <a:buFont typeface="Arial" charset="0"/>
              <a:buChar char="•"/>
            </a:pPr>
            <a:r>
              <a:rPr lang="fr-FR" dirty="0" smtClean="0">
                <a:solidFill>
                  <a:schemeClr val="tx1"/>
                </a:solidFill>
              </a:rPr>
              <a:t> 2AFC </a:t>
            </a:r>
            <a:r>
              <a:rPr lang="fr-FR" dirty="0" err="1" smtClean="0">
                <a:solidFill>
                  <a:schemeClr val="tx1"/>
                </a:solidFill>
              </a:rPr>
              <a:t>task</a:t>
            </a:r>
            <a:r>
              <a:rPr lang="fr-FR" dirty="0" smtClean="0">
                <a:solidFill>
                  <a:schemeClr val="tx1"/>
                </a:solidFill>
              </a:rPr>
              <a:t> </a:t>
            </a:r>
            <a:r>
              <a:rPr lang="fr-FR" dirty="0" err="1" smtClean="0">
                <a:solidFill>
                  <a:schemeClr val="tx1"/>
                </a:solidFill>
              </a:rPr>
              <a:t>with</a:t>
            </a:r>
            <a:r>
              <a:rPr lang="fr-FR" dirty="0" smtClean="0">
                <a:solidFill>
                  <a:schemeClr val="tx1"/>
                </a:solidFill>
              </a:rPr>
              <a:t> chinchillas </a:t>
            </a:r>
            <a:r>
              <a:rPr lang="fr-FR" dirty="0" err="1" smtClean="0">
                <a:solidFill>
                  <a:schemeClr val="tx1"/>
                </a:solidFill>
              </a:rPr>
              <a:t>trained</a:t>
            </a:r>
            <a:r>
              <a:rPr lang="fr-FR" dirty="0" smtClean="0">
                <a:solidFill>
                  <a:schemeClr val="tx1"/>
                </a:solidFill>
              </a:rPr>
              <a:t> on a light </a:t>
            </a:r>
            <a:r>
              <a:rPr lang="fr-FR" dirty="0" err="1" smtClean="0">
                <a:solidFill>
                  <a:schemeClr val="tx1"/>
                </a:solidFill>
              </a:rPr>
              <a:t>detect</a:t>
            </a:r>
            <a:endParaRPr lang="fr-FR" dirty="0" smtClean="0">
              <a:solidFill>
                <a:schemeClr val="tx1"/>
              </a:solidFill>
            </a:endParaRPr>
          </a:p>
          <a:p>
            <a:pPr>
              <a:buFont typeface="Arial" charset="0"/>
              <a:buChar char="•"/>
            </a:pPr>
            <a:r>
              <a:rPr lang="fr-FR" dirty="0" smtClean="0">
                <a:solidFill>
                  <a:schemeClr val="tx1"/>
                </a:solidFill>
              </a:rPr>
              <a:t> </a:t>
            </a:r>
            <a:r>
              <a:rPr lang="fr-FR" b="1" dirty="0" err="1" smtClean="0">
                <a:solidFill>
                  <a:schemeClr val="tx1"/>
                </a:solidFill>
              </a:rPr>
              <a:t>Cochlear</a:t>
            </a:r>
            <a:r>
              <a:rPr lang="fr-FR" b="1" dirty="0" smtClean="0">
                <a:solidFill>
                  <a:schemeClr val="tx1"/>
                </a:solidFill>
              </a:rPr>
              <a:t> output </a:t>
            </a:r>
            <a:r>
              <a:rPr lang="fr-FR" b="1" dirty="0" err="1" smtClean="0">
                <a:solidFill>
                  <a:schemeClr val="tx1"/>
                </a:solidFill>
              </a:rPr>
              <a:t>is</a:t>
            </a:r>
            <a:r>
              <a:rPr lang="fr-FR" b="1" dirty="0" smtClean="0">
                <a:solidFill>
                  <a:schemeClr val="tx1"/>
                </a:solidFill>
              </a:rPr>
              <a:t> </a:t>
            </a:r>
            <a:r>
              <a:rPr lang="fr-FR" b="1" dirty="0" err="1" smtClean="0">
                <a:solidFill>
                  <a:schemeClr val="tx1"/>
                </a:solidFill>
              </a:rPr>
              <a:t>scaled</a:t>
            </a:r>
            <a:r>
              <a:rPr lang="fr-FR" b="1" dirty="0" smtClean="0">
                <a:solidFill>
                  <a:schemeClr val="tx1"/>
                </a:solidFill>
              </a:rPr>
              <a:t> by attention</a:t>
            </a:r>
            <a:r>
              <a:rPr lang="fr-FR" dirty="0" smtClean="0">
                <a:solidFill>
                  <a:schemeClr val="tx1"/>
                </a:solidFill>
              </a:rPr>
              <a:t> (</a:t>
            </a:r>
            <a:r>
              <a:rPr lang="fr-FR" dirty="0" err="1" smtClean="0">
                <a:solidFill>
                  <a:schemeClr val="tx1"/>
                </a:solidFill>
              </a:rPr>
              <a:t>here</a:t>
            </a:r>
            <a:r>
              <a:rPr lang="fr-FR" dirty="0" smtClean="0">
                <a:solidFill>
                  <a:schemeClr val="tx1"/>
                </a:solidFill>
              </a:rPr>
              <a:t> </a:t>
            </a:r>
            <a:r>
              <a:rPr lang="fr-FR" dirty="0" err="1" smtClean="0">
                <a:solidFill>
                  <a:schemeClr val="tx1"/>
                </a:solidFill>
              </a:rPr>
              <a:t>turned</a:t>
            </a:r>
            <a:r>
              <a:rPr lang="fr-FR" dirty="0" smtClean="0">
                <a:solidFill>
                  <a:schemeClr val="tx1"/>
                </a:solidFill>
              </a:rPr>
              <a:t> down)</a:t>
            </a:r>
            <a:endParaRPr lang="fr-FR" b="1" dirty="0" smtClean="0">
              <a:solidFill>
                <a:schemeClr val="tx1"/>
              </a:solidFill>
            </a:endParaRPr>
          </a:p>
          <a:p>
            <a:pPr>
              <a:buFont typeface="Arial" charset="0"/>
              <a:buChar char="•"/>
            </a:pPr>
            <a:r>
              <a:rPr lang="fr-FR" dirty="0" smtClean="0">
                <a:solidFill>
                  <a:schemeClr val="tx1"/>
                </a:solidFill>
              </a:rPr>
              <a:t> </a:t>
            </a:r>
            <a:r>
              <a:rPr lang="fr-FR" dirty="0" err="1" smtClean="0">
                <a:solidFill>
                  <a:schemeClr val="tx1"/>
                </a:solidFill>
              </a:rPr>
              <a:t>Attentional</a:t>
            </a:r>
            <a:r>
              <a:rPr lang="fr-FR" dirty="0" smtClean="0">
                <a:solidFill>
                  <a:schemeClr val="tx1"/>
                </a:solidFill>
              </a:rPr>
              <a:t> </a:t>
            </a:r>
            <a:r>
              <a:rPr lang="fr-FR" dirty="0" err="1" smtClean="0">
                <a:solidFill>
                  <a:schemeClr val="tx1"/>
                </a:solidFill>
              </a:rPr>
              <a:t>load</a:t>
            </a:r>
            <a:r>
              <a:rPr lang="en-GB" dirty="0" smtClean="0">
                <a:solidFill>
                  <a:schemeClr val="tx1"/>
                </a:solidFill>
              </a:rPr>
              <a:t> </a:t>
            </a:r>
            <a:r>
              <a:rPr lang="fr-FR" dirty="0" smtClean="0">
                <a:solidFill>
                  <a:schemeClr val="tx1"/>
                </a:solidFill>
              </a:rPr>
              <a:t>sets the </a:t>
            </a:r>
            <a:r>
              <a:rPr lang="fr-FR" dirty="0" err="1" smtClean="0">
                <a:solidFill>
                  <a:schemeClr val="tx1"/>
                </a:solidFill>
              </a:rPr>
              <a:t>cochlear</a:t>
            </a:r>
            <a:r>
              <a:rPr lang="fr-FR" dirty="0" smtClean="0">
                <a:solidFill>
                  <a:schemeClr val="tx1"/>
                </a:solidFill>
              </a:rPr>
              <a:t> gain (and </a:t>
            </a:r>
            <a:r>
              <a:rPr lang="fr-FR" dirty="0" err="1" smtClean="0">
                <a:solidFill>
                  <a:schemeClr val="tx1"/>
                </a:solidFill>
              </a:rPr>
              <a:t>is</a:t>
            </a:r>
            <a:r>
              <a:rPr lang="fr-FR" dirty="0" smtClean="0">
                <a:solidFill>
                  <a:schemeClr val="tx1"/>
                </a:solidFill>
              </a:rPr>
              <a:t> </a:t>
            </a:r>
            <a:r>
              <a:rPr lang="fr-FR" dirty="0" err="1" smtClean="0">
                <a:solidFill>
                  <a:schemeClr val="tx1"/>
                </a:solidFill>
              </a:rPr>
              <a:t>reflected</a:t>
            </a:r>
            <a:r>
              <a:rPr lang="fr-FR" dirty="0" smtClean="0">
                <a:solidFill>
                  <a:schemeClr val="tx1"/>
                </a:solidFill>
              </a:rPr>
              <a:t> </a:t>
            </a:r>
            <a:r>
              <a:rPr lang="fr-FR" dirty="0" err="1" smtClean="0">
                <a:solidFill>
                  <a:schemeClr val="tx1"/>
                </a:solidFill>
              </a:rPr>
              <a:t>into</a:t>
            </a:r>
            <a:r>
              <a:rPr lang="fr-FR" dirty="0" smtClean="0">
                <a:solidFill>
                  <a:schemeClr val="tx1"/>
                </a:solidFill>
              </a:rPr>
              <a:t> </a:t>
            </a:r>
            <a:r>
              <a:rPr lang="fr-FR" dirty="0" err="1" smtClean="0">
                <a:solidFill>
                  <a:schemeClr val="tx1"/>
                </a:solidFill>
              </a:rPr>
              <a:t>behavioral</a:t>
            </a:r>
            <a:r>
              <a:rPr lang="fr-FR" dirty="0" smtClean="0">
                <a:solidFill>
                  <a:schemeClr val="tx1"/>
                </a:solidFill>
              </a:rPr>
              <a:t> </a:t>
            </a:r>
            <a:r>
              <a:rPr lang="fr-FR" dirty="0" err="1" smtClean="0">
                <a:solidFill>
                  <a:schemeClr val="tx1"/>
                </a:solidFill>
              </a:rPr>
              <a:t>outcomes</a:t>
            </a:r>
            <a:r>
              <a:rPr lang="fr-FR" dirty="0" smtClean="0">
                <a:solidFill>
                  <a:schemeClr val="tx1"/>
                </a:solidFill>
              </a:rPr>
              <a:t>)</a:t>
            </a:r>
          </a:p>
          <a:p>
            <a:pPr>
              <a:buFont typeface="Arial" charset="0"/>
              <a:buChar char="•"/>
            </a:pPr>
            <a:r>
              <a:rPr lang="fr-FR" dirty="0" smtClean="0">
                <a:solidFill>
                  <a:schemeClr val="tx1"/>
                </a:solidFill>
              </a:rPr>
              <a:t> </a:t>
            </a:r>
            <a:r>
              <a:rPr lang="fr-FR" dirty="0" err="1">
                <a:solidFill>
                  <a:schemeClr val="tx1"/>
                </a:solidFill>
              </a:rPr>
              <a:t>Likely</a:t>
            </a:r>
            <a:r>
              <a:rPr lang="fr-FR" dirty="0">
                <a:solidFill>
                  <a:schemeClr val="tx1"/>
                </a:solidFill>
              </a:rPr>
              <a:t> </a:t>
            </a:r>
            <a:r>
              <a:rPr lang="fr-FR" dirty="0" err="1">
                <a:solidFill>
                  <a:schemeClr val="tx1"/>
                </a:solidFill>
              </a:rPr>
              <a:t>from</a:t>
            </a:r>
            <a:r>
              <a:rPr lang="fr-FR" dirty="0">
                <a:solidFill>
                  <a:schemeClr val="tx1"/>
                </a:solidFill>
              </a:rPr>
              <a:t> OHC, and </a:t>
            </a:r>
            <a:r>
              <a:rPr lang="fr-FR" dirty="0" err="1">
                <a:solidFill>
                  <a:schemeClr val="tx1"/>
                </a:solidFill>
              </a:rPr>
              <a:t>thus</a:t>
            </a:r>
            <a:r>
              <a:rPr lang="fr-FR" dirty="0">
                <a:solidFill>
                  <a:schemeClr val="tx1"/>
                </a:solidFill>
              </a:rPr>
              <a:t> </a:t>
            </a:r>
            <a:r>
              <a:rPr lang="fr-FR" dirty="0" err="1">
                <a:solidFill>
                  <a:schemeClr val="tx1"/>
                </a:solidFill>
              </a:rPr>
              <a:t>olivary</a:t>
            </a:r>
            <a:r>
              <a:rPr lang="fr-FR" dirty="0">
                <a:solidFill>
                  <a:schemeClr val="tx1"/>
                </a:solidFill>
              </a:rPr>
              <a:t> </a:t>
            </a:r>
            <a:r>
              <a:rPr lang="fr-FR" dirty="0" err="1">
                <a:solidFill>
                  <a:schemeClr val="tx1"/>
                </a:solidFill>
              </a:rPr>
              <a:t>complex</a:t>
            </a:r>
            <a:endParaRPr lang="fr-FR" dirty="0">
              <a:solidFill>
                <a:schemeClr val="tx1"/>
              </a:solidFill>
            </a:endParaRPr>
          </a:p>
          <a:p>
            <a:pPr>
              <a:buFont typeface="Arial" charset="0"/>
              <a:buChar char="•"/>
            </a:pPr>
            <a:r>
              <a:rPr lang="fr-FR" dirty="0">
                <a:solidFill>
                  <a:schemeClr val="tx1"/>
                </a:solidFill>
              </a:rPr>
              <a:t> </a:t>
            </a:r>
            <a:r>
              <a:rPr lang="fr-FR" dirty="0" err="1">
                <a:solidFill>
                  <a:schemeClr val="tx1"/>
                </a:solidFill>
              </a:rPr>
              <a:t>Interestingly</a:t>
            </a:r>
            <a:r>
              <a:rPr lang="fr-FR" dirty="0">
                <a:solidFill>
                  <a:schemeClr val="tx1"/>
                </a:solidFill>
              </a:rPr>
              <a:t>, no </a:t>
            </a:r>
            <a:r>
              <a:rPr lang="fr-FR" dirty="0" err="1">
                <a:solidFill>
                  <a:schemeClr val="tx1"/>
                </a:solidFill>
              </a:rPr>
              <a:t>effect</a:t>
            </a:r>
            <a:r>
              <a:rPr lang="fr-FR" dirty="0">
                <a:solidFill>
                  <a:schemeClr val="tx1"/>
                </a:solidFill>
              </a:rPr>
              <a:t> on the </a:t>
            </a:r>
            <a:r>
              <a:rPr lang="fr-FR" dirty="0" err="1">
                <a:solidFill>
                  <a:schemeClr val="tx1"/>
                </a:solidFill>
              </a:rPr>
              <a:t>auditory</a:t>
            </a:r>
            <a:r>
              <a:rPr lang="fr-FR" dirty="0">
                <a:solidFill>
                  <a:schemeClr val="tx1"/>
                </a:solidFill>
              </a:rPr>
              <a:t> </a:t>
            </a:r>
            <a:r>
              <a:rPr lang="fr-FR" dirty="0" err="1">
                <a:solidFill>
                  <a:schemeClr val="tx1"/>
                </a:solidFill>
              </a:rPr>
              <a:t>counterpart</a:t>
            </a:r>
            <a:r>
              <a:rPr lang="fr-FR" dirty="0">
                <a:solidFill>
                  <a:schemeClr val="tx1"/>
                </a:solidFill>
              </a:rPr>
              <a:t> </a:t>
            </a:r>
            <a:r>
              <a:rPr lang="fr-FR" dirty="0" err="1">
                <a:solidFill>
                  <a:schemeClr val="tx1"/>
                </a:solidFill>
              </a:rPr>
              <a:t>task</a:t>
            </a:r>
            <a:endParaRPr lang="fr-FR" dirty="0">
              <a:solidFill>
                <a:schemeClr val="tx1"/>
              </a:solidFill>
            </a:endParaRPr>
          </a:p>
          <a:p>
            <a:endParaRPr lang="en-GB" dirty="0">
              <a:solidFill>
                <a:schemeClr val="tx1"/>
              </a:solidFill>
            </a:endParaRPr>
          </a:p>
        </p:txBody>
      </p:sp>
      <p:sp>
        <p:nvSpPr>
          <p:cNvPr id="7" name="Titre 1"/>
          <p:cNvSpPr>
            <a:spLocks noGrp="1"/>
          </p:cNvSpPr>
          <p:nvPr>
            <p:ph type="title"/>
          </p:nvPr>
        </p:nvSpPr>
        <p:spPr>
          <a:xfrm>
            <a:off x="325438" y="-6377"/>
            <a:ext cx="9572625" cy="1255713"/>
          </a:xfrm>
        </p:spPr>
        <p:txBody>
          <a:bodyPr/>
          <a:lstStyle/>
          <a:p>
            <a:pPr eaLnBrk="1"/>
            <a:r>
              <a:rPr lang="fr-FR" dirty="0" smtClean="0"/>
              <a:t>Attention-</a:t>
            </a:r>
            <a:r>
              <a:rPr lang="fr-FR" dirty="0" err="1" smtClean="0"/>
              <a:t>driven</a:t>
            </a:r>
            <a:r>
              <a:rPr lang="fr-FR" dirty="0" smtClean="0"/>
              <a:t> </a:t>
            </a:r>
            <a:r>
              <a:rPr lang="fr-FR" dirty="0" err="1" smtClean="0"/>
              <a:t>sensory</a:t>
            </a:r>
            <a:r>
              <a:rPr lang="fr-FR" dirty="0" smtClean="0"/>
              <a:t> </a:t>
            </a:r>
            <a:r>
              <a:rPr lang="fr-FR" dirty="0" err="1" smtClean="0"/>
              <a:t>gating</a:t>
            </a:r>
            <a:r>
              <a:rPr lang="en-US" dirty="0" smtClean="0"/>
              <a:t>:</a:t>
            </a:r>
            <a:br>
              <a:rPr lang="en-US" dirty="0" smtClean="0"/>
            </a:br>
            <a:r>
              <a:rPr lang="en-US" dirty="0" smtClean="0"/>
              <a:t>from the cochlea…</a:t>
            </a:r>
          </a:p>
        </p:txBody>
      </p:sp>
      <p:grpSp>
        <p:nvGrpSpPr>
          <p:cNvPr id="2" name="Groupe 7"/>
          <p:cNvGrpSpPr/>
          <p:nvPr/>
        </p:nvGrpSpPr>
        <p:grpSpPr>
          <a:xfrm>
            <a:off x="1182688" y="2851143"/>
            <a:ext cx="3924300" cy="2967045"/>
            <a:chOff x="1182688" y="2851143"/>
            <a:chExt cx="3924300" cy="2967045"/>
          </a:xfrm>
        </p:grpSpPr>
        <p:pic>
          <p:nvPicPr>
            <p:cNvPr id="86021" name="Picture 2"/>
            <p:cNvPicPr>
              <a:picLocks noChangeAspect="1" noChangeArrowheads="1"/>
            </p:cNvPicPr>
            <p:nvPr/>
          </p:nvPicPr>
          <p:blipFill>
            <a:blip r:embed="rId3" cstate="print"/>
            <a:srcRect/>
            <a:stretch>
              <a:fillRect/>
            </a:stretch>
          </p:blipFill>
          <p:spPr bwMode="auto">
            <a:xfrm>
              <a:off x="1182688" y="2922588"/>
              <a:ext cx="3924300" cy="2895600"/>
            </a:xfrm>
            <a:prstGeom prst="rect">
              <a:avLst/>
            </a:prstGeom>
            <a:noFill/>
            <a:ln w="9525">
              <a:noFill/>
              <a:miter lim="800000"/>
              <a:headEnd/>
              <a:tailEnd/>
            </a:ln>
          </p:spPr>
        </p:pic>
        <p:sp>
          <p:nvSpPr>
            <p:cNvPr id="6" name="Rectangle 5"/>
            <p:cNvSpPr/>
            <p:nvPr/>
          </p:nvSpPr>
          <p:spPr bwMode="auto">
            <a:xfrm>
              <a:off x="2182792" y="2851143"/>
              <a:ext cx="1643074" cy="21431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gr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ZoneTexte 4"/>
          <p:cNvSpPr txBox="1">
            <a:spLocks noChangeArrowheads="1"/>
          </p:cNvSpPr>
          <p:nvPr/>
        </p:nvSpPr>
        <p:spPr bwMode="auto">
          <a:xfrm>
            <a:off x="6119813" y="1565275"/>
            <a:ext cx="3960812" cy="612775"/>
          </a:xfrm>
          <a:prstGeom prst="rect">
            <a:avLst/>
          </a:prstGeom>
          <a:noFill/>
          <a:ln w="9525">
            <a:noFill/>
            <a:miter lim="800000"/>
            <a:headEnd/>
            <a:tailEnd/>
          </a:ln>
        </p:spPr>
        <p:txBody>
          <a:bodyPr>
            <a:spAutoFit/>
          </a:bodyPr>
          <a:lstStyle/>
          <a:p>
            <a:pPr>
              <a:buFont typeface="Arial" charset="0"/>
              <a:buChar char="•"/>
            </a:pPr>
            <a:r>
              <a:rPr lang="fr-FR" dirty="0">
                <a:solidFill>
                  <a:schemeClr val="tx1"/>
                </a:solidFill>
              </a:rPr>
              <a:t> </a:t>
            </a:r>
            <a:r>
              <a:rPr lang="fr-FR" dirty="0" smtClean="0">
                <a:solidFill>
                  <a:schemeClr val="tx1"/>
                </a:solidFill>
              </a:rPr>
              <a:t>(</a:t>
            </a:r>
            <a:r>
              <a:rPr lang="fr-FR" dirty="0" err="1" smtClean="0">
                <a:solidFill>
                  <a:schemeClr val="tx1"/>
                </a:solidFill>
              </a:rPr>
              <a:t>Auditory</a:t>
            </a:r>
            <a:r>
              <a:rPr lang="fr-FR" dirty="0" smtClean="0">
                <a:solidFill>
                  <a:schemeClr val="tx1"/>
                </a:solidFill>
              </a:rPr>
              <a:t>) </a:t>
            </a:r>
            <a:r>
              <a:rPr lang="fr-FR" dirty="0" err="1" smtClean="0">
                <a:solidFill>
                  <a:schemeClr val="tx1"/>
                </a:solidFill>
              </a:rPr>
              <a:t>cue</a:t>
            </a:r>
            <a:r>
              <a:rPr lang="fr-FR" dirty="0" smtClean="0">
                <a:solidFill>
                  <a:schemeClr val="tx1"/>
                </a:solidFill>
              </a:rPr>
              <a:t> </a:t>
            </a:r>
            <a:r>
              <a:rPr lang="fr-FR" dirty="0" err="1">
                <a:solidFill>
                  <a:schemeClr val="tx1"/>
                </a:solidFill>
              </a:rPr>
              <a:t>indicates</a:t>
            </a:r>
            <a:r>
              <a:rPr lang="fr-FR" dirty="0">
                <a:solidFill>
                  <a:schemeClr val="tx1"/>
                </a:solidFill>
              </a:rPr>
              <a:t> to </a:t>
            </a:r>
            <a:r>
              <a:rPr lang="fr-FR" dirty="0" err="1">
                <a:solidFill>
                  <a:schemeClr val="tx1"/>
                </a:solidFill>
              </a:rPr>
              <a:t>pay</a:t>
            </a:r>
            <a:r>
              <a:rPr lang="fr-FR" dirty="0">
                <a:solidFill>
                  <a:schemeClr val="tx1"/>
                </a:solidFill>
              </a:rPr>
              <a:t> attention to </a:t>
            </a:r>
            <a:r>
              <a:rPr lang="fr-FR" dirty="0" err="1">
                <a:solidFill>
                  <a:schemeClr val="tx1"/>
                </a:solidFill>
              </a:rPr>
              <a:t>visual</a:t>
            </a:r>
            <a:r>
              <a:rPr lang="fr-FR" dirty="0">
                <a:solidFill>
                  <a:schemeClr val="tx1"/>
                </a:solidFill>
              </a:rPr>
              <a:t> or </a:t>
            </a:r>
            <a:r>
              <a:rPr lang="fr-FR" dirty="0" err="1">
                <a:solidFill>
                  <a:schemeClr val="tx1"/>
                </a:solidFill>
              </a:rPr>
              <a:t>auditory</a:t>
            </a:r>
            <a:r>
              <a:rPr lang="fr-FR" dirty="0">
                <a:solidFill>
                  <a:schemeClr val="tx1"/>
                </a:solidFill>
              </a:rPr>
              <a:t> stimuli</a:t>
            </a:r>
            <a:endParaRPr lang="en-GB" dirty="0">
              <a:solidFill>
                <a:schemeClr val="tx1"/>
              </a:solidFill>
            </a:endParaRPr>
          </a:p>
        </p:txBody>
      </p:sp>
      <p:sp>
        <p:nvSpPr>
          <p:cNvPr id="6" name="Titre 1"/>
          <p:cNvSpPr txBox="1">
            <a:spLocks/>
          </p:cNvSpPr>
          <p:nvPr/>
        </p:nvSpPr>
        <p:spPr bwMode="auto">
          <a:xfrm>
            <a:off x="325438" y="-6377"/>
            <a:ext cx="9572625" cy="1255713"/>
          </a:xfrm>
          <a:prstGeom prst="rect">
            <a:avLst/>
          </a:prstGeom>
          <a:noFill/>
          <a:ln w="9525">
            <a:noFill/>
            <a:round/>
            <a:headEnd/>
            <a:tailEnd/>
          </a:ln>
        </p:spPr>
        <p:txBody>
          <a:bodyPr vert="horz" wrap="square" lIns="0" tIns="0" rIns="0" bIns="0" numCol="1" anchor="ctr" anchorCtr="0" compatLnSpc="1">
            <a:prstTxWarp prst="textNoShape">
              <a:avLst/>
            </a:prstTxWarp>
          </a:bodyPr>
          <a:lstStyle/>
          <a:p>
            <a:pPr marL="0" marR="0" lvl="0" indent="0" algn="ctr" defTabSz="457200" rtl="0" eaLnBrk="1" fontAlgn="base" latinLnBrk="0" hangingPunct="0">
              <a:lnSpc>
                <a:spcPct val="94000"/>
              </a:lnSpc>
              <a:spcBef>
                <a:spcPct val="0"/>
              </a:spcBef>
              <a:spcAft>
                <a:spcPct val="0"/>
              </a:spcAft>
              <a:buClr>
                <a:srgbClr val="000000"/>
              </a:buClr>
              <a:buSzPct val="100000"/>
              <a:buFont typeface="Times New Roman" pitchFamily="18" charset="0"/>
              <a:buNone/>
              <a:tabLst/>
              <a:defRPr/>
            </a:pPr>
            <a:r>
              <a:rPr kumimoji="0" lang="fr-FR" sz="4400" b="0" i="0" u="none" strike="noStrike" kern="0" cap="none" spc="0" normalizeH="0" baseline="0" noProof="0" dirty="0" smtClean="0">
                <a:ln>
                  <a:noFill/>
                </a:ln>
                <a:solidFill>
                  <a:srgbClr val="000000"/>
                </a:solidFill>
                <a:effectLst/>
                <a:uLnTx/>
                <a:uFillTx/>
                <a:latin typeface="+mj-lt"/>
                <a:ea typeface="+mj-ea"/>
                <a:cs typeface="+mj-cs"/>
              </a:rPr>
              <a:t>Attention-</a:t>
            </a:r>
            <a:r>
              <a:rPr kumimoji="0" lang="fr-FR" sz="4400" b="0" i="0" u="none" strike="noStrike" kern="0" cap="none" spc="0" normalizeH="0" baseline="0" noProof="0" dirty="0" err="1" smtClean="0">
                <a:ln>
                  <a:noFill/>
                </a:ln>
                <a:solidFill>
                  <a:srgbClr val="000000"/>
                </a:solidFill>
                <a:effectLst/>
                <a:uLnTx/>
                <a:uFillTx/>
                <a:latin typeface="+mj-lt"/>
                <a:ea typeface="+mj-ea"/>
                <a:cs typeface="+mj-cs"/>
              </a:rPr>
              <a:t>driven</a:t>
            </a:r>
            <a:r>
              <a:rPr kumimoji="0" lang="fr-FR" sz="4400" b="0" i="0" u="none" strike="noStrike" kern="0" cap="none" spc="0" normalizeH="0" baseline="0" noProof="0" dirty="0" smtClean="0">
                <a:ln>
                  <a:noFill/>
                </a:ln>
                <a:solidFill>
                  <a:srgbClr val="000000"/>
                </a:solidFill>
                <a:effectLst/>
                <a:uLnTx/>
                <a:uFillTx/>
                <a:latin typeface="+mj-lt"/>
                <a:ea typeface="+mj-ea"/>
                <a:cs typeface="+mj-cs"/>
              </a:rPr>
              <a:t> </a:t>
            </a:r>
            <a:r>
              <a:rPr kumimoji="0" lang="fr-FR" sz="4400" b="0" i="0" u="none" strike="noStrike" kern="0" cap="none" spc="0" normalizeH="0" baseline="0" noProof="0" dirty="0" err="1" smtClean="0">
                <a:ln>
                  <a:noFill/>
                </a:ln>
                <a:solidFill>
                  <a:srgbClr val="000000"/>
                </a:solidFill>
                <a:effectLst/>
                <a:uLnTx/>
                <a:uFillTx/>
                <a:latin typeface="+mj-lt"/>
                <a:ea typeface="+mj-ea"/>
                <a:cs typeface="+mj-cs"/>
              </a:rPr>
              <a:t>sensory</a:t>
            </a:r>
            <a:r>
              <a:rPr kumimoji="0" lang="fr-FR" sz="4400" b="0" i="0" u="none" strike="noStrike" kern="0" cap="none" spc="0" normalizeH="0" baseline="0" noProof="0" dirty="0" smtClean="0">
                <a:ln>
                  <a:noFill/>
                </a:ln>
                <a:solidFill>
                  <a:srgbClr val="000000"/>
                </a:solidFill>
                <a:effectLst/>
                <a:uLnTx/>
                <a:uFillTx/>
                <a:latin typeface="+mj-lt"/>
                <a:ea typeface="+mj-ea"/>
                <a:cs typeface="+mj-cs"/>
              </a:rPr>
              <a:t> </a:t>
            </a:r>
            <a:r>
              <a:rPr kumimoji="0" lang="fr-FR" sz="4400" b="0" i="0" u="none" strike="noStrike" kern="0" cap="none" spc="0" normalizeH="0" baseline="0" noProof="0" dirty="0" err="1" smtClean="0">
                <a:ln>
                  <a:noFill/>
                </a:ln>
                <a:solidFill>
                  <a:srgbClr val="000000"/>
                </a:solidFill>
                <a:effectLst/>
                <a:uLnTx/>
                <a:uFillTx/>
                <a:latin typeface="+mj-lt"/>
                <a:ea typeface="+mj-ea"/>
                <a:cs typeface="+mj-cs"/>
              </a:rPr>
              <a:t>gating</a:t>
            </a:r>
            <a:r>
              <a:rPr kumimoji="0" lang="en-US" sz="4400" b="0" i="0" u="none" strike="noStrike" kern="0" cap="none" spc="0" normalizeH="0" baseline="0" noProof="0" dirty="0" smtClean="0">
                <a:ln>
                  <a:noFill/>
                </a:ln>
                <a:solidFill>
                  <a:srgbClr val="000000"/>
                </a:solidFill>
                <a:effectLst/>
                <a:uLnTx/>
                <a:uFillTx/>
                <a:latin typeface="+mj-lt"/>
                <a:ea typeface="+mj-ea"/>
                <a:cs typeface="+mj-cs"/>
              </a:rPr>
              <a:t>:</a:t>
            </a:r>
            <a:br>
              <a:rPr kumimoji="0" lang="en-US" sz="4400" b="0" i="0" u="none" strike="noStrike" kern="0" cap="none" spc="0" normalizeH="0" baseline="0" noProof="0" dirty="0" smtClean="0">
                <a:ln>
                  <a:noFill/>
                </a:ln>
                <a:solidFill>
                  <a:srgbClr val="000000"/>
                </a:solidFill>
                <a:effectLst/>
                <a:uLnTx/>
                <a:uFillTx/>
                <a:latin typeface="+mj-lt"/>
                <a:ea typeface="+mj-ea"/>
                <a:cs typeface="+mj-cs"/>
              </a:rPr>
            </a:br>
            <a:r>
              <a:rPr kumimoji="0" lang="en-US" sz="4400" b="0" i="0" u="none" strike="noStrike" kern="0" cap="none" spc="0" normalizeH="0" baseline="0" noProof="0" dirty="0" smtClean="0">
                <a:ln>
                  <a:noFill/>
                </a:ln>
                <a:solidFill>
                  <a:srgbClr val="000000"/>
                </a:solidFill>
                <a:effectLst/>
                <a:uLnTx/>
                <a:uFillTx/>
                <a:latin typeface="+mj-lt"/>
                <a:ea typeface="+mj-ea"/>
                <a:cs typeface="+mj-cs"/>
              </a:rPr>
              <a:t>…to the thalamus</a:t>
            </a:r>
          </a:p>
        </p:txBody>
      </p:sp>
      <p:pic>
        <p:nvPicPr>
          <p:cNvPr id="13314" name="Picture 2"/>
          <p:cNvPicPr>
            <a:picLocks noChangeAspect="1" noChangeArrowheads="1"/>
          </p:cNvPicPr>
          <p:nvPr/>
        </p:nvPicPr>
        <p:blipFill>
          <a:blip r:embed="rId3" cstate="print"/>
          <a:srcRect/>
          <a:stretch>
            <a:fillRect/>
          </a:stretch>
        </p:blipFill>
        <p:spPr bwMode="auto">
          <a:xfrm>
            <a:off x="0" y="2708267"/>
            <a:ext cx="6357106" cy="2614616"/>
          </a:xfrm>
          <a:prstGeom prst="rect">
            <a:avLst/>
          </a:prstGeom>
          <a:noFill/>
          <a:ln w="9525">
            <a:noFill/>
            <a:miter lim="800000"/>
            <a:headEnd/>
            <a:tailEnd/>
          </a:ln>
          <a:effectLst/>
        </p:spPr>
      </p:pic>
      <p:sp>
        <p:nvSpPr>
          <p:cNvPr id="7" name="Text Box 4"/>
          <p:cNvSpPr txBox="1">
            <a:spLocks noChangeArrowheads="1"/>
          </p:cNvSpPr>
          <p:nvPr/>
        </p:nvSpPr>
        <p:spPr bwMode="auto">
          <a:xfrm>
            <a:off x="6954876" y="7229503"/>
            <a:ext cx="3657600" cy="622300"/>
          </a:xfrm>
          <a:prstGeom prst="rect">
            <a:avLst/>
          </a:prstGeom>
          <a:noFill/>
          <a:ln w="9525">
            <a:noFill/>
            <a:round/>
            <a:headEnd/>
            <a:tailEnd/>
          </a:ln>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err="1" smtClean="0">
                <a:solidFill>
                  <a:srgbClr val="000000"/>
                </a:solidFill>
              </a:rPr>
              <a:t>Wimmer</a:t>
            </a:r>
            <a:r>
              <a:rPr lang="en-GB" dirty="0" smtClean="0">
                <a:solidFill>
                  <a:srgbClr val="000000"/>
                </a:solidFill>
              </a:rPr>
              <a:t> </a:t>
            </a:r>
            <a:r>
              <a:rPr lang="en-GB" dirty="0">
                <a:solidFill>
                  <a:srgbClr val="000000"/>
                </a:solidFill>
              </a:rPr>
              <a:t>et al, </a:t>
            </a:r>
            <a:r>
              <a:rPr lang="en-GB" dirty="0" smtClean="0">
                <a:solidFill>
                  <a:srgbClr val="000000"/>
                </a:solidFill>
              </a:rPr>
              <a:t>2015. Nature</a:t>
            </a:r>
            <a:endParaRPr lang="en-GB" dirty="0">
              <a:solidFill>
                <a:srgbClr val="000000"/>
              </a:solidFill>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r="38233" b="70207"/>
          <a:stretch>
            <a:fillRect/>
          </a:stretch>
        </p:blipFill>
        <p:spPr bwMode="auto">
          <a:xfrm>
            <a:off x="204138" y="1350945"/>
            <a:ext cx="3693166" cy="1785950"/>
          </a:xfrm>
          <a:prstGeom prst="rect">
            <a:avLst/>
          </a:prstGeom>
          <a:noFill/>
          <a:ln w="9525">
            <a:noFill/>
            <a:miter lim="800000"/>
            <a:headEnd/>
            <a:tailEnd/>
          </a:ln>
          <a:effectLst/>
        </p:spPr>
      </p:pic>
      <p:sp>
        <p:nvSpPr>
          <p:cNvPr id="87044" name="ZoneTexte 4"/>
          <p:cNvSpPr txBox="1">
            <a:spLocks noChangeArrowheads="1"/>
          </p:cNvSpPr>
          <p:nvPr/>
        </p:nvSpPr>
        <p:spPr bwMode="auto">
          <a:xfrm>
            <a:off x="6119813" y="1565275"/>
            <a:ext cx="3960812" cy="1133900"/>
          </a:xfrm>
          <a:prstGeom prst="rect">
            <a:avLst/>
          </a:prstGeom>
          <a:noFill/>
          <a:ln w="9525">
            <a:noFill/>
            <a:miter lim="800000"/>
            <a:headEnd/>
            <a:tailEnd/>
          </a:ln>
        </p:spPr>
        <p:txBody>
          <a:bodyPr>
            <a:spAutoFit/>
          </a:bodyPr>
          <a:lstStyle/>
          <a:p>
            <a:pPr>
              <a:buFont typeface="Arial" charset="0"/>
              <a:buChar char="•"/>
            </a:pPr>
            <a:r>
              <a:rPr lang="fr-FR" dirty="0">
                <a:solidFill>
                  <a:schemeClr val="tx1"/>
                </a:solidFill>
              </a:rPr>
              <a:t> </a:t>
            </a:r>
            <a:r>
              <a:rPr lang="fr-FR" dirty="0" smtClean="0">
                <a:solidFill>
                  <a:schemeClr val="tx1"/>
                </a:solidFill>
              </a:rPr>
              <a:t>(</a:t>
            </a:r>
            <a:r>
              <a:rPr lang="fr-FR" dirty="0" err="1" smtClean="0">
                <a:solidFill>
                  <a:schemeClr val="tx1"/>
                </a:solidFill>
              </a:rPr>
              <a:t>Auditory</a:t>
            </a:r>
            <a:r>
              <a:rPr lang="fr-FR" dirty="0" smtClean="0">
                <a:solidFill>
                  <a:schemeClr val="tx1"/>
                </a:solidFill>
              </a:rPr>
              <a:t>) </a:t>
            </a:r>
            <a:r>
              <a:rPr lang="fr-FR" dirty="0" err="1" smtClean="0">
                <a:solidFill>
                  <a:schemeClr val="tx1"/>
                </a:solidFill>
              </a:rPr>
              <a:t>cue</a:t>
            </a:r>
            <a:r>
              <a:rPr lang="fr-FR" dirty="0" smtClean="0">
                <a:solidFill>
                  <a:schemeClr val="tx1"/>
                </a:solidFill>
              </a:rPr>
              <a:t> </a:t>
            </a:r>
            <a:r>
              <a:rPr lang="fr-FR" dirty="0" err="1">
                <a:solidFill>
                  <a:schemeClr val="tx1"/>
                </a:solidFill>
              </a:rPr>
              <a:t>indicates</a:t>
            </a:r>
            <a:r>
              <a:rPr lang="fr-FR" dirty="0">
                <a:solidFill>
                  <a:schemeClr val="tx1"/>
                </a:solidFill>
              </a:rPr>
              <a:t> to </a:t>
            </a:r>
            <a:r>
              <a:rPr lang="fr-FR" dirty="0" err="1">
                <a:solidFill>
                  <a:schemeClr val="tx1"/>
                </a:solidFill>
              </a:rPr>
              <a:t>pay</a:t>
            </a:r>
            <a:r>
              <a:rPr lang="fr-FR" dirty="0">
                <a:solidFill>
                  <a:schemeClr val="tx1"/>
                </a:solidFill>
              </a:rPr>
              <a:t> attention to </a:t>
            </a:r>
            <a:r>
              <a:rPr lang="fr-FR" dirty="0" err="1">
                <a:solidFill>
                  <a:schemeClr val="tx1"/>
                </a:solidFill>
              </a:rPr>
              <a:t>visual</a:t>
            </a:r>
            <a:r>
              <a:rPr lang="fr-FR" dirty="0">
                <a:solidFill>
                  <a:schemeClr val="tx1"/>
                </a:solidFill>
              </a:rPr>
              <a:t> or </a:t>
            </a:r>
            <a:r>
              <a:rPr lang="fr-FR" dirty="0" err="1">
                <a:solidFill>
                  <a:schemeClr val="tx1"/>
                </a:solidFill>
              </a:rPr>
              <a:t>auditory</a:t>
            </a:r>
            <a:r>
              <a:rPr lang="fr-FR" dirty="0">
                <a:solidFill>
                  <a:schemeClr val="tx1"/>
                </a:solidFill>
              </a:rPr>
              <a:t> </a:t>
            </a:r>
            <a:r>
              <a:rPr lang="fr-FR" dirty="0" smtClean="0">
                <a:solidFill>
                  <a:schemeClr val="tx1"/>
                </a:solidFill>
              </a:rPr>
              <a:t>stimuli</a:t>
            </a:r>
          </a:p>
          <a:p>
            <a:pPr>
              <a:buFont typeface="Arial" charset="0"/>
              <a:buChar char="•"/>
            </a:pPr>
            <a:r>
              <a:rPr lang="fr-FR" dirty="0" smtClean="0">
                <a:solidFill>
                  <a:schemeClr val="tx1"/>
                </a:solidFill>
              </a:rPr>
              <a:t> </a:t>
            </a:r>
            <a:r>
              <a:rPr lang="fr-FR" dirty="0" err="1" smtClean="0">
                <a:solidFill>
                  <a:schemeClr val="tx1"/>
                </a:solidFill>
              </a:rPr>
              <a:t>mPFC</a:t>
            </a:r>
            <a:r>
              <a:rPr lang="fr-FR" dirty="0" smtClean="0">
                <a:solidFill>
                  <a:schemeClr val="tx1"/>
                </a:solidFill>
              </a:rPr>
              <a:t> disruption impairs </a:t>
            </a:r>
            <a:r>
              <a:rPr lang="fr-FR" dirty="0" err="1" smtClean="0">
                <a:solidFill>
                  <a:schemeClr val="tx1"/>
                </a:solidFill>
              </a:rPr>
              <a:t>cue</a:t>
            </a:r>
            <a:r>
              <a:rPr lang="fr-FR" dirty="0" smtClean="0">
                <a:solidFill>
                  <a:schemeClr val="tx1"/>
                </a:solidFill>
              </a:rPr>
              <a:t> </a:t>
            </a:r>
            <a:r>
              <a:rPr lang="fr-FR" dirty="0" err="1" smtClean="0">
                <a:solidFill>
                  <a:schemeClr val="tx1"/>
                </a:solidFill>
              </a:rPr>
              <a:t>integration</a:t>
            </a:r>
            <a:r>
              <a:rPr lang="fr-FR" dirty="0" smtClean="0">
                <a:solidFill>
                  <a:schemeClr val="tx1"/>
                </a:solidFill>
              </a:rPr>
              <a:t> </a:t>
            </a:r>
            <a:r>
              <a:rPr lang="fr-FR" dirty="0" err="1" smtClean="0">
                <a:solidFill>
                  <a:schemeClr val="tx1"/>
                </a:solidFill>
              </a:rPr>
              <a:t>during</a:t>
            </a:r>
            <a:r>
              <a:rPr lang="fr-FR" dirty="0" smtClean="0">
                <a:solidFill>
                  <a:schemeClr val="tx1"/>
                </a:solidFill>
              </a:rPr>
              <a:t> anticipation </a:t>
            </a:r>
            <a:endParaRPr lang="en-GB" dirty="0">
              <a:solidFill>
                <a:schemeClr val="tx1"/>
              </a:solidFill>
            </a:endParaRPr>
          </a:p>
        </p:txBody>
      </p:sp>
      <p:sp>
        <p:nvSpPr>
          <p:cNvPr id="6" name="Titre 1"/>
          <p:cNvSpPr txBox="1">
            <a:spLocks/>
          </p:cNvSpPr>
          <p:nvPr/>
        </p:nvSpPr>
        <p:spPr bwMode="auto">
          <a:xfrm>
            <a:off x="325438" y="-6377"/>
            <a:ext cx="9572625" cy="1255713"/>
          </a:xfrm>
          <a:prstGeom prst="rect">
            <a:avLst/>
          </a:prstGeom>
          <a:noFill/>
          <a:ln w="9525">
            <a:noFill/>
            <a:round/>
            <a:headEnd/>
            <a:tailEnd/>
          </a:ln>
        </p:spPr>
        <p:txBody>
          <a:bodyPr vert="horz" wrap="square" lIns="0" tIns="0" rIns="0" bIns="0" numCol="1" anchor="ctr" anchorCtr="0" compatLnSpc="1">
            <a:prstTxWarp prst="textNoShape">
              <a:avLst/>
            </a:prstTxWarp>
          </a:bodyPr>
          <a:lstStyle/>
          <a:p>
            <a:pPr marL="0" marR="0" lvl="0" indent="0" algn="ctr" defTabSz="457200" rtl="0" eaLnBrk="1" fontAlgn="base" latinLnBrk="0" hangingPunct="0">
              <a:lnSpc>
                <a:spcPct val="94000"/>
              </a:lnSpc>
              <a:spcBef>
                <a:spcPct val="0"/>
              </a:spcBef>
              <a:spcAft>
                <a:spcPct val="0"/>
              </a:spcAft>
              <a:buClr>
                <a:srgbClr val="000000"/>
              </a:buClr>
              <a:buSzPct val="100000"/>
              <a:buFont typeface="Times New Roman" pitchFamily="18" charset="0"/>
              <a:buNone/>
              <a:tabLst/>
              <a:defRPr/>
            </a:pPr>
            <a:r>
              <a:rPr kumimoji="0" lang="fr-FR" sz="4400" b="0" i="0" u="none" strike="noStrike" kern="0" cap="none" spc="0" normalizeH="0" baseline="0" noProof="0" dirty="0" smtClean="0">
                <a:ln>
                  <a:noFill/>
                </a:ln>
                <a:solidFill>
                  <a:srgbClr val="000000"/>
                </a:solidFill>
                <a:effectLst/>
                <a:uLnTx/>
                <a:uFillTx/>
                <a:latin typeface="+mj-lt"/>
                <a:ea typeface="+mj-ea"/>
                <a:cs typeface="+mj-cs"/>
              </a:rPr>
              <a:t>Attention-</a:t>
            </a:r>
            <a:r>
              <a:rPr kumimoji="0" lang="fr-FR" sz="4400" b="0" i="0" u="none" strike="noStrike" kern="0" cap="none" spc="0" normalizeH="0" baseline="0" noProof="0" dirty="0" err="1" smtClean="0">
                <a:ln>
                  <a:noFill/>
                </a:ln>
                <a:solidFill>
                  <a:srgbClr val="000000"/>
                </a:solidFill>
                <a:effectLst/>
                <a:uLnTx/>
                <a:uFillTx/>
                <a:latin typeface="+mj-lt"/>
                <a:ea typeface="+mj-ea"/>
                <a:cs typeface="+mj-cs"/>
              </a:rPr>
              <a:t>driven</a:t>
            </a:r>
            <a:r>
              <a:rPr kumimoji="0" lang="fr-FR" sz="4400" b="0" i="0" u="none" strike="noStrike" kern="0" cap="none" spc="0" normalizeH="0" baseline="0" noProof="0" dirty="0" smtClean="0">
                <a:ln>
                  <a:noFill/>
                </a:ln>
                <a:solidFill>
                  <a:srgbClr val="000000"/>
                </a:solidFill>
                <a:effectLst/>
                <a:uLnTx/>
                <a:uFillTx/>
                <a:latin typeface="+mj-lt"/>
                <a:ea typeface="+mj-ea"/>
                <a:cs typeface="+mj-cs"/>
              </a:rPr>
              <a:t> </a:t>
            </a:r>
            <a:r>
              <a:rPr kumimoji="0" lang="fr-FR" sz="4400" b="0" i="0" u="none" strike="noStrike" kern="0" cap="none" spc="0" normalizeH="0" baseline="0" noProof="0" dirty="0" err="1" smtClean="0">
                <a:ln>
                  <a:noFill/>
                </a:ln>
                <a:solidFill>
                  <a:srgbClr val="000000"/>
                </a:solidFill>
                <a:effectLst/>
                <a:uLnTx/>
                <a:uFillTx/>
                <a:latin typeface="+mj-lt"/>
                <a:ea typeface="+mj-ea"/>
                <a:cs typeface="+mj-cs"/>
              </a:rPr>
              <a:t>sensory</a:t>
            </a:r>
            <a:r>
              <a:rPr kumimoji="0" lang="fr-FR" sz="4400" b="0" i="0" u="none" strike="noStrike" kern="0" cap="none" spc="0" normalizeH="0" baseline="0" noProof="0" dirty="0" smtClean="0">
                <a:ln>
                  <a:noFill/>
                </a:ln>
                <a:solidFill>
                  <a:srgbClr val="000000"/>
                </a:solidFill>
                <a:effectLst/>
                <a:uLnTx/>
                <a:uFillTx/>
                <a:latin typeface="+mj-lt"/>
                <a:ea typeface="+mj-ea"/>
                <a:cs typeface="+mj-cs"/>
              </a:rPr>
              <a:t> </a:t>
            </a:r>
            <a:r>
              <a:rPr kumimoji="0" lang="fr-FR" sz="4400" b="0" i="0" u="none" strike="noStrike" kern="0" cap="none" spc="0" normalizeH="0" baseline="0" noProof="0" dirty="0" err="1" smtClean="0">
                <a:ln>
                  <a:noFill/>
                </a:ln>
                <a:solidFill>
                  <a:srgbClr val="000000"/>
                </a:solidFill>
                <a:effectLst/>
                <a:uLnTx/>
                <a:uFillTx/>
                <a:latin typeface="+mj-lt"/>
                <a:ea typeface="+mj-ea"/>
                <a:cs typeface="+mj-cs"/>
              </a:rPr>
              <a:t>gating</a:t>
            </a:r>
            <a:r>
              <a:rPr kumimoji="0" lang="en-US" sz="4400" b="0" i="0" u="none" strike="noStrike" kern="0" cap="none" spc="0" normalizeH="0" baseline="0" noProof="0" dirty="0" smtClean="0">
                <a:ln>
                  <a:noFill/>
                </a:ln>
                <a:solidFill>
                  <a:srgbClr val="000000"/>
                </a:solidFill>
                <a:effectLst/>
                <a:uLnTx/>
                <a:uFillTx/>
                <a:latin typeface="+mj-lt"/>
                <a:ea typeface="+mj-ea"/>
                <a:cs typeface="+mj-cs"/>
              </a:rPr>
              <a:t>:</a:t>
            </a:r>
            <a:br>
              <a:rPr kumimoji="0" lang="en-US" sz="4400" b="0" i="0" u="none" strike="noStrike" kern="0" cap="none" spc="0" normalizeH="0" baseline="0" noProof="0" dirty="0" smtClean="0">
                <a:ln>
                  <a:noFill/>
                </a:ln>
                <a:solidFill>
                  <a:srgbClr val="000000"/>
                </a:solidFill>
                <a:effectLst/>
                <a:uLnTx/>
                <a:uFillTx/>
                <a:latin typeface="+mj-lt"/>
                <a:ea typeface="+mj-ea"/>
                <a:cs typeface="+mj-cs"/>
              </a:rPr>
            </a:br>
            <a:r>
              <a:rPr kumimoji="0" lang="en-US" sz="4400" b="0" i="0" u="none" strike="noStrike" kern="0" cap="none" spc="0" normalizeH="0" baseline="0" noProof="0" dirty="0" smtClean="0">
                <a:ln>
                  <a:noFill/>
                </a:ln>
                <a:solidFill>
                  <a:srgbClr val="000000"/>
                </a:solidFill>
                <a:effectLst/>
                <a:uLnTx/>
                <a:uFillTx/>
                <a:latin typeface="+mj-lt"/>
                <a:ea typeface="+mj-ea"/>
                <a:cs typeface="+mj-cs"/>
              </a:rPr>
              <a:t>…to the thalamus</a:t>
            </a:r>
          </a:p>
        </p:txBody>
      </p:sp>
      <p:pic>
        <p:nvPicPr>
          <p:cNvPr id="14339" name="Picture 3"/>
          <p:cNvPicPr>
            <a:picLocks noChangeAspect="1" noChangeArrowheads="1"/>
          </p:cNvPicPr>
          <p:nvPr/>
        </p:nvPicPr>
        <p:blipFill>
          <a:blip r:embed="rId4" cstate="print"/>
          <a:srcRect/>
          <a:stretch>
            <a:fillRect/>
          </a:stretch>
        </p:blipFill>
        <p:spPr bwMode="auto">
          <a:xfrm>
            <a:off x="5969006" y="1279507"/>
            <a:ext cx="3829050" cy="285750"/>
          </a:xfrm>
          <a:prstGeom prst="rect">
            <a:avLst/>
          </a:prstGeom>
          <a:noFill/>
          <a:ln w="9525">
            <a:noFill/>
            <a:miter lim="800000"/>
            <a:headEnd/>
            <a:tailEnd/>
          </a:ln>
          <a:effectLst/>
        </p:spPr>
      </p:pic>
      <p:sp>
        <p:nvSpPr>
          <p:cNvPr id="8" name="Text Box 4"/>
          <p:cNvSpPr txBox="1">
            <a:spLocks noChangeArrowheads="1"/>
          </p:cNvSpPr>
          <p:nvPr/>
        </p:nvSpPr>
        <p:spPr bwMode="auto">
          <a:xfrm>
            <a:off x="6954876" y="7229503"/>
            <a:ext cx="3657600" cy="622300"/>
          </a:xfrm>
          <a:prstGeom prst="rect">
            <a:avLst/>
          </a:prstGeom>
          <a:noFill/>
          <a:ln w="9525">
            <a:noFill/>
            <a:round/>
            <a:headEnd/>
            <a:tailEnd/>
          </a:ln>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err="1" smtClean="0">
                <a:solidFill>
                  <a:srgbClr val="000000"/>
                </a:solidFill>
              </a:rPr>
              <a:t>Wimmer</a:t>
            </a:r>
            <a:r>
              <a:rPr lang="en-GB" dirty="0" smtClean="0">
                <a:solidFill>
                  <a:srgbClr val="000000"/>
                </a:solidFill>
              </a:rPr>
              <a:t> </a:t>
            </a:r>
            <a:r>
              <a:rPr lang="en-GB" dirty="0">
                <a:solidFill>
                  <a:srgbClr val="000000"/>
                </a:solidFill>
              </a:rPr>
              <a:t>et al, </a:t>
            </a:r>
            <a:r>
              <a:rPr lang="en-GB" dirty="0" smtClean="0">
                <a:solidFill>
                  <a:srgbClr val="000000"/>
                </a:solidFill>
              </a:rPr>
              <a:t>2015. Nature</a:t>
            </a:r>
            <a:endParaRPr lang="en-GB" dirty="0">
              <a:solidFill>
                <a:srgbClr val="000000"/>
              </a:solidFill>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r="39427" b="35646"/>
          <a:stretch>
            <a:fillRect/>
          </a:stretch>
        </p:blipFill>
        <p:spPr bwMode="auto">
          <a:xfrm>
            <a:off x="204138" y="1350945"/>
            <a:ext cx="3621728" cy="3857652"/>
          </a:xfrm>
          <a:prstGeom prst="rect">
            <a:avLst/>
          </a:prstGeom>
          <a:noFill/>
          <a:ln w="9525">
            <a:noFill/>
            <a:miter lim="800000"/>
            <a:headEnd/>
            <a:tailEnd/>
          </a:ln>
          <a:effectLst/>
        </p:spPr>
      </p:pic>
      <p:sp>
        <p:nvSpPr>
          <p:cNvPr id="87044" name="ZoneTexte 4"/>
          <p:cNvSpPr txBox="1">
            <a:spLocks noChangeArrowheads="1"/>
          </p:cNvSpPr>
          <p:nvPr/>
        </p:nvSpPr>
        <p:spPr bwMode="auto">
          <a:xfrm>
            <a:off x="6119813" y="1565275"/>
            <a:ext cx="3960812" cy="1654684"/>
          </a:xfrm>
          <a:prstGeom prst="rect">
            <a:avLst/>
          </a:prstGeom>
          <a:noFill/>
          <a:ln w="9525">
            <a:noFill/>
            <a:miter lim="800000"/>
            <a:headEnd/>
            <a:tailEnd/>
          </a:ln>
        </p:spPr>
        <p:txBody>
          <a:bodyPr>
            <a:spAutoFit/>
          </a:bodyPr>
          <a:lstStyle/>
          <a:p>
            <a:pPr>
              <a:buFont typeface="Arial" charset="0"/>
              <a:buChar char="•"/>
            </a:pPr>
            <a:r>
              <a:rPr lang="fr-FR" dirty="0" smtClean="0">
                <a:solidFill>
                  <a:schemeClr val="tx1"/>
                </a:solidFill>
              </a:rPr>
              <a:t> (</a:t>
            </a:r>
            <a:r>
              <a:rPr lang="fr-FR" dirty="0" err="1" smtClean="0">
                <a:solidFill>
                  <a:schemeClr val="tx1"/>
                </a:solidFill>
              </a:rPr>
              <a:t>Auditory</a:t>
            </a:r>
            <a:r>
              <a:rPr lang="fr-FR" dirty="0" smtClean="0">
                <a:solidFill>
                  <a:schemeClr val="tx1"/>
                </a:solidFill>
              </a:rPr>
              <a:t>) </a:t>
            </a:r>
            <a:r>
              <a:rPr lang="fr-FR" dirty="0" err="1" smtClean="0">
                <a:solidFill>
                  <a:schemeClr val="tx1"/>
                </a:solidFill>
              </a:rPr>
              <a:t>cue</a:t>
            </a:r>
            <a:r>
              <a:rPr lang="fr-FR" dirty="0" smtClean="0">
                <a:solidFill>
                  <a:schemeClr val="tx1"/>
                </a:solidFill>
              </a:rPr>
              <a:t> </a:t>
            </a:r>
            <a:r>
              <a:rPr lang="fr-FR" dirty="0" err="1" smtClean="0">
                <a:solidFill>
                  <a:schemeClr val="tx1"/>
                </a:solidFill>
              </a:rPr>
              <a:t>indicates</a:t>
            </a:r>
            <a:r>
              <a:rPr lang="fr-FR" dirty="0" smtClean="0">
                <a:solidFill>
                  <a:schemeClr val="tx1"/>
                </a:solidFill>
              </a:rPr>
              <a:t> to </a:t>
            </a:r>
            <a:r>
              <a:rPr lang="fr-FR" dirty="0" err="1" smtClean="0">
                <a:solidFill>
                  <a:schemeClr val="tx1"/>
                </a:solidFill>
              </a:rPr>
              <a:t>pay</a:t>
            </a:r>
            <a:r>
              <a:rPr lang="fr-FR" dirty="0" smtClean="0">
                <a:solidFill>
                  <a:schemeClr val="tx1"/>
                </a:solidFill>
              </a:rPr>
              <a:t> attention to </a:t>
            </a:r>
            <a:r>
              <a:rPr lang="fr-FR" dirty="0" err="1" smtClean="0">
                <a:solidFill>
                  <a:schemeClr val="tx1"/>
                </a:solidFill>
              </a:rPr>
              <a:t>visual</a:t>
            </a:r>
            <a:r>
              <a:rPr lang="fr-FR" dirty="0" smtClean="0">
                <a:solidFill>
                  <a:schemeClr val="tx1"/>
                </a:solidFill>
              </a:rPr>
              <a:t> or </a:t>
            </a:r>
            <a:r>
              <a:rPr lang="fr-FR" dirty="0" err="1" smtClean="0">
                <a:solidFill>
                  <a:schemeClr val="tx1"/>
                </a:solidFill>
              </a:rPr>
              <a:t>auditory</a:t>
            </a:r>
            <a:r>
              <a:rPr lang="fr-FR" dirty="0" smtClean="0">
                <a:solidFill>
                  <a:schemeClr val="tx1"/>
                </a:solidFill>
              </a:rPr>
              <a:t> stimuli</a:t>
            </a:r>
          </a:p>
          <a:p>
            <a:pPr>
              <a:buFont typeface="Arial" charset="0"/>
              <a:buChar char="•"/>
            </a:pPr>
            <a:r>
              <a:rPr lang="fr-FR" dirty="0" smtClean="0">
                <a:solidFill>
                  <a:schemeClr val="tx1"/>
                </a:solidFill>
              </a:rPr>
              <a:t> </a:t>
            </a:r>
            <a:r>
              <a:rPr lang="fr-FR" dirty="0" err="1" smtClean="0">
                <a:solidFill>
                  <a:schemeClr val="tx1"/>
                </a:solidFill>
              </a:rPr>
              <a:t>mPFC</a:t>
            </a:r>
            <a:r>
              <a:rPr lang="fr-FR" dirty="0" smtClean="0">
                <a:solidFill>
                  <a:schemeClr val="tx1"/>
                </a:solidFill>
              </a:rPr>
              <a:t> disruption impairs </a:t>
            </a:r>
            <a:r>
              <a:rPr lang="fr-FR" dirty="0" err="1" smtClean="0">
                <a:solidFill>
                  <a:schemeClr val="tx1"/>
                </a:solidFill>
              </a:rPr>
              <a:t>cue</a:t>
            </a:r>
            <a:r>
              <a:rPr lang="fr-FR" dirty="0" smtClean="0">
                <a:solidFill>
                  <a:schemeClr val="tx1"/>
                </a:solidFill>
              </a:rPr>
              <a:t> </a:t>
            </a:r>
            <a:r>
              <a:rPr lang="fr-FR" dirty="0" err="1" smtClean="0">
                <a:solidFill>
                  <a:schemeClr val="tx1"/>
                </a:solidFill>
              </a:rPr>
              <a:t>integration</a:t>
            </a:r>
            <a:r>
              <a:rPr lang="fr-FR" dirty="0" smtClean="0">
                <a:solidFill>
                  <a:schemeClr val="tx1"/>
                </a:solidFill>
              </a:rPr>
              <a:t> </a:t>
            </a:r>
            <a:r>
              <a:rPr lang="fr-FR" dirty="0" err="1" smtClean="0">
                <a:solidFill>
                  <a:schemeClr val="tx1"/>
                </a:solidFill>
              </a:rPr>
              <a:t>during</a:t>
            </a:r>
            <a:r>
              <a:rPr lang="fr-FR" dirty="0" smtClean="0">
                <a:solidFill>
                  <a:schemeClr val="tx1"/>
                </a:solidFill>
              </a:rPr>
              <a:t> anticipation </a:t>
            </a:r>
          </a:p>
          <a:p>
            <a:pPr>
              <a:buFont typeface="Arial" charset="0"/>
              <a:buChar char="•"/>
            </a:pPr>
            <a:r>
              <a:rPr lang="fr-FR" dirty="0" smtClean="0">
                <a:solidFill>
                  <a:schemeClr val="tx1"/>
                </a:solidFill>
              </a:rPr>
              <a:t> </a:t>
            </a:r>
            <a:r>
              <a:rPr lang="fr-FR" dirty="0" err="1" smtClean="0">
                <a:solidFill>
                  <a:schemeClr val="tx1"/>
                </a:solidFill>
              </a:rPr>
              <a:t>vCx</a:t>
            </a:r>
            <a:r>
              <a:rPr lang="fr-FR" dirty="0" smtClean="0">
                <a:solidFill>
                  <a:schemeClr val="tx1"/>
                </a:solidFill>
              </a:rPr>
              <a:t> and </a:t>
            </a:r>
            <a:r>
              <a:rPr lang="fr-FR" dirty="0" err="1" smtClean="0">
                <a:solidFill>
                  <a:schemeClr val="tx1"/>
                </a:solidFill>
              </a:rPr>
              <a:t>aCx</a:t>
            </a:r>
            <a:r>
              <a:rPr lang="fr-FR" dirty="0" smtClean="0">
                <a:solidFill>
                  <a:schemeClr val="tx1"/>
                </a:solidFill>
              </a:rPr>
              <a:t> are not </a:t>
            </a:r>
            <a:r>
              <a:rPr lang="fr-FR" dirty="0" err="1" smtClean="0">
                <a:solidFill>
                  <a:schemeClr val="tx1"/>
                </a:solidFill>
              </a:rPr>
              <a:t>involved</a:t>
            </a:r>
            <a:r>
              <a:rPr lang="fr-FR" dirty="0" smtClean="0">
                <a:solidFill>
                  <a:schemeClr val="tx1"/>
                </a:solidFill>
              </a:rPr>
              <a:t> in </a:t>
            </a:r>
            <a:r>
              <a:rPr lang="fr-FR" dirty="0" err="1" smtClean="0">
                <a:solidFill>
                  <a:schemeClr val="tx1"/>
                </a:solidFill>
              </a:rPr>
              <a:t>this</a:t>
            </a:r>
            <a:r>
              <a:rPr lang="fr-FR" dirty="0" smtClean="0">
                <a:solidFill>
                  <a:schemeClr val="tx1"/>
                </a:solidFill>
              </a:rPr>
              <a:t> </a:t>
            </a:r>
            <a:r>
              <a:rPr lang="fr-FR" dirty="0" err="1" smtClean="0">
                <a:solidFill>
                  <a:schemeClr val="tx1"/>
                </a:solidFill>
              </a:rPr>
              <a:t>phenomenon</a:t>
            </a:r>
            <a:endParaRPr lang="en-GB" dirty="0">
              <a:solidFill>
                <a:schemeClr val="tx1"/>
              </a:solidFill>
            </a:endParaRPr>
          </a:p>
        </p:txBody>
      </p:sp>
      <p:sp>
        <p:nvSpPr>
          <p:cNvPr id="6" name="Titre 1"/>
          <p:cNvSpPr txBox="1">
            <a:spLocks/>
          </p:cNvSpPr>
          <p:nvPr/>
        </p:nvSpPr>
        <p:spPr bwMode="auto">
          <a:xfrm>
            <a:off x="325438" y="-6377"/>
            <a:ext cx="9572625" cy="1255713"/>
          </a:xfrm>
          <a:prstGeom prst="rect">
            <a:avLst/>
          </a:prstGeom>
          <a:noFill/>
          <a:ln w="9525">
            <a:noFill/>
            <a:round/>
            <a:headEnd/>
            <a:tailEnd/>
          </a:ln>
        </p:spPr>
        <p:txBody>
          <a:bodyPr vert="horz" wrap="square" lIns="0" tIns="0" rIns="0" bIns="0" numCol="1" anchor="ctr" anchorCtr="0" compatLnSpc="1">
            <a:prstTxWarp prst="textNoShape">
              <a:avLst/>
            </a:prstTxWarp>
          </a:bodyPr>
          <a:lstStyle/>
          <a:p>
            <a:pPr marL="0" marR="0" lvl="0" indent="0" algn="ctr" defTabSz="457200" rtl="0" eaLnBrk="1" fontAlgn="base" latinLnBrk="0" hangingPunct="0">
              <a:lnSpc>
                <a:spcPct val="94000"/>
              </a:lnSpc>
              <a:spcBef>
                <a:spcPct val="0"/>
              </a:spcBef>
              <a:spcAft>
                <a:spcPct val="0"/>
              </a:spcAft>
              <a:buClr>
                <a:srgbClr val="000000"/>
              </a:buClr>
              <a:buSzPct val="100000"/>
              <a:buFont typeface="Times New Roman" pitchFamily="18" charset="0"/>
              <a:buNone/>
              <a:tabLst/>
              <a:defRPr/>
            </a:pPr>
            <a:r>
              <a:rPr kumimoji="0" lang="fr-FR" sz="4400" b="0" i="0" u="none" strike="noStrike" kern="0" cap="none" spc="0" normalizeH="0" baseline="0" noProof="0" dirty="0" smtClean="0">
                <a:ln>
                  <a:noFill/>
                </a:ln>
                <a:solidFill>
                  <a:srgbClr val="000000"/>
                </a:solidFill>
                <a:effectLst/>
                <a:uLnTx/>
                <a:uFillTx/>
                <a:latin typeface="+mj-lt"/>
                <a:ea typeface="+mj-ea"/>
                <a:cs typeface="+mj-cs"/>
              </a:rPr>
              <a:t>Attention-</a:t>
            </a:r>
            <a:r>
              <a:rPr kumimoji="0" lang="fr-FR" sz="4400" b="0" i="0" u="none" strike="noStrike" kern="0" cap="none" spc="0" normalizeH="0" baseline="0" noProof="0" dirty="0" err="1" smtClean="0">
                <a:ln>
                  <a:noFill/>
                </a:ln>
                <a:solidFill>
                  <a:srgbClr val="000000"/>
                </a:solidFill>
                <a:effectLst/>
                <a:uLnTx/>
                <a:uFillTx/>
                <a:latin typeface="+mj-lt"/>
                <a:ea typeface="+mj-ea"/>
                <a:cs typeface="+mj-cs"/>
              </a:rPr>
              <a:t>driven</a:t>
            </a:r>
            <a:r>
              <a:rPr kumimoji="0" lang="fr-FR" sz="4400" b="0" i="0" u="none" strike="noStrike" kern="0" cap="none" spc="0" normalizeH="0" baseline="0" noProof="0" dirty="0" smtClean="0">
                <a:ln>
                  <a:noFill/>
                </a:ln>
                <a:solidFill>
                  <a:srgbClr val="000000"/>
                </a:solidFill>
                <a:effectLst/>
                <a:uLnTx/>
                <a:uFillTx/>
                <a:latin typeface="+mj-lt"/>
                <a:ea typeface="+mj-ea"/>
                <a:cs typeface="+mj-cs"/>
              </a:rPr>
              <a:t> </a:t>
            </a:r>
            <a:r>
              <a:rPr kumimoji="0" lang="fr-FR" sz="4400" b="0" i="0" u="none" strike="noStrike" kern="0" cap="none" spc="0" normalizeH="0" baseline="0" noProof="0" dirty="0" err="1" smtClean="0">
                <a:ln>
                  <a:noFill/>
                </a:ln>
                <a:solidFill>
                  <a:srgbClr val="000000"/>
                </a:solidFill>
                <a:effectLst/>
                <a:uLnTx/>
                <a:uFillTx/>
                <a:latin typeface="+mj-lt"/>
                <a:ea typeface="+mj-ea"/>
                <a:cs typeface="+mj-cs"/>
              </a:rPr>
              <a:t>sensory</a:t>
            </a:r>
            <a:r>
              <a:rPr kumimoji="0" lang="fr-FR" sz="4400" b="0" i="0" u="none" strike="noStrike" kern="0" cap="none" spc="0" normalizeH="0" baseline="0" noProof="0" dirty="0" smtClean="0">
                <a:ln>
                  <a:noFill/>
                </a:ln>
                <a:solidFill>
                  <a:srgbClr val="000000"/>
                </a:solidFill>
                <a:effectLst/>
                <a:uLnTx/>
                <a:uFillTx/>
                <a:latin typeface="+mj-lt"/>
                <a:ea typeface="+mj-ea"/>
                <a:cs typeface="+mj-cs"/>
              </a:rPr>
              <a:t> </a:t>
            </a:r>
            <a:r>
              <a:rPr kumimoji="0" lang="fr-FR" sz="4400" b="0" i="0" u="none" strike="noStrike" kern="0" cap="none" spc="0" normalizeH="0" baseline="0" noProof="0" dirty="0" err="1" smtClean="0">
                <a:ln>
                  <a:noFill/>
                </a:ln>
                <a:solidFill>
                  <a:srgbClr val="000000"/>
                </a:solidFill>
                <a:effectLst/>
                <a:uLnTx/>
                <a:uFillTx/>
                <a:latin typeface="+mj-lt"/>
                <a:ea typeface="+mj-ea"/>
                <a:cs typeface="+mj-cs"/>
              </a:rPr>
              <a:t>gating</a:t>
            </a:r>
            <a:r>
              <a:rPr kumimoji="0" lang="en-US" sz="4400" b="0" i="0" u="none" strike="noStrike" kern="0" cap="none" spc="0" normalizeH="0" baseline="0" noProof="0" dirty="0" smtClean="0">
                <a:ln>
                  <a:noFill/>
                </a:ln>
                <a:solidFill>
                  <a:srgbClr val="000000"/>
                </a:solidFill>
                <a:effectLst/>
                <a:uLnTx/>
                <a:uFillTx/>
                <a:latin typeface="+mj-lt"/>
                <a:ea typeface="+mj-ea"/>
                <a:cs typeface="+mj-cs"/>
              </a:rPr>
              <a:t>:</a:t>
            </a:r>
            <a:br>
              <a:rPr kumimoji="0" lang="en-US" sz="4400" b="0" i="0" u="none" strike="noStrike" kern="0" cap="none" spc="0" normalizeH="0" baseline="0" noProof="0" dirty="0" smtClean="0">
                <a:ln>
                  <a:noFill/>
                </a:ln>
                <a:solidFill>
                  <a:srgbClr val="000000"/>
                </a:solidFill>
                <a:effectLst/>
                <a:uLnTx/>
                <a:uFillTx/>
                <a:latin typeface="+mj-lt"/>
                <a:ea typeface="+mj-ea"/>
                <a:cs typeface="+mj-cs"/>
              </a:rPr>
            </a:br>
            <a:r>
              <a:rPr kumimoji="0" lang="en-US" sz="4400" b="0" i="0" u="none" strike="noStrike" kern="0" cap="none" spc="0" normalizeH="0" baseline="0" noProof="0" dirty="0" smtClean="0">
                <a:ln>
                  <a:noFill/>
                </a:ln>
                <a:solidFill>
                  <a:srgbClr val="000000"/>
                </a:solidFill>
                <a:effectLst/>
                <a:uLnTx/>
                <a:uFillTx/>
                <a:latin typeface="+mj-lt"/>
                <a:ea typeface="+mj-ea"/>
                <a:cs typeface="+mj-cs"/>
              </a:rPr>
              <a:t>…to the thalamus</a:t>
            </a:r>
          </a:p>
        </p:txBody>
      </p:sp>
      <p:pic>
        <p:nvPicPr>
          <p:cNvPr id="7" name="Picture 3"/>
          <p:cNvPicPr>
            <a:picLocks noChangeAspect="1" noChangeArrowheads="1"/>
          </p:cNvPicPr>
          <p:nvPr/>
        </p:nvPicPr>
        <p:blipFill>
          <a:blip r:embed="rId4" cstate="print"/>
          <a:srcRect/>
          <a:stretch>
            <a:fillRect/>
          </a:stretch>
        </p:blipFill>
        <p:spPr bwMode="auto">
          <a:xfrm>
            <a:off x="5969006" y="1279507"/>
            <a:ext cx="3829050" cy="285750"/>
          </a:xfrm>
          <a:prstGeom prst="rect">
            <a:avLst/>
          </a:prstGeom>
          <a:noFill/>
          <a:ln w="9525">
            <a:noFill/>
            <a:miter lim="800000"/>
            <a:headEnd/>
            <a:tailEnd/>
          </a:ln>
          <a:effectLst/>
        </p:spPr>
      </p:pic>
      <p:pic>
        <p:nvPicPr>
          <p:cNvPr id="15362" name="Picture 2"/>
          <p:cNvPicPr>
            <a:picLocks noChangeAspect="1" noChangeArrowheads="1"/>
          </p:cNvPicPr>
          <p:nvPr/>
        </p:nvPicPr>
        <p:blipFill>
          <a:blip r:embed="rId5" cstate="print"/>
          <a:srcRect/>
          <a:stretch>
            <a:fillRect/>
          </a:stretch>
        </p:blipFill>
        <p:spPr bwMode="auto">
          <a:xfrm>
            <a:off x="111090" y="3215349"/>
            <a:ext cx="6072230" cy="3350570"/>
          </a:xfrm>
          <a:prstGeom prst="rect">
            <a:avLst/>
          </a:prstGeom>
          <a:noFill/>
          <a:ln w="9525">
            <a:noFill/>
            <a:miter lim="800000"/>
            <a:headEnd/>
            <a:tailEnd/>
          </a:ln>
          <a:effectLst/>
        </p:spPr>
      </p:pic>
      <p:sp>
        <p:nvSpPr>
          <p:cNvPr id="8" name="Text Box 4"/>
          <p:cNvSpPr txBox="1">
            <a:spLocks noChangeArrowheads="1"/>
          </p:cNvSpPr>
          <p:nvPr/>
        </p:nvSpPr>
        <p:spPr bwMode="auto">
          <a:xfrm>
            <a:off x="6954876" y="7229503"/>
            <a:ext cx="3657600" cy="622300"/>
          </a:xfrm>
          <a:prstGeom prst="rect">
            <a:avLst/>
          </a:prstGeom>
          <a:noFill/>
          <a:ln w="9525">
            <a:noFill/>
            <a:round/>
            <a:headEnd/>
            <a:tailEnd/>
          </a:ln>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err="1" smtClean="0">
                <a:solidFill>
                  <a:srgbClr val="000000"/>
                </a:solidFill>
              </a:rPr>
              <a:t>Wimmer</a:t>
            </a:r>
            <a:r>
              <a:rPr lang="en-GB" dirty="0" smtClean="0">
                <a:solidFill>
                  <a:srgbClr val="000000"/>
                </a:solidFill>
              </a:rPr>
              <a:t> </a:t>
            </a:r>
            <a:r>
              <a:rPr lang="en-GB" dirty="0">
                <a:solidFill>
                  <a:srgbClr val="000000"/>
                </a:solidFill>
              </a:rPr>
              <a:t>et al, </a:t>
            </a:r>
            <a:r>
              <a:rPr lang="en-GB" dirty="0" smtClean="0">
                <a:solidFill>
                  <a:srgbClr val="000000"/>
                </a:solidFill>
              </a:rPr>
              <a:t>2015. Nature</a:t>
            </a:r>
            <a:endParaRPr lang="en-GB" dirty="0">
              <a:solidFill>
                <a:srgbClr val="000000"/>
              </a:solidFill>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r="39427" b="34454"/>
          <a:stretch>
            <a:fillRect/>
          </a:stretch>
        </p:blipFill>
        <p:spPr bwMode="auto">
          <a:xfrm>
            <a:off x="204138" y="1350945"/>
            <a:ext cx="3621728" cy="3929090"/>
          </a:xfrm>
          <a:prstGeom prst="rect">
            <a:avLst/>
          </a:prstGeom>
          <a:noFill/>
          <a:ln w="9525">
            <a:noFill/>
            <a:miter lim="800000"/>
            <a:headEnd/>
            <a:tailEnd/>
          </a:ln>
          <a:effectLst/>
        </p:spPr>
      </p:pic>
      <p:sp>
        <p:nvSpPr>
          <p:cNvPr id="87044" name="ZoneTexte 4"/>
          <p:cNvSpPr txBox="1">
            <a:spLocks noChangeArrowheads="1"/>
          </p:cNvSpPr>
          <p:nvPr/>
        </p:nvSpPr>
        <p:spPr bwMode="auto">
          <a:xfrm>
            <a:off x="6119813" y="1565275"/>
            <a:ext cx="3960812" cy="1654684"/>
          </a:xfrm>
          <a:prstGeom prst="rect">
            <a:avLst/>
          </a:prstGeom>
          <a:noFill/>
          <a:ln w="9525">
            <a:noFill/>
            <a:miter lim="800000"/>
            <a:headEnd/>
            <a:tailEnd/>
          </a:ln>
        </p:spPr>
        <p:txBody>
          <a:bodyPr>
            <a:spAutoFit/>
          </a:bodyPr>
          <a:lstStyle/>
          <a:p>
            <a:pPr>
              <a:buFont typeface="Arial" charset="0"/>
              <a:buChar char="•"/>
            </a:pPr>
            <a:r>
              <a:rPr lang="fr-FR" dirty="0" smtClean="0">
                <a:solidFill>
                  <a:schemeClr val="tx1"/>
                </a:solidFill>
              </a:rPr>
              <a:t> (</a:t>
            </a:r>
            <a:r>
              <a:rPr lang="fr-FR" dirty="0" err="1" smtClean="0">
                <a:solidFill>
                  <a:schemeClr val="tx1"/>
                </a:solidFill>
              </a:rPr>
              <a:t>Auditory</a:t>
            </a:r>
            <a:r>
              <a:rPr lang="fr-FR" dirty="0" smtClean="0">
                <a:solidFill>
                  <a:schemeClr val="tx1"/>
                </a:solidFill>
              </a:rPr>
              <a:t>) </a:t>
            </a:r>
            <a:r>
              <a:rPr lang="fr-FR" dirty="0" err="1" smtClean="0">
                <a:solidFill>
                  <a:schemeClr val="tx1"/>
                </a:solidFill>
              </a:rPr>
              <a:t>cue</a:t>
            </a:r>
            <a:r>
              <a:rPr lang="fr-FR" dirty="0" smtClean="0">
                <a:solidFill>
                  <a:schemeClr val="tx1"/>
                </a:solidFill>
              </a:rPr>
              <a:t> </a:t>
            </a:r>
            <a:r>
              <a:rPr lang="fr-FR" dirty="0" err="1" smtClean="0">
                <a:solidFill>
                  <a:schemeClr val="tx1"/>
                </a:solidFill>
              </a:rPr>
              <a:t>indicates</a:t>
            </a:r>
            <a:r>
              <a:rPr lang="fr-FR" dirty="0" smtClean="0">
                <a:solidFill>
                  <a:schemeClr val="tx1"/>
                </a:solidFill>
              </a:rPr>
              <a:t> to </a:t>
            </a:r>
            <a:r>
              <a:rPr lang="fr-FR" dirty="0" err="1" smtClean="0">
                <a:solidFill>
                  <a:schemeClr val="tx1"/>
                </a:solidFill>
              </a:rPr>
              <a:t>pay</a:t>
            </a:r>
            <a:r>
              <a:rPr lang="fr-FR" dirty="0" smtClean="0">
                <a:solidFill>
                  <a:schemeClr val="tx1"/>
                </a:solidFill>
              </a:rPr>
              <a:t> attention to </a:t>
            </a:r>
            <a:r>
              <a:rPr lang="fr-FR" dirty="0" err="1" smtClean="0">
                <a:solidFill>
                  <a:schemeClr val="tx1"/>
                </a:solidFill>
              </a:rPr>
              <a:t>visual</a:t>
            </a:r>
            <a:r>
              <a:rPr lang="fr-FR" dirty="0" smtClean="0">
                <a:solidFill>
                  <a:schemeClr val="tx1"/>
                </a:solidFill>
              </a:rPr>
              <a:t> or </a:t>
            </a:r>
            <a:r>
              <a:rPr lang="fr-FR" dirty="0" err="1" smtClean="0">
                <a:solidFill>
                  <a:schemeClr val="tx1"/>
                </a:solidFill>
              </a:rPr>
              <a:t>auditory</a:t>
            </a:r>
            <a:r>
              <a:rPr lang="fr-FR" dirty="0" smtClean="0">
                <a:solidFill>
                  <a:schemeClr val="tx1"/>
                </a:solidFill>
              </a:rPr>
              <a:t> stimuli</a:t>
            </a:r>
          </a:p>
          <a:p>
            <a:pPr>
              <a:buFont typeface="Arial" charset="0"/>
              <a:buChar char="•"/>
            </a:pPr>
            <a:r>
              <a:rPr lang="fr-FR" dirty="0" smtClean="0">
                <a:solidFill>
                  <a:schemeClr val="tx1"/>
                </a:solidFill>
              </a:rPr>
              <a:t> </a:t>
            </a:r>
            <a:r>
              <a:rPr lang="fr-FR" dirty="0" err="1" smtClean="0">
                <a:solidFill>
                  <a:schemeClr val="tx1"/>
                </a:solidFill>
              </a:rPr>
              <a:t>mPFC</a:t>
            </a:r>
            <a:r>
              <a:rPr lang="fr-FR" dirty="0" smtClean="0">
                <a:solidFill>
                  <a:schemeClr val="tx1"/>
                </a:solidFill>
              </a:rPr>
              <a:t> disruption impairs </a:t>
            </a:r>
            <a:r>
              <a:rPr lang="fr-FR" dirty="0" err="1" smtClean="0">
                <a:solidFill>
                  <a:schemeClr val="tx1"/>
                </a:solidFill>
              </a:rPr>
              <a:t>cue</a:t>
            </a:r>
            <a:r>
              <a:rPr lang="fr-FR" dirty="0" smtClean="0">
                <a:solidFill>
                  <a:schemeClr val="tx1"/>
                </a:solidFill>
              </a:rPr>
              <a:t> </a:t>
            </a:r>
            <a:r>
              <a:rPr lang="fr-FR" dirty="0" err="1" smtClean="0">
                <a:solidFill>
                  <a:schemeClr val="tx1"/>
                </a:solidFill>
              </a:rPr>
              <a:t>integration</a:t>
            </a:r>
            <a:r>
              <a:rPr lang="fr-FR" dirty="0" smtClean="0">
                <a:solidFill>
                  <a:schemeClr val="tx1"/>
                </a:solidFill>
              </a:rPr>
              <a:t> </a:t>
            </a:r>
            <a:r>
              <a:rPr lang="fr-FR" dirty="0" err="1" smtClean="0">
                <a:solidFill>
                  <a:schemeClr val="tx1"/>
                </a:solidFill>
              </a:rPr>
              <a:t>during</a:t>
            </a:r>
            <a:r>
              <a:rPr lang="fr-FR" dirty="0" smtClean="0">
                <a:solidFill>
                  <a:schemeClr val="tx1"/>
                </a:solidFill>
              </a:rPr>
              <a:t> anticipation </a:t>
            </a:r>
          </a:p>
          <a:p>
            <a:pPr>
              <a:buFont typeface="Arial" charset="0"/>
              <a:buChar char="•"/>
            </a:pPr>
            <a:r>
              <a:rPr lang="fr-FR" dirty="0" smtClean="0">
                <a:solidFill>
                  <a:schemeClr val="tx1"/>
                </a:solidFill>
              </a:rPr>
              <a:t> </a:t>
            </a:r>
            <a:r>
              <a:rPr lang="fr-FR" dirty="0" err="1" smtClean="0">
                <a:solidFill>
                  <a:schemeClr val="tx1"/>
                </a:solidFill>
              </a:rPr>
              <a:t>vCx</a:t>
            </a:r>
            <a:r>
              <a:rPr lang="fr-FR" dirty="0" smtClean="0">
                <a:solidFill>
                  <a:schemeClr val="tx1"/>
                </a:solidFill>
              </a:rPr>
              <a:t> and </a:t>
            </a:r>
            <a:r>
              <a:rPr lang="fr-FR" dirty="0" err="1" smtClean="0">
                <a:solidFill>
                  <a:schemeClr val="tx1"/>
                </a:solidFill>
              </a:rPr>
              <a:t>aCx</a:t>
            </a:r>
            <a:r>
              <a:rPr lang="fr-FR" dirty="0" smtClean="0">
                <a:solidFill>
                  <a:schemeClr val="tx1"/>
                </a:solidFill>
              </a:rPr>
              <a:t> are not </a:t>
            </a:r>
            <a:r>
              <a:rPr lang="fr-FR" dirty="0" err="1" smtClean="0">
                <a:solidFill>
                  <a:schemeClr val="tx1"/>
                </a:solidFill>
              </a:rPr>
              <a:t>involved</a:t>
            </a:r>
            <a:r>
              <a:rPr lang="fr-FR" dirty="0" smtClean="0">
                <a:solidFill>
                  <a:schemeClr val="tx1"/>
                </a:solidFill>
              </a:rPr>
              <a:t> in </a:t>
            </a:r>
            <a:r>
              <a:rPr lang="fr-FR" dirty="0" err="1" smtClean="0">
                <a:solidFill>
                  <a:schemeClr val="tx1"/>
                </a:solidFill>
              </a:rPr>
              <a:t>this</a:t>
            </a:r>
            <a:r>
              <a:rPr lang="fr-FR" dirty="0" smtClean="0">
                <a:solidFill>
                  <a:schemeClr val="tx1"/>
                </a:solidFill>
              </a:rPr>
              <a:t> </a:t>
            </a:r>
            <a:r>
              <a:rPr lang="fr-FR" dirty="0" err="1" smtClean="0">
                <a:solidFill>
                  <a:schemeClr val="tx1"/>
                </a:solidFill>
              </a:rPr>
              <a:t>phenomenon</a:t>
            </a:r>
            <a:endParaRPr lang="en-GB" dirty="0">
              <a:solidFill>
                <a:schemeClr val="tx1"/>
              </a:solidFill>
            </a:endParaRPr>
          </a:p>
        </p:txBody>
      </p:sp>
      <p:sp>
        <p:nvSpPr>
          <p:cNvPr id="6" name="Titre 1"/>
          <p:cNvSpPr txBox="1">
            <a:spLocks/>
          </p:cNvSpPr>
          <p:nvPr/>
        </p:nvSpPr>
        <p:spPr bwMode="auto">
          <a:xfrm>
            <a:off x="325438" y="-6377"/>
            <a:ext cx="9572625" cy="1255713"/>
          </a:xfrm>
          <a:prstGeom prst="rect">
            <a:avLst/>
          </a:prstGeom>
          <a:noFill/>
          <a:ln w="9525">
            <a:noFill/>
            <a:round/>
            <a:headEnd/>
            <a:tailEnd/>
          </a:ln>
        </p:spPr>
        <p:txBody>
          <a:bodyPr vert="horz" wrap="square" lIns="0" tIns="0" rIns="0" bIns="0" numCol="1" anchor="ctr" anchorCtr="0" compatLnSpc="1">
            <a:prstTxWarp prst="textNoShape">
              <a:avLst/>
            </a:prstTxWarp>
          </a:bodyPr>
          <a:lstStyle/>
          <a:p>
            <a:pPr marL="0" marR="0" lvl="0" indent="0" algn="ctr" defTabSz="457200" rtl="0" eaLnBrk="1" fontAlgn="base" latinLnBrk="0" hangingPunct="0">
              <a:lnSpc>
                <a:spcPct val="94000"/>
              </a:lnSpc>
              <a:spcBef>
                <a:spcPct val="0"/>
              </a:spcBef>
              <a:spcAft>
                <a:spcPct val="0"/>
              </a:spcAft>
              <a:buClr>
                <a:srgbClr val="000000"/>
              </a:buClr>
              <a:buSzPct val="100000"/>
              <a:buFont typeface="Times New Roman" pitchFamily="18" charset="0"/>
              <a:buNone/>
              <a:tabLst/>
              <a:defRPr/>
            </a:pPr>
            <a:r>
              <a:rPr kumimoji="0" lang="fr-FR" sz="4400" b="0" i="0" u="none" strike="noStrike" kern="0" cap="none" spc="0" normalizeH="0" baseline="0" noProof="0" dirty="0" smtClean="0">
                <a:ln>
                  <a:noFill/>
                </a:ln>
                <a:solidFill>
                  <a:srgbClr val="000000"/>
                </a:solidFill>
                <a:effectLst/>
                <a:uLnTx/>
                <a:uFillTx/>
                <a:latin typeface="+mj-lt"/>
                <a:ea typeface="+mj-ea"/>
                <a:cs typeface="+mj-cs"/>
              </a:rPr>
              <a:t>Attention-</a:t>
            </a:r>
            <a:r>
              <a:rPr kumimoji="0" lang="fr-FR" sz="4400" b="0" i="0" u="none" strike="noStrike" kern="0" cap="none" spc="0" normalizeH="0" baseline="0" noProof="0" dirty="0" err="1" smtClean="0">
                <a:ln>
                  <a:noFill/>
                </a:ln>
                <a:solidFill>
                  <a:srgbClr val="000000"/>
                </a:solidFill>
                <a:effectLst/>
                <a:uLnTx/>
                <a:uFillTx/>
                <a:latin typeface="+mj-lt"/>
                <a:ea typeface="+mj-ea"/>
                <a:cs typeface="+mj-cs"/>
              </a:rPr>
              <a:t>driven</a:t>
            </a:r>
            <a:r>
              <a:rPr kumimoji="0" lang="fr-FR" sz="4400" b="0" i="0" u="none" strike="noStrike" kern="0" cap="none" spc="0" normalizeH="0" baseline="0" noProof="0" dirty="0" smtClean="0">
                <a:ln>
                  <a:noFill/>
                </a:ln>
                <a:solidFill>
                  <a:srgbClr val="000000"/>
                </a:solidFill>
                <a:effectLst/>
                <a:uLnTx/>
                <a:uFillTx/>
                <a:latin typeface="+mj-lt"/>
                <a:ea typeface="+mj-ea"/>
                <a:cs typeface="+mj-cs"/>
              </a:rPr>
              <a:t> </a:t>
            </a:r>
            <a:r>
              <a:rPr kumimoji="0" lang="fr-FR" sz="4400" b="0" i="0" u="none" strike="noStrike" kern="0" cap="none" spc="0" normalizeH="0" baseline="0" noProof="0" dirty="0" err="1" smtClean="0">
                <a:ln>
                  <a:noFill/>
                </a:ln>
                <a:solidFill>
                  <a:srgbClr val="000000"/>
                </a:solidFill>
                <a:effectLst/>
                <a:uLnTx/>
                <a:uFillTx/>
                <a:latin typeface="+mj-lt"/>
                <a:ea typeface="+mj-ea"/>
                <a:cs typeface="+mj-cs"/>
              </a:rPr>
              <a:t>sensory</a:t>
            </a:r>
            <a:r>
              <a:rPr kumimoji="0" lang="fr-FR" sz="4400" b="0" i="0" u="none" strike="noStrike" kern="0" cap="none" spc="0" normalizeH="0" baseline="0" noProof="0" dirty="0" smtClean="0">
                <a:ln>
                  <a:noFill/>
                </a:ln>
                <a:solidFill>
                  <a:srgbClr val="000000"/>
                </a:solidFill>
                <a:effectLst/>
                <a:uLnTx/>
                <a:uFillTx/>
                <a:latin typeface="+mj-lt"/>
                <a:ea typeface="+mj-ea"/>
                <a:cs typeface="+mj-cs"/>
              </a:rPr>
              <a:t> </a:t>
            </a:r>
            <a:r>
              <a:rPr kumimoji="0" lang="fr-FR" sz="4400" b="0" i="0" u="none" strike="noStrike" kern="0" cap="none" spc="0" normalizeH="0" baseline="0" noProof="0" dirty="0" err="1" smtClean="0">
                <a:ln>
                  <a:noFill/>
                </a:ln>
                <a:solidFill>
                  <a:srgbClr val="000000"/>
                </a:solidFill>
                <a:effectLst/>
                <a:uLnTx/>
                <a:uFillTx/>
                <a:latin typeface="+mj-lt"/>
                <a:ea typeface="+mj-ea"/>
                <a:cs typeface="+mj-cs"/>
              </a:rPr>
              <a:t>gating</a:t>
            </a:r>
            <a:r>
              <a:rPr kumimoji="0" lang="en-US" sz="4400" b="0" i="0" u="none" strike="noStrike" kern="0" cap="none" spc="0" normalizeH="0" baseline="0" noProof="0" dirty="0" smtClean="0">
                <a:ln>
                  <a:noFill/>
                </a:ln>
                <a:solidFill>
                  <a:srgbClr val="000000"/>
                </a:solidFill>
                <a:effectLst/>
                <a:uLnTx/>
                <a:uFillTx/>
                <a:latin typeface="+mj-lt"/>
                <a:ea typeface="+mj-ea"/>
                <a:cs typeface="+mj-cs"/>
              </a:rPr>
              <a:t>:</a:t>
            </a:r>
            <a:br>
              <a:rPr kumimoji="0" lang="en-US" sz="4400" b="0" i="0" u="none" strike="noStrike" kern="0" cap="none" spc="0" normalizeH="0" baseline="0" noProof="0" dirty="0" smtClean="0">
                <a:ln>
                  <a:noFill/>
                </a:ln>
                <a:solidFill>
                  <a:srgbClr val="000000"/>
                </a:solidFill>
                <a:effectLst/>
                <a:uLnTx/>
                <a:uFillTx/>
                <a:latin typeface="+mj-lt"/>
                <a:ea typeface="+mj-ea"/>
                <a:cs typeface="+mj-cs"/>
              </a:rPr>
            </a:br>
            <a:r>
              <a:rPr kumimoji="0" lang="en-US" sz="4400" b="0" i="0" u="none" strike="noStrike" kern="0" cap="none" spc="0" normalizeH="0" baseline="0" noProof="0" dirty="0" smtClean="0">
                <a:ln>
                  <a:noFill/>
                </a:ln>
                <a:solidFill>
                  <a:srgbClr val="000000"/>
                </a:solidFill>
                <a:effectLst/>
                <a:uLnTx/>
                <a:uFillTx/>
                <a:latin typeface="+mj-lt"/>
                <a:ea typeface="+mj-ea"/>
                <a:cs typeface="+mj-cs"/>
              </a:rPr>
              <a:t>…to the thalamus</a:t>
            </a:r>
          </a:p>
        </p:txBody>
      </p:sp>
      <p:pic>
        <p:nvPicPr>
          <p:cNvPr id="7" name="Picture 3"/>
          <p:cNvPicPr>
            <a:picLocks noChangeAspect="1" noChangeArrowheads="1"/>
          </p:cNvPicPr>
          <p:nvPr/>
        </p:nvPicPr>
        <p:blipFill>
          <a:blip r:embed="rId4" cstate="print"/>
          <a:srcRect/>
          <a:stretch>
            <a:fillRect/>
          </a:stretch>
        </p:blipFill>
        <p:spPr bwMode="auto">
          <a:xfrm>
            <a:off x="5969006" y="1279507"/>
            <a:ext cx="3829050" cy="285750"/>
          </a:xfrm>
          <a:prstGeom prst="rect">
            <a:avLst/>
          </a:prstGeom>
          <a:noFill/>
          <a:ln w="9525">
            <a:noFill/>
            <a:miter lim="800000"/>
            <a:headEnd/>
            <a:tailEnd/>
          </a:ln>
          <a:effectLst/>
        </p:spPr>
      </p:pic>
      <p:sp>
        <p:nvSpPr>
          <p:cNvPr id="8" name="Text Box 4"/>
          <p:cNvSpPr txBox="1">
            <a:spLocks noChangeArrowheads="1"/>
          </p:cNvSpPr>
          <p:nvPr/>
        </p:nvSpPr>
        <p:spPr bwMode="auto">
          <a:xfrm>
            <a:off x="6954876" y="7229503"/>
            <a:ext cx="3657600" cy="622300"/>
          </a:xfrm>
          <a:prstGeom prst="rect">
            <a:avLst/>
          </a:prstGeom>
          <a:noFill/>
          <a:ln w="9525">
            <a:noFill/>
            <a:round/>
            <a:headEnd/>
            <a:tailEnd/>
          </a:ln>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err="1" smtClean="0">
                <a:solidFill>
                  <a:srgbClr val="000000"/>
                </a:solidFill>
              </a:rPr>
              <a:t>Wimmer</a:t>
            </a:r>
            <a:r>
              <a:rPr lang="en-GB" dirty="0" smtClean="0">
                <a:solidFill>
                  <a:srgbClr val="000000"/>
                </a:solidFill>
              </a:rPr>
              <a:t> </a:t>
            </a:r>
            <a:r>
              <a:rPr lang="en-GB" dirty="0">
                <a:solidFill>
                  <a:srgbClr val="000000"/>
                </a:solidFill>
              </a:rPr>
              <a:t>et al, </a:t>
            </a:r>
            <a:r>
              <a:rPr lang="en-GB" dirty="0" smtClean="0">
                <a:solidFill>
                  <a:srgbClr val="000000"/>
                </a:solidFill>
              </a:rPr>
              <a:t>2015. Nature</a:t>
            </a:r>
            <a:endParaRPr lang="en-GB" dirty="0">
              <a:solidFill>
                <a:srgbClr val="000000"/>
              </a:solidFill>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ext Box 4"/>
          <p:cNvSpPr txBox="1">
            <a:spLocks noChangeArrowheads="1"/>
          </p:cNvSpPr>
          <p:nvPr/>
        </p:nvSpPr>
        <p:spPr bwMode="auto">
          <a:xfrm>
            <a:off x="6954876" y="7229503"/>
            <a:ext cx="3657600" cy="622300"/>
          </a:xfrm>
          <a:prstGeom prst="rect">
            <a:avLst/>
          </a:prstGeom>
          <a:noFill/>
          <a:ln w="9525">
            <a:noFill/>
            <a:round/>
            <a:headEnd/>
            <a:tailEnd/>
          </a:ln>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err="1" smtClean="0">
                <a:solidFill>
                  <a:srgbClr val="000000"/>
                </a:solidFill>
              </a:rPr>
              <a:t>Wimmer</a:t>
            </a:r>
            <a:r>
              <a:rPr lang="en-GB" dirty="0" smtClean="0">
                <a:solidFill>
                  <a:srgbClr val="000000"/>
                </a:solidFill>
              </a:rPr>
              <a:t> </a:t>
            </a:r>
            <a:r>
              <a:rPr lang="en-GB" dirty="0">
                <a:solidFill>
                  <a:srgbClr val="000000"/>
                </a:solidFill>
              </a:rPr>
              <a:t>et al, </a:t>
            </a:r>
            <a:r>
              <a:rPr lang="en-GB" dirty="0" smtClean="0">
                <a:solidFill>
                  <a:srgbClr val="000000"/>
                </a:solidFill>
              </a:rPr>
              <a:t>2015. Nature</a:t>
            </a:r>
            <a:endParaRPr lang="en-GB" dirty="0">
              <a:solidFill>
                <a:srgbClr val="000000"/>
              </a:solidFill>
            </a:endParaRPr>
          </a:p>
        </p:txBody>
      </p:sp>
      <p:sp>
        <p:nvSpPr>
          <p:cNvPr id="87044" name="ZoneTexte 4"/>
          <p:cNvSpPr txBox="1">
            <a:spLocks noChangeArrowheads="1"/>
          </p:cNvSpPr>
          <p:nvPr/>
        </p:nvSpPr>
        <p:spPr bwMode="auto">
          <a:xfrm>
            <a:off x="6119813" y="1565275"/>
            <a:ext cx="3960812" cy="1915076"/>
          </a:xfrm>
          <a:prstGeom prst="rect">
            <a:avLst/>
          </a:prstGeom>
          <a:noFill/>
          <a:ln w="9525">
            <a:noFill/>
            <a:miter lim="800000"/>
            <a:headEnd/>
            <a:tailEnd/>
          </a:ln>
        </p:spPr>
        <p:txBody>
          <a:bodyPr>
            <a:spAutoFit/>
          </a:bodyPr>
          <a:lstStyle/>
          <a:p>
            <a:pPr>
              <a:buFont typeface="Arial" charset="0"/>
              <a:buChar char="•"/>
            </a:pPr>
            <a:r>
              <a:rPr lang="fr-FR" dirty="0" smtClean="0">
                <a:solidFill>
                  <a:schemeClr val="tx1"/>
                </a:solidFill>
              </a:rPr>
              <a:t> (</a:t>
            </a:r>
            <a:r>
              <a:rPr lang="fr-FR" dirty="0" err="1" smtClean="0">
                <a:solidFill>
                  <a:schemeClr val="tx1"/>
                </a:solidFill>
              </a:rPr>
              <a:t>Auditory</a:t>
            </a:r>
            <a:r>
              <a:rPr lang="fr-FR" dirty="0" smtClean="0">
                <a:solidFill>
                  <a:schemeClr val="tx1"/>
                </a:solidFill>
              </a:rPr>
              <a:t>) </a:t>
            </a:r>
            <a:r>
              <a:rPr lang="fr-FR" dirty="0" err="1" smtClean="0">
                <a:solidFill>
                  <a:schemeClr val="tx1"/>
                </a:solidFill>
              </a:rPr>
              <a:t>cue</a:t>
            </a:r>
            <a:r>
              <a:rPr lang="fr-FR" dirty="0" smtClean="0">
                <a:solidFill>
                  <a:schemeClr val="tx1"/>
                </a:solidFill>
              </a:rPr>
              <a:t> </a:t>
            </a:r>
            <a:r>
              <a:rPr lang="fr-FR" dirty="0" err="1" smtClean="0">
                <a:solidFill>
                  <a:schemeClr val="tx1"/>
                </a:solidFill>
              </a:rPr>
              <a:t>indicates</a:t>
            </a:r>
            <a:r>
              <a:rPr lang="fr-FR" dirty="0" smtClean="0">
                <a:solidFill>
                  <a:schemeClr val="tx1"/>
                </a:solidFill>
              </a:rPr>
              <a:t> to </a:t>
            </a:r>
            <a:r>
              <a:rPr lang="fr-FR" dirty="0" err="1" smtClean="0">
                <a:solidFill>
                  <a:schemeClr val="tx1"/>
                </a:solidFill>
              </a:rPr>
              <a:t>pay</a:t>
            </a:r>
            <a:r>
              <a:rPr lang="fr-FR" dirty="0" smtClean="0">
                <a:solidFill>
                  <a:schemeClr val="tx1"/>
                </a:solidFill>
              </a:rPr>
              <a:t> attention to </a:t>
            </a:r>
            <a:r>
              <a:rPr lang="fr-FR" dirty="0" err="1" smtClean="0">
                <a:solidFill>
                  <a:schemeClr val="tx1"/>
                </a:solidFill>
              </a:rPr>
              <a:t>visual</a:t>
            </a:r>
            <a:r>
              <a:rPr lang="fr-FR" dirty="0" smtClean="0">
                <a:solidFill>
                  <a:schemeClr val="tx1"/>
                </a:solidFill>
              </a:rPr>
              <a:t> or </a:t>
            </a:r>
            <a:r>
              <a:rPr lang="fr-FR" dirty="0" err="1" smtClean="0">
                <a:solidFill>
                  <a:schemeClr val="tx1"/>
                </a:solidFill>
              </a:rPr>
              <a:t>auditory</a:t>
            </a:r>
            <a:r>
              <a:rPr lang="fr-FR" dirty="0" smtClean="0">
                <a:solidFill>
                  <a:schemeClr val="tx1"/>
                </a:solidFill>
              </a:rPr>
              <a:t> stimuli</a:t>
            </a:r>
          </a:p>
          <a:p>
            <a:pPr>
              <a:buFont typeface="Arial" charset="0"/>
              <a:buChar char="•"/>
            </a:pPr>
            <a:r>
              <a:rPr lang="fr-FR" dirty="0" smtClean="0">
                <a:solidFill>
                  <a:schemeClr val="tx1"/>
                </a:solidFill>
              </a:rPr>
              <a:t> </a:t>
            </a:r>
            <a:r>
              <a:rPr lang="fr-FR" dirty="0" err="1" smtClean="0">
                <a:solidFill>
                  <a:schemeClr val="tx1"/>
                </a:solidFill>
              </a:rPr>
              <a:t>mPFC</a:t>
            </a:r>
            <a:r>
              <a:rPr lang="fr-FR" dirty="0" smtClean="0">
                <a:solidFill>
                  <a:schemeClr val="tx1"/>
                </a:solidFill>
              </a:rPr>
              <a:t> disruption impairs </a:t>
            </a:r>
            <a:r>
              <a:rPr lang="fr-FR" dirty="0" err="1" smtClean="0">
                <a:solidFill>
                  <a:schemeClr val="tx1"/>
                </a:solidFill>
              </a:rPr>
              <a:t>cue</a:t>
            </a:r>
            <a:r>
              <a:rPr lang="fr-FR" dirty="0" smtClean="0">
                <a:solidFill>
                  <a:schemeClr val="tx1"/>
                </a:solidFill>
              </a:rPr>
              <a:t> </a:t>
            </a:r>
            <a:r>
              <a:rPr lang="fr-FR" dirty="0" err="1" smtClean="0">
                <a:solidFill>
                  <a:schemeClr val="tx1"/>
                </a:solidFill>
              </a:rPr>
              <a:t>integration</a:t>
            </a:r>
            <a:r>
              <a:rPr lang="fr-FR" dirty="0" smtClean="0">
                <a:solidFill>
                  <a:schemeClr val="tx1"/>
                </a:solidFill>
              </a:rPr>
              <a:t> </a:t>
            </a:r>
            <a:r>
              <a:rPr lang="fr-FR" dirty="0" err="1" smtClean="0">
                <a:solidFill>
                  <a:schemeClr val="tx1"/>
                </a:solidFill>
              </a:rPr>
              <a:t>during</a:t>
            </a:r>
            <a:r>
              <a:rPr lang="fr-FR" dirty="0" smtClean="0">
                <a:solidFill>
                  <a:schemeClr val="tx1"/>
                </a:solidFill>
              </a:rPr>
              <a:t> anticipation </a:t>
            </a:r>
          </a:p>
          <a:p>
            <a:pPr>
              <a:buFont typeface="Arial" charset="0"/>
              <a:buChar char="•"/>
            </a:pPr>
            <a:r>
              <a:rPr lang="fr-FR" dirty="0" smtClean="0">
                <a:solidFill>
                  <a:schemeClr val="tx1"/>
                </a:solidFill>
              </a:rPr>
              <a:t> </a:t>
            </a:r>
            <a:r>
              <a:rPr lang="fr-FR" dirty="0" err="1" smtClean="0">
                <a:solidFill>
                  <a:schemeClr val="tx1"/>
                </a:solidFill>
              </a:rPr>
              <a:t>vCx</a:t>
            </a:r>
            <a:r>
              <a:rPr lang="fr-FR" dirty="0" smtClean="0">
                <a:solidFill>
                  <a:schemeClr val="tx1"/>
                </a:solidFill>
              </a:rPr>
              <a:t> and </a:t>
            </a:r>
            <a:r>
              <a:rPr lang="fr-FR" dirty="0" err="1" smtClean="0">
                <a:solidFill>
                  <a:schemeClr val="tx1"/>
                </a:solidFill>
              </a:rPr>
              <a:t>aCx</a:t>
            </a:r>
            <a:r>
              <a:rPr lang="fr-FR" dirty="0" smtClean="0">
                <a:solidFill>
                  <a:schemeClr val="tx1"/>
                </a:solidFill>
              </a:rPr>
              <a:t> are not </a:t>
            </a:r>
            <a:r>
              <a:rPr lang="fr-FR" dirty="0" err="1" smtClean="0">
                <a:solidFill>
                  <a:schemeClr val="tx1"/>
                </a:solidFill>
              </a:rPr>
              <a:t>involved</a:t>
            </a:r>
            <a:r>
              <a:rPr lang="fr-FR" dirty="0" smtClean="0">
                <a:solidFill>
                  <a:schemeClr val="tx1"/>
                </a:solidFill>
              </a:rPr>
              <a:t> in </a:t>
            </a:r>
            <a:r>
              <a:rPr lang="fr-FR" dirty="0" err="1" smtClean="0">
                <a:solidFill>
                  <a:schemeClr val="tx1"/>
                </a:solidFill>
              </a:rPr>
              <a:t>this</a:t>
            </a:r>
            <a:r>
              <a:rPr lang="fr-FR" dirty="0" smtClean="0">
                <a:solidFill>
                  <a:schemeClr val="tx1"/>
                </a:solidFill>
              </a:rPr>
              <a:t> </a:t>
            </a:r>
            <a:r>
              <a:rPr lang="fr-FR" dirty="0" err="1" smtClean="0">
                <a:solidFill>
                  <a:schemeClr val="tx1"/>
                </a:solidFill>
              </a:rPr>
              <a:t>phenomenon</a:t>
            </a:r>
            <a:endParaRPr lang="fr-FR" dirty="0" smtClean="0">
              <a:solidFill>
                <a:schemeClr val="tx1"/>
              </a:solidFill>
            </a:endParaRPr>
          </a:p>
          <a:p>
            <a:r>
              <a:rPr lang="fr-FR" dirty="0" smtClean="0">
                <a:solidFill>
                  <a:schemeClr val="tx1"/>
                </a:solidFill>
              </a:rPr>
              <a:t>but </a:t>
            </a:r>
            <a:r>
              <a:rPr lang="fr-FR" dirty="0" err="1" smtClean="0">
                <a:solidFill>
                  <a:schemeClr val="tx1"/>
                </a:solidFill>
              </a:rPr>
              <a:t>visual</a:t>
            </a:r>
            <a:r>
              <a:rPr lang="fr-FR" dirty="0" smtClean="0">
                <a:solidFill>
                  <a:schemeClr val="tx1"/>
                </a:solidFill>
              </a:rPr>
              <a:t> thalamus </a:t>
            </a:r>
            <a:r>
              <a:rPr lang="fr-FR" dirty="0" err="1" smtClean="0">
                <a:solidFill>
                  <a:schemeClr val="tx1"/>
                </a:solidFill>
              </a:rPr>
              <a:t>is</a:t>
            </a:r>
            <a:endParaRPr lang="en-GB" dirty="0">
              <a:solidFill>
                <a:schemeClr val="tx1"/>
              </a:solidFill>
            </a:endParaRPr>
          </a:p>
        </p:txBody>
      </p:sp>
      <p:sp>
        <p:nvSpPr>
          <p:cNvPr id="6" name="Titre 1"/>
          <p:cNvSpPr txBox="1">
            <a:spLocks/>
          </p:cNvSpPr>
          <p:nvPr/>
        </p:nvSpPr>
        <p:spPr bwMode="auto">
          <a:xfrm>
            <a:off x="325438" y="-6377"/>
            <a:ext cx="9572625" cy="1255713"/>
          </a:xfrm>
          <a:prstGeom prst="rect">
            <a:avLst/>
          </a:prstGeom>
          <a:noFill/>
          <a:ln w="9525">
            <a:noFill/>
            <a:round/>
            <a:headEnd/>
            <a:tailEnd/>
          </a:ln>
        </p:spPr>
        <p:txBody>
          <a:bodyPr vert="horz" wrap="square" lIns="0" tIns="0" rIns="0" bIns="0" numCol="1" anchor="ctr" anchorCtr="0" compatLnSpc="1">
            <a:prstTxWarp prst="textNoShape">
              <a:avLst/>
            </a:prstTxWarp>
          </a:bodyPr>
          <a:lstStyle/>
          <a:p>
            <a:pPr marL="0" marR="0" lvl="0" indent="0" algn="ctr" defTabSz="457200" rtl="0" eaLnBrk="1" fontAlgn="base" latinLnBrk="0" hangingPunct="0">
              <a:lnSpc>
                <a:spcPct val="94000"/>
              </a:lnSpc>
              <a:spcBef>
                <a:spcPct val="0"/>
              </a:spcBef>
              <a:spcAft>
                <a:spcPct val="0"/>
              </a:spcAft>
              <a:buClr>
                <a:srgbClr val="000000"/>
              </a:buClr>
              <a:buSzPct val="100000"/>
              <a:buFont typeface="Times New Roman" pitchFamily="18" charset="0"/>
              <a:buNone/>
              <a:tabLst/>
              <a:defRPr/>
            </a:pPr>
            <a:r>
              <a:rPr kumimoji="0" lang="fr-FR" sz="4400" b="0" i="0" u="none" strike="noStrike" kern="0" cap="none" spc="0" normalizeH="0" baseline="0" noProof="0" dirty="0" smtClean="0">
                <a:ln>
                  <a:noFill/>
                </a:ln>
                <a:solidFill>
                  <a:srgbClr val="000000"/>
                </a:solidFill>
                <a:effectLst/>
                <a:uLnTx/>
                <a:uFillTx/>
                <a:latin typeface="+mj-lt"/>
                <a:ea typeface="+mj-ea"/>
                <a:cs typeface="+mj-cs"/>
              </a:rPr>
              <a:t>Attention-</a:t>
            </a:r>
            <a:r>
              <a:rPr kumimoji="0" lang="fr-FR" sz="4400" b="0" i="0" u="none" strike="noStrike" kern="0" cap="none" spc="0" normalizeH="0" baseline="0" noProof="0" dirty="0" err="1" smtClean="0">
                <a:ln>
                  <a:noFill/>
                </a:ln>
                <a:solidFill>
                  <a:srgbClr val="000000"/>
                </a:solidFill>
                <a:effectLst/>
                <a:uLnTx/>
                <a:uFillTx/>
                <a:latin typeface="+mj-lt"/>
                <a:ea typeface="+mj-ea"/>
                <a:cs typeface="+mj-cs"/>
              </a:rPr>
              <a:t>driven</a:t>
            </a:r>
            <a:r>
              <a:rPr kumimoji="0" lang="fr-FR" sz="4400" b="0" i="0" u="none" strike="noStrike" kern="0" cap="none" spc="0" normalizeH="0" baseline="0" noProof="0" dirty="0" smtClean="0">
                <a:ln>
                  <a:noFill/>
                </a:ln>
                <a:solidFill>
                  <a:srgbClr val="000000"/>
                </a:solidFill>
                <a:effectLst/>
                <a:uLnTx/>
                <a:uFillTx/>
                <a:latin typeface="+mj-lt"/>
                <a:ea typeface="+mj-ea"/>
                <a:cs typeface="+mj-cs"/>
              </a:rPr>
              <a:t> </a:t>
            </a:r>
            <a:r>
              <a:rPr kumimoji="0" lang="fr-FR" sz="4400" b="0" i="0" u="none" strike="noStrike" kern="0" cap="none" spc="0" normalizeH="0" baseline="0" noProof="0" dirty="0" err="1" smtClean="0">
                <a:ln>
                  <a:noFill/>
                </a:ln>
                <a:solidFill>
                  <a:srgbClr val="000000"/>
                </a:solidFill>
                <a:effectLst/>
                <a:uLnTx/>
                <a:uFillTx/>
                <a:latin typeface="+mj-lt"/>
                <a:ea typeface="+mj-ea"/>
                <a:cs typeface="+mj-cs"/>
              </a:rPr>
              <a:t>sensory</a:t>
            </a:r>
            <a:r>
              <a:rPr kumimoji="0" lang="fr-FR" sz="4400" b="0" i="0" u="none" strike="noStrike" kern="0" cap="none" spc="0" normalizeH="0" baseline="0" noProof="0" dirty="0" smtClean="0">
                <a:ln>
                  <a:noFill/>
                </a:ln>
                <a:solidFill>
                  <a:srgbClr val="000000"/>
                </a:solidFill>
                <a:effectLst/>
                <a:uLnTx/>
                <a:uFillTx/>
                <a:latin typeface="+mj-lt"/>
                <a:ea typeface="+mj-ea"/>
                <a:cs typeface="+mj-cs"/>
              </a:rPr>
              <a:t> </a:t>
            </a:r>
            <a:r>
              <a:rPr kumimoji="0" lang="fr-FR" sz="4400" b="0" i="0" u="none" strike="noStrike" kern="0" cap="none" spc="0" normalizeH="0" baseline="0" noProof="0" dirty="0" err="1" smtClean="0">
                <a:ln>
                  <a:noFill/>
                </a:ln>
                <a:solidFill>
                  <a:srgbClr val="000000"/>
                </a:solidFill>
                <a:effectLst/>
                <a:uLnTx/>
                <a:uFillTx/>
                <a:latin typeface="+mj-lt"/>
                <a:ea typeface="+mj-ea"/>
                <a:cs typeface="+mj-cs"/>
              </a:rPr>
              <a:t>gating</a:t>
            </a:r>
            <a:r>
              <a:rPr kumimoji="0" lang="en-US" sz="4400" b="0" i="0" u="none" strike="noStrike" kern="0" cap="none" spc="0" normalizeH="0" baseline="0" noProof="0" dirty="0" smtClean="0">
                <a:ln>
                  <a:noFill/>
                </a:ln>
                <a:solidFill>
                  <a:srgbClr val="000000"/>
                </a:solidFill>
                <a:effectLst/>
                <a:uLnTx/>
                <a:uFillTx/>
                <a:latin typeface="+mj-lt"/>
                <a:ea typeface="+mj-ea"/>
                <a:cs typeface="+mj-cs"/>
              </a:rPr>
              <a:t>:</a:t>
            </a:r>
            <a:br>
              <a:rPr kumimoji="0" lang="en-US" sz="4400" b="0" i="0" u="none" strike="noStrike" kern="0" cap="none" spc="0" normalizeH="0" baseline="0" noProof="0" dirty="0" smtClean="0">
                <a:ln>
                  <a:noFill/>
                </a:ln>
                <a:solidFill>
                  <a:srgbClr val="000000"/>
                </a:solidFill>
                <a:effectLst/>
                <a:uLnTx/>
                <a:uFillTx/>
                <a:latin typeface="+mj-lt"/>
                <a:ea typeface="+mj-ea"/>
                <a:cs typeface="+mj-cs"/>
              </a:rPr>
            </a:br>
            <a:r>
              <a:rPr kumimoji="0" lang="en-US" sz="4400" b="0" i="0" u="none" strike="noStrike" kern="0" cap="none" spc="0" normalizeH="0" baseline="0" noProof="0" dirty="0" smtClean="0">
                <a:ln>
                  <a:noFill/>
                </a:ln>
                <a:solidFill>
                  <a:srgbClr val="000000"/>
                </a:solidFill>
                <a:effectLst/>
                <a:uLnTx/>
                <a:uFillTx/>
                <a:latin typeface="+mj-lt"/>
                <a:ea typeface="+mj-ea"/>
                <a:cs typeface="+mj-cs"/>
              </a:rPr>
              <a:t>…to the thalamus</a:t>
            </a:r>
          </a:p>
        </p:txBody>
      </p:sp>
      <p:pic>
        <p:nvPicPr>
          <p:cNvPr id="7" name="Picture 3"/>
          <p:cNvPicPr>
            <a:picLocks noChangeAspect="1" noChangeArrowheads="1"/>
          </p:cNvPicPr>
          <p:nvPr/>
        </p:nvPicPr>
        <p:blipFill>
          <a:blip r:embed="rId3" cstate="print"/>
          <a:srcRect/>
          <a:stretch>
            <a:fillRect/>
          </a:stretch>
        </p:blipFill>
        <p:spPr bwMode="auto">
          <a:xfrm>
            <a:off x="5969006" y="1279507"/>
            <a:ext cx="3829050" cy="285750"/>
          </a:xfrm>
          <a:prstGeom prst="rect">
            <a:avLst/>
          </a:prstGeom>
          <a:noFill/>
          <a:ln w="9525">
            <a:noFill/>
            <a:miter lim="800000"/>
            <a:headEnd/>
            <a:tailEnd/>
          </a:ln>
          <a:effectLst/>
        </p:spPr>
      </p:pic>
      <p:grpSp>
        <p:nvGrpSpPr>
          <p:cNvPr id="2" name="Groupe 8"/>
          <p:cNvGrpSpPr/>
          <p:nvPr/>
        </p:nvGrpSpPr>
        <p:grpSpPr>
          <a:xfrm>
            <a:off x="204138" y="1279507"/>
            <a:ext cx="5979182" cy="6072230"/>
            <a:chOff x="204138" y="1279507"/>
            <a:chExt cx="5979182" cy="6072230"/>
          </a:xfrm>
        </p:grpSpPr>
        <p:pic>
          <p:nvPicPr>
            <p:cNvPr id="14338" name="Picture 2"/>
            <p:cNvPicPr>
              <a:picLocks noChangeAspect="1" noChangeArrowheads="1"/>
            </p:cNvPicPr>
            <p:nvPr/>
          </p:nvPicPr>
          <p:blipFill>
            <a:blip r:embed="rId4" cstate="print"/>
            <a:srcRect r="-1" b="-106"/>
            <a:stretch>
              <a:fillRect/>
            </a:stretch>
          </p:blipFill>
          <p:spPr bwMode="auto">
            <a:xfrm>
              <a:off x="204138" y="1350945"/>
              <a:ext cx="5979182" cy="6000792"/>
            </a:xfrm>
            <a:prstGeom prst="rect">
              <a:avLst/>
            </a:prstGeom>
            <a:noFill/>
            <a:ln w="9525">
              <a:noFill/>
              <a:miter lim="800000"/>
              <a:headEnd/>
              <a:tailEnd/>
            </a:ln>
            <a:effectLst/>
          </p:spPr>
        </p:pic>
        <p:sp>
          <p:nvSpPr>
            <p:cNvPr id="8" name="Rectangle 7"/>
            <p:cNvSpPr/>
            <p:nvPr/>
          </p:nvSpPr>
          <p:spPr bwMode="auto">
            <a:xfrm>
              <a:off x="3825866" y="1279507"/>
              <a:ext cx="2143140" cy="400052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7254875" y="6994525"/>
            <a:ext cx="2665413" cy="390525"/>
          </a:xfrm>
          <a:prstGeom prst="rect">
            <a:avLst/>
          </a:prstGeom>
          <a:noFill/>
          <a:ln w="9525">
            <a:noFill/>
            <a:miter lim="800000"/>
            <a:headEnd/>
            <a:tailEnd/>
          </a:ln>
        </p:spPr>
        <p:txBody>
          <a:bodyPr wrap="none" lIns="100794" tIns="50397" rIns="100794" bIns="50397">
            <a:spAutoFit/>
          </a:bodyPr>
          <a:lstStyle/>
          <a:p>
            <a:r>
              <a:rPr lang="en-US" sz="2000">
                <a:solidFill>
                  <a:schemeClr val="tx1"/>
                </a:solidFill>
              </a:rPr>
              <a:t>Fritz et al., 2005. JNS</a:t>
            </a:r>
          </a:p>
        </p:txBody>
      </p:sp>
      <p:grpSp>
        <p:nvGrpSpPr>
          <p:cNvPr id="19459" name="Groupe 5"/>
          <p:cNvGrpSpPr>
            <a:grpSpLocks/>
          </p:cNvGrpSpPr>
          <p:nvPr/>
        </p:nvGrpSpPr>
        <p:grpSpPr bwMode="auto">
          <a:xfrm>
            <a:off x="611188" y="0"/>
            <a:ext cx="8358187" cy="5600700"/>
            <a:chOff x="755650" y="755650"/>
            <a:chExt cx="8358188" cy="5600700"/>
          </a:xfrm>
        </p:grpSpPr>
        <p:pic>
          <p:nvPicPr>
            <p:cNvPr id="19461" name="Picture 2"/>
            <p:cNvPicPr>
              <a:picLocks noChangeAspect="1"/>
            </p:cNvPicPr>
            <p:nvPr/>
          </p:nvPicPr>
          <p:blipFill>
            <a:blip r:embed="rId3" cstate="print"/>
            <a:srcRect/>
            <a:stretch>
              <a:fillRect/>
            </a:stretch>
          </p:blipFill>
          <p:spPr bwMode="auto">
            <a:xfrm>
              <a:off x="755650" y="755650"/>
              <a:ext cx="8358188" cy="5600700"/>
            </a:xfrm>
            <a:prstGeom prst="rect">
              <a:avLst/>
            </a:prstGeom>
            <a:noFill/>
            <a:ln w="9525">
              <a:noFill/>
              <a:miter lim="800000"/>
              <a:headEnd/>
              <a:tailEnd/>
            </a:ln>
          </p:spPr>
        </p:pic>
        <p:sp>
          <p:nvSpPr>
            <p:cNvPr id="19462" name="Rectangle 2"/>
            <p:cNvSpPr>
              <a:spLocks noChangeArrowheads="1"/>
            </p:cNvSpPr>
            <p:nvPr/>
          </p:nvSpPr>
          <p:spPr bwMode="auto">
            <a:xfrm>
              <a:off x="2917825" y="2016125"/>
              <a:ext cx="1444625" cy="419100"/>
            </a:xfrm>
            <a:prstGeom prst="rect">
              <a:avLst/>
            </a:prstGeom>
            <a:noFill/>
            <a:ln w="9525">
              <a:noFill/>
              <a:miter lim="800000"/>
              <a:headEnd/>
              <a:tailEnd/>
            </a:ln>
          </p:spPr>
          <p:txBody>
            <a:bodyPr wrap="none" lIns="100794" tIns="50397" rIns="100794" bIns="50397">
              <a:spAutoFit/>
            </a:bodyPr>
            <a:lstStyle/>
            <a:p>
              <a:r>
                <a:rPr lang="en-US" sz="2200">
                  <a:solidFill>
                    <a:schemeClr val="tx1"/>
                  </a:solidFill>
                </a:rPr>
                <a:t>Two-tone </a:t>
              </a:r>
            </a:p>
          </p:txBody>
        </p:sp>
        <p:sp>
          <p:nvSpPr>
            <p:cNvPr id="19463" name="Rectangle 5"/>
            <p:cNvSpPr>
              <a:spLocks noChangeArrowheads="1"/>
            </p:cNvSpPr>
            <p:nvPr/>
          </p:nvSpPr>
          <p:spPr bwMode="auto">
            <a:xfrm>
              <a:off x="5421313" y="2016125"/>
              <a:ext cx="1711325" cy="419100"/>
            </a:xfrm>
            <a:prstGeom prst="rect">
              <a:avLst/>
            </a:prstGeom>
            <a:noFill/>
            <a:ln w="9525">
              <a:noFill/>
              <a:miter lim="800000"/>
              <a:headEnd/>
              <a:tailEnd/>
            </a:ln>
          </p:spPr>
          <p:txBody>
            <a:bodyPr wrap="none" lIns="100794" tIns="50397" rIns="100794" bIns="50397">
              <a:spAutoFit/>
            </a:bodyPr>
            <a:lstStyle/>
            <a:p>
              <a:r>
                <a:rPr lang="en-US" sz="2200">
                  <a:solidFill>
                    <a:schemeClr val="tx1"/>
                  </a:solidFill>
                </a:rPr>
                <a:t>Single-tone </a:t>
              </a:r>
            </a:p>
          </p:txBody>
        </p:sp>
      </p:grpSp>
      <p:sp>
        <p:nvSpPr>
          <p:cNvPr id="19460" name="ZoneTexte 8"/>
          <p:cNvSpPr txBox="1">
            <a:spLocks noChangeArrowheads="1"/>
          </p:cNvSpPr>
          <p:nvPr/>
        </p:nvSpPr>
        <p:spPr bwMode="auto">
          <a:xfrm>
            <a:off x="896938" y="5922963"/>
            <a:ext cx="8001000" cy="787400"/>
          </a:xfrm>
          <a:prstGeom prst="rect">
            <a:avLst/>
          </a:prstGeom>
          <a:noFill/>
          <a:ln w="9525">
            <a:noFill/>
            <a:miter lim="800000"/>
            <a:headEnd/>
            <a:tailEnd/>
          </a:ln>
        </p:spPr>
        <p:txBody>
          <a:bodyPr>
            <a:spAutoFit/>
          </a:bodyPr>
          <a:lstStyle/>
          <a:p>
            <a:pPr>
              <a:buFont typeface="Arial" charset="0"/>
              <a:buChar char="•"/>
            </a:pPr>
            <a:r>
              <a:rPr lang="fr-FR" sz="2400">
                <a:solidFill>
                  <a:schemeClr val="tx1"/>
                </a:solidFill>
              </a:rPr>
              <a:t> Similar plasticity for a two-tone discrimination task</a:t>
            </a:r>
          </a:p>
          <a:p>
            <a:pPr>
              <a:buFont typeface="Arial" charset="0"/>
              <a:buChar char="•"/>
            </a:pPr>
            <a:r>
              <a:rPr lang="fr-FR" sz="2400">
                <a:solidFill>
                  <a:schemeClr val="tx1"/>
                </a:solidFill>
              </a:rPr>
              <a:t> Contrast enhancement mechanism</a:t>
            </a:r>
            <a:endParaRPr lang="en-GB" sz="2400">
              <a:solidFill>
                <a:schemeClr val="tx1"/>
              </a:solidFill>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ext Box 4"/>
          <p:cNvSpPr txBox="1">
            <a:spLocks noChangeArrowheads="1"/>
          </p:cNvSpPr>
          <p:nvPr/>
        </p:nvSpPr>
        <p:spPr bwMode="auto">
          <a:xfrm>
            <a:off x="6954876" y="7229503"/>
            <a:ext cx="3657600" cy="622300"/>
          </a:xfrm>
          <a:prstGeom prst="rect">
            <a:avLst/>
          </a:prstGeom>
          <a:noFill/>
          <a:ln w="9525">
            <a:noFill/>
            <a:round/>
            <a:headEnd/>
            <a:tailEnd/>
          </a:ln>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err="1" smtClean="0">
                <a:solidFill>
                  <a:srgbClr val="000000"/>
                </a:solidFill>
              </a:rPr>
              <a:t>Wimmer</a:t>
            </a:r>
            <a:r>
              <a:rPr lang="en-GB" dirty="0" smtClean="0">
                <a:solidFill>
                  <a:srgbClr val="000000"/>
                </a:solidFill>
              </a:rPr>
              <a:t> </a:t>
            </a:r>
            <a:r>
              <a:rPr lang="en-GB" dirty="0">
                <a:solidFill>
                  <a:srgbClr val="000000"/>
                </a:solidFill>
              </a:rPr>
              <a:t>et al, </a:t>
            </a:r>
            <a:r>
              <a:rPr lang="en-GB" dirty="0" smtClean="0">
                <a:solidFill>
                  <a:srgbClr val="000000"/>
                </a:solidFill>
              </a:rPr>
              <a:t>2015. Nature</a:t>
            </a:r>
            <a:endParaRPr lang="en-GB" dirty="0">
              <a:solidFill>
                <a:srgbClr val="000000"/>
              </a:solidFill>
            </a:endParaRPr>
          </a:p>
        </p:txBody>
      </p:sp>
      <p:sp>
        <p:nvSpPr>
          <p:cNvPr id="87044" name="ZoneTexte 4"/>
          <p:cNvSpPr txBox="1">
            <a:spLocks noChangeArrowheads="1"/>
          </p:cNvSpPr>
          <p:nvPr/>
        </p:nvSpPr>
        <p:spPr bwMode="auto">
          <a:xfrm>
            <a:off x="6119813" y="1565275"/>
            <a:ext cx="3960812" cy="2696251"/>
          </a:xfrm>
          <a:prstGeom prst="rect">
            <a:avLst/>
          </a:prstGeom>
          <a:noFill/>
          <a:ln w="9525">
            <a:noFill/>
            <a:miter lim="800000"/>
            <a:headEnd/>
            <a:tailEnd/>
          </a:ln>
        </p:spPr>
        <p:txBody>
          <a:bodyPr>
            <a:spAutoFit/>
          </a:bodyPr>
          <a:lstStyle/>
          <a:p>
            <a:pPr>
              <a:buFont typeface="Arial" charset="0"/>
              <a:buChar char="•"/>
            </a:pPr>
            <a:r>
              <a:rPr lang="fr-FR" dirty="0" smtClean="0">
                <a:solidFill>
                  <a:schemeClr val="tx1"/>
                </a:solidFill>
              </a:rPr>
              <a:t> (</a:t>
            </a:r>
            <a:r>
              <a:rPr lang="fr-FR" dirty="0" err="1" smtClean="0">
                <a:solidFill>
                  <a:schemeClr val="tx1"/>
                </a:solidFill>
              </a:rPr>
              <a:t>Auditory</a:t>
            </a:r>
            <a:r>
              <a:rPr lang="fr-FR" dirty="0" smtClean="0">
                <a:solidFill>
                  <a:schemeClr val="tx1"/>
                </a:solidFill>
              </a:rPr>
              <a:t>) </a:t>
            </a:r>
            <a:r>
              <a:rPr lang="fr-FR" dirty="0" err="1" smtClean="0">
                <a:solidFill>
                  <a:schemeClr val="tx1"/>
                </a:solidFill>
              </a:rPr>
              <a:t>cue</a:t>
            </a:r>
            <a:r>
              <a:rPr lang="fr-FR" dirty="0" smtClean="0">
                <a:solidFill>
                  <a:schemeClr val="tx1"/>
                </a:solidFill>
              </a:rPr>
              <a:t> </a:t>
            </a:r>
            <a:r>
              <a:rPr lang="fr-FR" dirty="0" err="1" smtClean="0">
                <a:solidFill>
                  <a:schemeClr val="tx1"/>
                </a:solidFill>
              </a:rPr>
              <a:t>indicates</a:t>
            </a:r>
            <a:r>
              <a:rPr lang="fr-FR" dirty="0" smtClean="0">
                <a:solidFill>
                  <a:schemeClr val="tx1"/>
                </a:solidFill>
              </a:rPr>
              <a:t> to </a:t>
            </a:r>
            <a:r>
              <a:rPr lang="fr-FR" dirty="0" err="1" smtClean="0">
                <a:solidFill>
                  <a:schemeClr val="tx1"/>
                </a:solidFill>
              </a:rPr>
              <a:t>pay</a:t>
            </a:r>
            <a:r>
              <a:rPr lang="fr-FR" dirty="0" smtClean="0">
                <a:solidFill>
                  <a:schemeClr val="tx1"/>
                </a:solidFill>
              </a:rPr>
              <a:t> attention to </a:t>
            </a:r>
            <a:r>
              <a:rPr lang="fr-FR" dirty="0" err="1" smtClean="0">
                <a:solidFill>
                  <a:schemeClr val="tx1"/>
                </a:solidFill>
              </a:rPr>
              <a:t>visual</a:t>
            </a:r>
            <a:r>
              <a:rPr lang="fr-FR" dirty="0" smtClean="0">
                <a:solidFill>
                  <a:schemeClr val="tx1"/>
                </a:solidFill>
              </a:rPr>
              <a:t> or </a:t>
            </a:r>
            <a:r>
              <a:rPr lang="fr-FR" dirty="0" err="1" smtClean="0">
                <a:solidFill>
                  <a:schemeClr val="tx1"/>
                </a:solidFill>
              </a:rPr>
              <a:t>auditory</a:t>
            </a:r>
            <a:r>
              <a:rPr lang="fr-FR" dirty="0" smtClean="0">
                <a:solidFill>
                  <a:schemeClr val="tx1"/>
                </a:solidFill>
              </a:rPr>
              <a:t> stimuli</a:t>
            </a:r>
          </a:p>
          <a:p>
            <a:pPr>
              <a:buFont typeface="Arial" charset="0"/>
              <a:buChar char="•"/>
            </a:pPr>
            <a:r>
              <a:rPr lang="fr-FR" dirty="0" smtClean="0">
                <a:solidFill>
                  <a:schemeClr val="tx1"/>
                </a:solidFill>
              </a:rPr>
              <a:t> </a:t>
            </a:r>
            <a:r>
              <a:rPr lang="fr-FR" dirty="0" err="1" smtClean="0">
                <a:solidFill>
                  <a:schemeClr val="tx1"/>
                </a:solidFill>
              </a:rPr>
              <a:t>mPFC</a:t>
            </a:r>
            <a:r>
              <a:rPr lang="fr-FR" dirty="0" smtClean="0">
                <a:solidFill>
                  <a:schemeClr val="tx1"/>
                </a:solidFill>
              </a:rPr>
              <a:t> disruption impairs </a:t>
            </a:r>
            <a:r>
              <a:rPr lang="fr-FR" dirty="0" err="1" smtClean="0">
                <a:solidFill>
                  <a:schemeClr val="tx1"/>
                </a:solidFill>
              </a:rPr>
              <a:t>cue</a:t>
            </a:r>
            <a:r>
              <a:rPr lang="fr-FR" dirty="0" smtClean="0">
                <a:solidFill>
                  <a:schemeClr val="tx1"/>
                </a:solidFill>
              </a:rPr>
              <a:t> </a:t>
            </a:r>
            <a:r>
              <a:rPr lang="fr-FR" dirty="0" err="1" smtClean="0">
                <a:solidFill>
                  <a:schemeClr val="tx1"/>
                </a:solidFill>
              </a:rPr>
              <a:t>integration</a:t>
            </a:r>
            <a:r>
              <a:rPr lang="fr-FR" dirty="0" smtClean="0">
                <a:solidFill>
                  <a:schemeClr val="tx1"/>
                </a:solidFill>
              </a:rPr>
              <a:t> </a:t>
            </a:r>
            <a:r>
              <a:rPr lang="fr-FR" dirty="0" err="1" smtClean="0">
                <a:solidFill>
                  <a:schemeClr val="tx1"/>
                </a:solidFill>
              </a:rPr>
              <a:t>during</a:t>
            </a:r>
            <a:r>
              <a:rPr lang="fr-FR" dirty="0" smtClean="0">
                <a:solidFill>
                  <a:schemeClr val="tx1"/>
                </a:solidFill>
              </a:rPr>
              <a:t> anticipation </a:t>
            </a:r>
          </a:p>
          <a:p>
            <a:pPr>
              <a:buFont typeface="Arial" charset="0"/>
              <a:buChar char="•"/>
            </a:pPr>
            <a:r>
              <a:rPr lang="fr-FR" dirty="0" smtClean="0">
                <a:solidFill>
                  <a:schemeClr val="tx1"/>
                </a:solidFill>
              </a:rPr>
              <a:t> </a:t>
            </a:r>
            <a:r>
              <a:rPr lang="fr-FR" dirty="0" err="1" smtClean="0">
                <a:solidFill>
                  <a:schemeClr val="tx1"/>
                </a:solidFill>
              </a:rPr>
              <a:t>vCx</a:t>
            </a:r>
            <a:r>
              <a:rPr lang="fr-FR" dirty="0" smtClean="0">
                <a:solidFill>
                  <a:schemeClr val="tx1"/>
                </a:solidFill>
              </a:rPr>
              <a:t> and </a:t>
            </a:r>
            <a:r>
              <a:rPr lang="fr-FR" dirty="0" err="1" smtClean="0">
                <a:solidFill>
                  <a:schemeClr val="tx1"/>
                </a:solidFill>
              </a:rPr>
              <a:t>aCx</a:t>
            </a:r>
            <a:r>
              <a:rPr lang="fr-FR" dirty="0" smtClean="0">
                <a:solidFill>
                  <a:schemeClr val="tx1"/>
                </a:solidFill>
              </a:rPr>
              <a:t> are not </a:t>
            </a:r>
            <a:r>
              <a:rPr lang="fr-FR" dirty="0" err="1" smtClean="0">
                <a:solidFill>
                  <a:schemeClr val="tx1"/>
                </a:solidFill>
              </a:rPr>
              <a:t>involved</a:t>
            </a:r>
            <a:r>
              <a:rPr lang="fr-FR" dirty="0" smtClean="0">
                <a:solidFill>
                  <a:schemeClr val="tx1"/>
                </a:solidFill>
              </a:rPr>
              <a:t> in </a:t>
            </a:r>
            <a:r>
              <a:rPr lang="fr-FR" dirty="0" err="1" smtClean="0">
                <a:solidFill>
                  <a:schemeClr val="tx1"/>
                </a:solidFill>
              </a:rPr>
              <a:t>this</a:t>
            </a:r>
            <a:r>
              <a:rPr lang="fr-FR" dirty="0" smtClean="0">
                <a:solidFill>
                  <a:schemeClr val="tx1"/>
                </a:solidFill>
              </a:rPr>
              <a:t> </a:t>
            </a:r>
            <a:r>
              <a:rPr lang="fr-FR" dirty="0" err="1" smtClean="0">
                <a:solidFill>
                  <a:schemeClr val="tx1"/>
                </a:solidFill>
              </a:rPr>
              <a:t>phenomenon</a:t>
            </a:r>
            <a:endParaRPr lang="fr-FR" dirty="0" smtClean="0">
              <a:solidFill>
                <a:schemeClr val="tx1"/>
              </a:solidFill>
            </a:endParaRPr>
          </a:p>
          <a:p>
            <a:r>
              <a:rPr lang="fr-FR" dirty="0" smtClean="0">
                <a:solidFill>
                  <a:schemeClr val="tx1"/>
                </a:solidFill>
              </a:rPr>
              <a:t>but </a:t>
            </a:r>
            <a:r>
              <a:rPr lang="fr-FR" dirty="0" err="1" smtClean="0">
                <a:solidFill>
                  <a:schemeClr val="tx1"/>
                </a:solidFill>
              </a:rPr>
              <a:t>visual</a:t>
            </a:r>
            <a:r>
              <a:rPr lang="fr-FR" dirty="0" smtClean="0">
                <a:solidFill>
                  <a:schemeClr val="tx1"/>
                </a:solidFill>
              </a:rPr>
              <a:t> thalamus </a:t>
            </a:r>
            <a:r>
              <a:rPr lang="fr-FR" dirty="0" err="1" smtClean="0">
                <a:solidFill>
                  <a:schemeClr val="tx1"/>
                </a:solidFill>
              </a:rPr>
              <a:t>is</a:t>
            </a:r>
            <a:r>
              <a:rPr lang="fr-FR" dirty="0" smtClean="0">
                <a:solidFill>
                  <a:schemeClr val="tx1"/>
                </a:solidFill>
              </a:rPr>
              <a:t> via </a:t>
            </a:r>
            <a:r>
              <a:rPr lang="fr-FR" b="1" dirty="0" err="1" smtClean="0">
                <a:solidFill>
                  <a:schemeClr val="tx1"/>
                </a:solidFill>
              </a:rPr>
              <a:t>mPFC</a:t>
            </a:r>
            <a:r>
              <a:rPr lang="fr-FR" b="1" dirty="0" smtClean="0">
                <a:solidFill>
                  <a:schemeClr val="tx1"/>
                </a:solidFill>
              </a:rPr>
              <a:t>-</a:t>
            </a:r>
            <a:r>
              <a:rPr lang="fr-FR" b="1" dirty="0" err="1" smtClean="0">
                <a:solidFill>
                  <a:schemeClr val="tx1"/>
                </a:solidFill>
              </a:rPr>
              <a:t>driven</a:t>
            </a:r>
            <a:r>
              <a:rPr lang="fr-FR" b="1" dirty="0" smtClean="0">
                <a:solidFill>
                  <a:schemeClr val="tx1"/>
                </a:solidFill>
              </a:rPr>
              <a:t> inhibition </a:t>
            </a:r>
            <a:r>
              <a:rPr lang="fr-FR" b="1" dirty="0" err="1" smtClean="0">
                <a:solidFill>
                  <a:schemeClr val="tx1"/>
                </a:solidFill>
              </a:rPr>
              <a:t>coming</a:t>
            </a:r>
            <a:r>
              <a:rPr lang="fr-FR" b="1" dirty="0" smtClean="0">
                <a:solidFill>
                  <a:schemeClr val="tx1"/>
                </a:solidFill>
              </a:rPr>
              <a:t> </a:t>
            </a:r>
            <a:r>
              <a:rPr lang="fr-FR" b="1" dirty="0" err="1" smtClean="0">
                <a:solidFill>
                  <a:schemeClr val="tx1"/>
                </a:solidFill>
              </a:rPr>
              <a:t>from</a:t>
            </a:r>
            <a:r>
              <a:rPr lang="fr-FR" b="1" dirty="0" smtClean="0">
                <a:solidFill>
                  <a:schemeClr val="tx1"/>
                </a:solidFill>
              </a:rPr>
              <a:t> the RTN, </a:t>
            </a:r>
            <a:r>
              <a:rPr lang="fr-FR" b="1" dirty="0" err="1" smtClean="0">
                <a:solidFill>
                  <a:schemeClr val="tx1"/>
                </a:solidFill>
              </a:rPr>
              <a:t>inhibitory</a:t>
            </a:r>
            <a:r>
              <a:rPr lang="fr-FR" b="1" dirty="0" smtClean="0">
                <a:solidFill>
                  <a:schemeClr val="tx1"/>
                </a:solidFill>
              </a:rPr>
              <a:t> part of the thalamus</a:t>
            </a:r>
            <a:r>
              <a:rPr lang="fr-FR" dirty="0" smtClean="0">
                <a:solidFill>
                  <a:schemeClr val="tx1"/>
                </a:solidFill>
              </a:rPr>
              <a:t>.</a:t>
            </a:r>
            <a:endParaRPr lang="en-GB" dirty="0">
              <a:solidFill>
                <a:schemeClr val="tx1"/>
              </a:solidFill>
            </a:endParaRPr>
          </a:p>
        </p:txBody>
      </p:sp>
      <p:sp>
        <p:nvSpPr>
          <p:cNvPr id="6" name="Titre 1"/>
          <p:cNvSpPr txBox="1">
            <a:spLocks/>
          </p:cNvSpPr>
          <p:nvPr/>
        </p:nvSpPr>
        <p:spPr bwMode="auto">
          <a:xfrm>
            <a:off x="325438" y="-6377"/>
            <a:ext cx="9572625" cy="1255713"/>
          </a:xfrm>
          <a:prstGeom prst="rect">
            <a:avLst/>
          </a:prstGeom>
          <a:noFill/>
          <a:ln w="9525">
            <a:noFill/>
            <a:round/>
            <a:headEnd/>
            <a:tailEnd/>
          </a:ln>
        </p:spPr>
        <p:txBody>
          <a:bodyPr vert="horz" wrap="square" lIns="0" tIns="0" rIns="0" bIns="0" numCol="1" anchor="ctr" anchorCtr="0" compatLnSpc="1">
            <a:prstTxWarp prst="textNoShape">
              <a:avLst/>
            </a:prstTxWarp>
          </a:bodyPr>
          <a:lstStyle/>
          <a:p>
            <a:pPr marL="0" marR="0" lvl="0" indent="0" algn="ctr" defTabSz="457200" rtl="0" eaLnBrk="1" fontAlgn="base" latinLnBrk="0" hangingPunct="0">
              <a:lnSpc>
                <a:spcPct val="94000"/>
              </a:lnSpc>
              <a:spcBef>
                <a:spcPct val="0"/>
              </a:spcBef>
              <a:spcAft>
                <a:spcPct val="0"/>
              </a:spcAft>
              <a:buClr>
                <a:srgbClr val="000000"/>
              </a:buClr>
              <a:buSzPct val="100000"/>
              <a:buFont typeface="Times New Roman" pitchFamily="18" charset="0"/>
              <a:buNone/>
              <a:tabLst/>
              <a:defRPr/>
            </a:pPr>
            <a:r>
              <a:rPr kumimoji="0" lang="fr-FR" sz="4400" b="0" i="0" u="none" strike="noStrike" kern="0" cap="none" spc="0" normalizeH="0" baseline="0" noProof="0" dirty="0" smtClean="0">
                <a:ln>
                  <a:noFill/>
                </a:ln>
                <a:solidFill>
                  <a:srgbClr val="000000"/>
                </a:solidFill>
                <a:effectLst/>
                <a:uLnTx/>
                <a:uFillTx/>
                <a:latin typeface="+mj-lt"/>
                <a:ea typeface="+mj-ea"/>
                <a:cs typeface="+mj-cs"/>
              </a:rPr>
              <a:t>Attention-</a:t>
            </a:r>
            <a:r>
              <a:rPr kumimoji="0" lang="fr-FR" sz="4400" b="0" i="0" u="none" strike="noStrike" kern="0" cap="none" spc="0" normalizeH="0" baseline="0" noProof="0" dirty="0" err="1" smtClean="0">
                <a:ln>
                  <a:noFill/>
                </a:ln>
                <a:solidFill>
                  <a:srgbClr val="000000"/>
                </a:solidFill>
                <a:effectLst/>
                <a:uLnTx/>
                <a:uFillTx/>
                <a:latin typeface="+mj-lt"/>
                <a:ea typeface="+mj-ea"/>
                <a:cs typeface="+mj-cs"/>
              </a:rPr>
              <a:t>driven</a:t>
            </a:r>
            <a:r>
              <a:rPr kumimoji="0" lang="fr-FR" sz="4400" b="0" i="0" u="none" strike="noStrike" kern="0" cap="none" spc="0" normalizeH="0" baseline="0" noProof="0" dirty="0" smtClean="0">
                <a:ln>
                  <a:noFill/>
                </a:ln>
                <a:solidFill>
                  <a:srgbClr val="000000"/>
                </a:solidFill>
                <a:effectLst/>
                <a:uLnTx/>
                <a:uFillTx/>
                <a:latin typeface="+mj-lt"/>
                <a:ea typeface="+mj-ea"/>
                <a:cs typeface="+mj-cs"/>
              </a:rPr>
              <a:t> </a:t>
            </a:r>
            <a:r>
              <a:rPr kumimoji="0" lang="fr-FR" sz="4400" b="0" i="0" u="none" strike="noStrike" kern="0" cap="none" spc="0" normalizeH="0" baseline="0" noProof="0" dirty="0" err="1" smtClean="0">
                <a:ln>
                  <a:noFill/>
                </a:ln>
                <a:solidFill>
                  <a:srgbClr val="000000"/>
                </a:solidFill>
                <a:effectLst/>
                <a:uLnTx/>
                <a:uFillTx/>
                <a:latin typeface="+mj-lt"/>
                <a:ea typeface="+mj-ea"/>
                <a:cs typeface="+mj-cs"/>
              </a:rPr>
              <a:t>sensory</a:t>
            </a:r>
            <a:r>
              <a:rPr kumimoji="0" lang="fr-FR" sz="4400" b="0" i="0" u="none" strike="noStrike" kern="0" cap="none" spc="0" normalizeH="0" baseline="0" noProof="0" dirty="0" smtClean="0">
                <a:ln>
                  <a:noFill/>
                </a:ln>
                <a:solidFill>
                  <a:srgbClr val="000000"/>
                </a:solidFill>
                <a:effectLst/>
                <a:uLnTx/>
                <a:uFillTx/>
                <a:latin typeface="+mj-lt"/>
                <a:ea typeface="+mj-ea"/>
                <a:cs typeface="+mj-cs"/>
              </a:rPr>
              <a:t> </a:t>
            </a:r>
            <a:r>
              <a:rPr kumimoji="0" lang="fr-FR" sz="4400" b="0" i="0" u="none" strike="noStrike" kern="0" cap="none" spc="0" normalizeH="0" baseline="0" noProof="0" dirty="0" err="1" smtClean="0">
                <a:ln>
                  <a:noFill/>
                </a:ln>
                <a:solidFill>
                  <a:srgbClr val="000000"/>
                </a:solidFill>
                <a:effectLst/>
                <a:uLnTx/>
                <a:uFillTx/>
                <a:latin typeface="+mj-lt"/>
                <a:ea typeface="+mj-ea"/>
                <a:cs typeface="+mj-cs"/>
              </a:rPr>
              <a:t>gating</a:t>
            </a:r>
            <a:r>
              <a:rPr kumimoji="0" lang="en-US" sz="4400" b="0" i="0" u="none" strike="noStrike" kern="0" cap="none" spc="0" normalizeH="0" baseline="0" noProof="0" dirty="0" smtClean="0">
                <a:ln>
                  <a:noFill/>
                </a:ln>
                <a:solidFill>
                  <a:srgbClr val="000000"/>
                </a:solidFill>
                <a:effectLst/>
                <a:uLnTx/>
                <a:uFillTx/>
                <a:latin typeface="+mj-lt"/>
                <a:ea typeface="+mj-ea"/>
                <a:cs typeface="+mj-cs"/>
              </a:rPr>
              <a:t>:</a:t>
            </a:r>
            <a:br>
              <a:rPr kumimoji="0" lang="en-US" sz="4400" b="0" i="0" u="none" strike="noStrike" kern="0" cap="none" spc="0" normalizeH="0" baseline="0" noProof="0" dirty="0" smtClean="0">
                <a:ln>
                  <a:noFill/>
                </a:ln>
                <a:solidFill>
                  <a:srgbClr val="000000"/>
                </a:solidFill>
                <a:effectLst/>
                <a:uLnTx/>
                <a:uFillTx/>
                <a:latin typeface="+mj-lt"/>
                <a:ea typeface="+mj-ea"/>
                <a:cs typeface="+mj-cs"/>
              </a:rPr>
            </a:br>
            <a:r>
              <a:rPr kumimoji="0" lang="en-US" sz="4400" b="0" i="0" u="none" strike="noStrike" kern="0" cap="none" spc="0" normalizeH="0" baseline="0" noProof="0" dirty="0" smtClean="0">
                <a:ln>
                  <a:noFill/>
                </a:ln>
                <a:solidFill>
                  <a:srgbClr val="000000"/>
                </a:solidFill>
                <a:effectLst/>
                <a:uLnTx/>
                <a:uFillTx/>
                <a:latin typeface="+mj-lt"/>
                <a:ea typeface="+mj-ea"/>
                <a:cs typeface="+mj-cs"/>
              </a:rPr>
              <a:t>…to the thalamus</a:t>
            </a:r>
          </a:p>
        </p:txBody>
      </p:sp>
      <p:pic>
        <p:nvPicPr>
          <p:cNvPr id="7" name="Picture 3"/>
          <p:cNvPicPr>
            <a:picLocks noChangeAspect="1" noChangeArrowheads="1"/>
          </p:cNvPicPr>
          <p:nvPr/>
        </p:nvPicPr>
        <p:blipFill>
          <a:blip r:embed="rId3" cstate="print"/>
          <a:srcRect/>
          <a:stretch>
            <a:fillRect/>
          </a:stretch>
        </p:blipFill>
        <p:spPr bwMode="auto">
          <a:xfrm>
            <a:off x="5969006" y="1279507"/>
            <a:ext cx="3829050" cy="285750"/>
          </a:xfrm>
          <a:prstGeom prst="rect">
            <a:avLst/>
          </a:prstGeom>
          <a:noFill/>
          <a:ln w="9525">
            <a:noFill/>
            <a:miter lim="800000"/>
            <a:headEnd/>
            <a:tailEnd/>
          </a:ln>
          <a:effectLst/>
        </p:spPr>
      </p:pic>
      <p:pic>
        <p:nvPicPr>
          <p:cNvPr id="16386" name="Picture 2"/>
          <p:cNvPicPr>
            <a:picLocks noChangeAspect="1" noChangeArrowheads="1"/>
          </p:cNvPicPr>
          <p:nvPr/>
        </p:nvPicPr>
        <p:blipFill>
          <a:blip r:embed="rId4" cstate="print"/>
          <a:srcRect/>
          <a:stretch>
            <a:fillRect/>
          </a:stretch>
        </p:blipFill>
        <p:spPr bwMode="auto">
          <a:xfrm>
            <a:off x="6326196" y="4851407"/>
            <a:ext cx="3552825" cy="1962150"/>
          </a:xfrm>
          <a:prstGeom prst="rect">
            <a:avLst/>
          </a:prstGeom>
          <a:noFill/>
          <a:ln w="9525">
            <a:noFill/>
            <a:miter lim="800000"/>
            <a:headEnd/>
            <a:tailEnd/>
          </a:ln>
          <a:effectLst/>
        </p:spPr>
      </p:pic>
      <p:grpSp>
        <p:nvGrpSpPr>
          <p:cNvPr id="2" name="Groupe 8"/>
          <p:cNvGrpSpPr/>
          <p:nvPr/>
        </p:nvGrpSpPr>
        <p:grpSpPr>
          <a:xfrm>
            <a:off x="204138" y="1279507"/>
            <a:ext cx="5979182" cy="6072230"/>
            <a:chOff x="204138" y="1279507"/>
            <a:chExt cx="5979182" cy="6072230"/>
          </a:xfrm>
        </p:grpSpPr>
        <p:pic>
          <p:nvPicPr>
            <p:cNvPr id="14338" name="Picture 2"/>
            <p:cNvPicPr>
              <a:picLocks noChangeAspect="1" noChangeArrowheads="1"/>
            </p:cNvPicPr>
            <p:nvPr/>
          </p:nvPicPr>
          <p:blipFill>
            <a:blip r:embed="rId5" cstate="print"/>
            <a:srcRect r="-1" b="-106"/>
            <a:stretch>
              <a:fillRect/>
            </a:stretch>
          </p:blipFill>
          <p:spPr bwMode="auto">
            <a:xfrm>
              <a:off x="204138" y="1350945"/>
              <a:ext cx="5979182" cy="6000792"/>
            </a:xfrm>
            <a:prstGeom prst="rect">
              <a:avLst/>
            </a:prstGeom>
            <a:noFill/>
            <a:ln w="9525">
              <a:noFill/>
              <a:miter lim="800000"/>
              <a:headEnd/>
              <a:tailEnd/>
            </a:ln>
            <a:effectLst/>
          </p:spPr>
        </p:pic>
        <p:sp>
          <p:nvSpPr>
            <p:cNvPr id="8" name="Rectangle 7"/>
            <p:cNvSpPr/>
            <p:nvPr/>
          </p:nvSpPr>
          <p:spPr bwMode="auto">
            <a:xfrm>
              <a:off x="3825866" y="1279507"/>
              <a:ext cx="2143140" cy="400052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gr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8050" name="Picture 2" descr="H:\Cours\Reserve\SchemINcorticalCircuit.jpg"/>
          <p:cNvPicPr>
            <a:picLocks noChangeAspect="1" noChangeArrowheads="1"/>
          </p:cNvPicPr>
          <p:nvPr/>
        </p:nvPicPr>
        <p:blipFill>
          <a:blip r:embed="rId3" cstate="print"/>
          <a:srcRect/>
          <a:stretch>
            <a:fillRect/>
          </a:stretch>
        </p:blipFill>
        <p:spPr bwMode="auto">
          <a:xfrm>
            <a:off x="4544367" y="0"/>
            <a:ext cx="5536257" cy="7351737"/>
          </a:xfrm>
          <a:prstGeom prst="rect">
            <a:avLst/>
          </a:prstGeom>
          <a:noFill/>
        </p:spPr>
      </p:pic>
      <p:sp>
        <p:nvSpPr>
          <p:cNvPr id="4" name="Titre 3"/>
          <p:cNvSpPr>
            <a:spLocks noGrp="1"/>
          </p:cNvSpPr>
          <p:nvPr>
            <p:ph type="title"/>
          </p:nvPr>
        </p:nvSpPr>
        <p:spPr>
          <a:xfrm>
            <a:off x="0" y="6280167"/>
            <a:ext cx="5826130" cy="3786214"/>
          </a:xfrm>
        </p:spPr>
        <p:txBody>
          <a:bodyPr/>
          <a:lstStyle/>
          <a:p>
            <a:r>
              <a:rPr lang="fr-FR" sz="3600" dirty="0" smtClean="0"/>
              <a:t>How to </a:t>
            </a:r>
            <a:r>
              <a:rPr lang="fr-FR" sz="3600" dirty="0" err="1" smtClean="0"/>
              <a:t>dissect</a:t>
            </a:r>
            <a:r>
              <a:rPr lang="fr-FR" sz="3600" dirty="0" smtClean="0"/>
              <a:t> a </a:t>
            </a:r>
            <a:r>
              <a:rPr lang="fr-FR" sz="3600" dirty="0" err="1" smtClean="0"/>
              <a:t>learning</a:t>
            </a:r>
            <a:r>
              <a:rPr lang="fr-FR" sz="3600" dirty="0" smtClean="0"/>
              <a:t> circuit</a:t>
            </a:r>
            <a:endParaRPr lang="en-GB" sz="3600" dirty="0"/>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Titre 1"/>
          <p:cNvSpPr>
            <a:spLocks noGrp="1"/>
          </p:cNvSpPr>
          <p:nvPr>
            <p:ph type="title"/>
          </p:nvPr>
        </p:nvSpPr>
        <p:spPr/>
        <p:txBody>
          <a:bodyPr/>
          <a:lstStyle/>
          <a:p>
            <a:r>
              <a:rPr lang="fr-FR" smtClean="0"/>
              <a:t>Getting into the learning circuit:</a:t>
            </a:r>
            <a:br>
              <a:rPr lang="fr-FR" smtClean="0"/>
            </a:br>
            <a:r>
              <a:rPr lang="fr-FR" smtClean="0"/>
              <a:t>fear conditionning</a:t>
            </a:r>
            <a:endParaRPr lang="en-GB" smtClean="0"/>
          </a:p>
        </p:txBody>
      </p:sp>
      <p:sp>
        <p:nvSpPr>
          <p:cNvPr id="115715" name="ZoneTexte 3"/>
          <p:cNvSpPr txBox="1">
            <a:spLocks noChangeArrowheads="1"/>
          </p:cNvSpPr>
          <p:nvPr/>
        </p:nvSpPr>
        <p:spPr bwMode="auto">
          <a:xfrm>
            <a:off x="7040563" y="6927850"/>
            <a:ext cx="3786187" cy="352425"/>
          </a:xfrm>
          <a:prstGeom prst="rect">
            <a:avLst/>
          </a:prstGeom>
          <a:noFill/>
          <a:ln w="9525">
            <a:noFill/>
            <a:miter lim="800000"/>
            <a:headEnd/>
            <a:tailEnd/>
          </a:ln>
        </p:spPr>
        <p:txBody>
          <a:bodyPr>
            <a:spAutoFit/>
          </a:bodyPr>
          <a:lstStyle/>
          <a:p>
            <a:r>
              <a:rPr lang="fr-FR">
                <a:solidFill>
                  <a:schemeClr val="tx1"/>
                </a:solidFill>
              </a:rPr>
              <a:t>Letzkus et al., 2011. Nature</a:t>
            </a:r>
            <a:endParaRPr lang="en-GB">
              <a:solidFill>
                <a:schemeClr val="tx1"/>
              </a:solidFill>
            </a:endParaRPr>
          </a:p>
        </p:txBody>
      </p:sp>
      <p:pic>
        <p:nvPicPr>
          <p:cNvPr id="115716" name="Picture 2"/>
          <p:cNvPicPr>
            <a:picLocks noChangeAspect="1" noChangeArrowheads="1"/>
          </p:cNvPicPr>
          <p:nvPr/>
        </p:nvPicPr>
        <p:blipFill>
          <a:blip r:embed="rId3" cstate="print"/>
          <a:srcRect/>
          <a:stretch>
            <a:fillRect/>
          </a:stretch>
        </p:blipFill>
        <p:spPr bwMode="auto">
          <a:xfrm>
            <a:off x="111125" y="3065463"/>
            <a:ext cx="1228725" cy="1704975"/>
          </a:xfrm>
          <a:prstGeom prst="rect">
            <a:avLst/>
          </a:prstGeom>
          <a:noFill/>
          <a:ln w="9525">
            <a:noFill/>
            <a:miter lim="800000"/>
            <a:headEnd/>
            <a:tailEnd/>
          </a:ln>
        </p:spPr>
      </p:pic>
      <p:pic>
        <p:nvPicPr>
          <p:cNvPr id="115717" name="Picture 3"/>
          <p:cNvPicPr>
            <a:picLocks noChangeAspect="1" noChangeArrowheads="1"/>
          </p:cNvPicPr>
          <p:nvPr/>
        </p:nvPicPr>
        <p:blipFill>
          <a:blip r:embed="rId4" cstate="print"/>
          <a:srcRect/>
          <a:stretch>
            <a:fillRect/>
          </a:stretch>
        </p:blipFill>
        <p:spPr bwMode="auto">
          <a:xfrm>
            <a:off x="1539875" y="1565275"/>
            <a:ext cx="4410075" cy="2305050"/>
          </a:xfrm>
          <a:prstGeom prst="rect">
            <a:avLst/>
          </a:prstGeom>
          <a:noFill/>
          <a:ln w="9525">
            <a:noFill/>
            <a:miter lim="800000"/>
            <a:headEnd/>
            <a:tailEnd/>
          </a:ln>
        </p:spPr>
      </p:pic>
      <p:sp>
        <p:nvSpPr>
          <p:cNvPr id="115718" name="ZoneTexte 6"/>
          <p:cNvSpPr txBox="1">
            <a:spLocks noChangeArrowheads="1"/>
          </p:cNvSpPr>
          <p:nvPr/>
        </p:nvSpPr>
        <p:spPr bwMode="auto">
          <a:xfrm>
            <a:off x="6183313" y="1779588"/>
            <a:ext cx="3571875" cy="2174875"/>
          </a:xfrm>
          <a:prstGeom prst="rect">
            <a:avLst/>
          </a:prstGeom>
          <a:noFill/>
          <a:ln w="9525">
            <a:noFill/>
            <a:miter lim="800000"/>
            <a:headEnd/>
            <a:tailEnd/>
          </a:ln>
        </p:spPr>
        <p:txBody>
          <a:bodyPr>
            <a:spAutoFit/>
          </a:bodyPr>
          <a:lstStyle/>
          <a:p>
            <a:pPr>
              <a:buFont typeface="Arial" charset="0"/>
              <a:buChar char="•"/>
            </a:pPr>
            <a:r>
              <a:rPr lang="fr-FR" dirty="0">
                <a:solidFill>
                  <a:schemeClr val="tx1"/>
                </a:solidFill>
              </a:rPr>
              <a:t> L1 </a:t>
            </a:r>
            <a:r>
              <a:rPr lang="fr-FR" dirty="0" err="1">
                <a:solidFill>
                  <a:schemeClr val="tx1"/>
                </a:solidFill>
              </a:rPr>
              <a:t>interneurones</a:t>
            </a:r>
            <a:r>
              <a:rPr lang="fr-FR" dirty="0">
                <a:solidFill>
                  <a:schemeClr val="tx1"/>
                </a:solidFill>
              </a:rPr>
              <a:t>:</a:t>
            </a:r>
          </a:p>
          <a:p>
            <a:r>
              <a:rPr lang="fr-FR" dirty="0">
                <a:solidFill>
                  <a:schemeClr val="tx1"/>
                </a:solidFill>
              </a:rPr>
              <a:t>-- </a:t>
            </a:r>
            <a:r>
              <a:rPr lang="fr-FR" dirty="0" err="1">
                <a:solidFill>
                  <a:schemeClr val="tx1"/>
                </a:solidFill>
              </a:rPr>
              <a:t>strong</a:t>
            </a:r>
            <a:r>
              <a:rPr lang="fr-FR" dirty="0">
                <a:solidFill>
                  <a:schemeClr val="tx1"/>
                </a:solidFill>
              </a:rPr>
              <a:t> </a:t>
            </a:r>
            <a:r>
              <a:rPr lang="fr-FR" dirty="0" err="1">
                <a:solidFill>
                  <a:schemeClr val="tx1"/>
                </a:solidFill>
              </a:rPr>
              <a:t>response</a:t>
            </a:r>
            <a:r>
              <a:rPr lang="fr-FR" dirty="0">
                <a:solidFill>
                  <a:schemeClr val="tx1"/>
                </a:solidFill>
              </a:rPr>
              <a:t> to foot </a:t>
            </a:r>
            <a:r>
              <a:rPr lang="fr-FR" dirty="0" err="1">
                <a:solidFill>
                  <a:schemeClr val="tx1"/>
                </a:solidFill>
              </a:rPr>
              <a:t>shock</a:t>
            </a:r>
            <a:endParaRPr lang="fr-FR" dirty="0">
              <a:solidFill>
                <a:schemeClr val="tx1"/>
              </a:solidFill>
            </a:endParaRPr>
          </a:p>
          <a:p>
            <a:r>
              <a:rPr lang="fr-FR" dirty="0">
                <a:solidFill>
                  <a:schemeClr val="tx1"/>
                </a:solidFill>
              </a:rPr>
              <a:t>-- no </a:t>
            </a:r>
            <a:r>
              <a:rPr lang="fr-FR" dirty="0" err="1">
                <a:solidFill>
                  <a:schemeClr val="tx1"/>
                </a:solidFill>
              </a:rPr>
              <a:t>response</a:t>
            </a:r>
            <a:r>
              <a:rPr lang="fr-FR" dirty="0">
                <a:solidFill>
                  <a:schemeClr val="tx1"/>
                </a:solidFill>
              </a:rPr>
              <a:t> to </a:t>
            </a:r>
            <a:r>
              <a:rPr lang="fr-FR" dirty="0" err="1">
                <a:solidFill>
                  <a:schemeClr val="tx1"/>
                </a:solidFill>
              </a:rPr>
              <a:t>tones</a:t>
            </a:r>
            <a:endParaRPr lang="fr-FR" dirty="0">
              <a:solidFill>
                <a:schemeClr val="tx1"/>
              </a:solidFill>
            </a:endParaRPr>
          </a:p>
          <a:p>
            <a:pPr>
              <a:buFont typeface="Arial" charset="0"/>
              <a:buChar char="•"/>
            </a:pPr>
            <a:r>
              <a:rPr lang="fr-FR" dirty="0">
                <a:solidFill>
                  <a:schemeClr val="tx1"/>
                </a:solidFill>
              </a:rPr>
              <a:t>  L2/3 A1 </a:t>
            </a:r>
            <a:r>
              <a:rPr lang="fr-FR" dirty="0" err="1" smtClean="0">
                <a:solidFill>
                  <a:schemeClr val="tx1"/>
                </a:solidFill>
              </a:rPr>
              <a:t>cells</a:t>
            </a:r>
            <a:r>
              <a:rPr lang="fr-FR" dirty="0" smtClean="0">
                <a:solidFill>
                  <a:schemeClr val="tx1"/>
                </a:solidFill>
              </a:rPr>
              <a:t> (not </a:t>
            </a:r>
            <a:r>
              <a:rPr lang="fr-FR" dirty="0" err="1" smtClean="0">
                <a:solidFill>
                  <a:schemeClr val="tx1"/>
                </a:solidFill>
              </a:rPr>
              <a:t>shown</a:t>
            </a:r>
            <a:r>
              <a:rPr lang="fr-FR" dirty="0" smtClean="0">
                <a:solidFill>
                  <a:schemeClr val="tx1"/>
                </a:solidFill>
              </a:rPr>
              <a:t> </a:t>
            </a:r>
            <a:r>
              <a:rPr lang="fr-FR" dirty="0" err="1" smtClean="0">
                <a:solidFill>
                  <a:schemeClr val="tx1"/>
                </a:solidFill>
              </a:rPr>
              <a:t>here</a:t>
            </a:r>
            <a:r>
              <a:rPr lang="fr-FR" dirty="0" smtClean="0">
                <a:solidFill>
                  <a:schemeClr val="tx1"/>
                </a:solidFill>
              </a:rPr>
              <a:t>):</a:t>
            </a:r>
            <a:endParaRPr lang="fr-FR" dirty="0">
              <a:solidFill>
                <a:schemeClr val="tx1"/>
              </a:solidFill>
            </a:endParaRPr>
          </a:p>
          <a:p>
            <a:r>
              <a:rPr lang="fr-FR" dirty="0">
                <a:solidFill>
                  <a:schemeClr val="tx1"/>
                </a:solidFill>
              </a:rPr>
              <a:t>-- </a:t>
            </a:r>
            <a:r>
              <a:rPr lang="fr-FR" dirty="0" err="1">
                <a:solidFill>
                  <a:schemeClr val="tx1"/>
                </a:solidFill>
              </a:rPr>
              <a:t>strong</a:t>
            </a:r>
            <a:r>
              <a:rPr lang="fr-FR" dirty="0">
                <a:solidFill>
                  <a:schemeClr val="tx1"/>
                </a:solidFill>
              </a:rPr>
              <a:t> </a:t>
            </a:r>
            <a:r>
              <a:rPr lang="fr-FR" dirty="0" err="1">
                <a:solidFill>
                  <a:schemeClr val="tx1"/>
                </a:solidFill>
              </a:rPr>
              <a:t>response</a:t>
            </a:r>
            <a:r>
              <a:rPr lang="fr-FR" dirty="0">
                <a:solidFill>
                  <a:schemeClr val="tx1"/>
                </a:solidFill>
              </a:rPr>
              <a:t> to </a:t>
            </a:r>
            <a:r>
              <a:rPr lang="fr-FR" dirty="0" err="1">
                <a:solidFill>
                  <a:schemeClr val="tx1"/>
                </a:solidFill>
              </a:rPr>
              <a:t>sound</a:t>
            </a:r>
            <a:endParaRPr lang="fr-FR" dirty="0">
              <a:solidFill>
                <a:schemeClr val="tx1"/>
              </a:solidFill>
            </a:endParaRPr>
          </a:p>
          <a:p>
            <a:r>
              <a:rPr lang="fr-FR" dirty="0">
                <a:solidFill>
                  <a:schemeClr val="tx1"/>
                </a:solidFill>
              </a:rPr>
              <a:t>-- no </a:t>
            </a:r>
            <a:r>
              <a:rPr lang="fr-FR" dirty="0" err="1">
                <a:solidFill>
                  <a:schemeClr val="tx1"/>
                </a:solidFill>
              </a:rPr>
              <a:t>response</a:t>
            </a:r>
            <a:r>
              <a:rPr lang="fr-FR" dirty="0">
                <a:solidFill>
                  <a:schemeClr val="tx1"/>
                </a:solidFill>
              </a:rPr>
              <a:t> to foot </a:t>
            </a:r>
            <a:r>
              <a:rPr lang="fr-FR" dirty="0" err="1">
                <a:solidFill>
                  <a:schemeClr val="tx1"/>
                </a:solidFill>
              </a:rPr>
              <a:t>shock</a:t>
            </a:r>
            <a:endParaRPr lang="fr-FR" dirty="0">
              <a:solidFill>
                <a:schemeClr val="tx1"/>
              </a:solidFill>
            </a:endParaRPr>
          </a:p>
          <a:p>
            <a:endParaRPr lang="fr-FR" dirty="0">
              <a:solidFill>
                <a:schemeClr val="tx1"/>
              </a:solidFill>
            </a:endParaRPr>
          </a:p>
          <a:p>
            <a:endParaRPr lang="en-GB" dirty="0">
              <a:solidFill>
                <a:schemeClr val="tx1"/>
              </a:solidFill>
            </a:endParaRPr>
          </a:p>
        </p:txBody>
      </p:sp>
      <p:sp>
        <p:nvSpPr>
          <p:cNvPr id="7" name="ZoneTexte 6"/>
          <p:cNvSpPr txBox="1"/>
          <p:nvPr/>
        </p:nvSpPr>
        <p:spPr>
          <a:xfrm>
            <a:off x="5611816" y="1422383"/>
            <a:ext cx="928694" cy="526298"/>
          </a:xfrm>
          <a:prstGeom prst="rect">
            <a:avLst/>
          </a:prstGeom>
          <a:noFill/>
        </p:spPr>
        <p:txBody>
          <a:bodyPr wrap="square" rtlCol="0">
            <a:spAutoFit/>
          </a:bodyPr>
          <a:lstStyle/>
          <a:p>
            <a:r>
              <a:rPr lang="fr-FR" sz="1000" dirty="0" err="1" smtClean="0">
                <a:solidFill>
                  <a:schemeClr val="tx1"/>
                </a:solidFill>
              </a:rPr>
              <a:t>Here</a:t>
            </a:r>
            <a:r>
              <a:rPr lang="fr-FR" sz="1000" dirty="0" smtClean="0">
                <a:solidFill>
                  <a:schemeClr val="tx1"/>
                </a:solidFill>
              </a:rPr>
              <a:t> 2 </a:t>
            </a:r>
            <a:r>
              <a:rPr lang="fr-FR" sz="1000" dirty="0" err="1" smtClean="0">
                <a:solidFill>
                  <a:schemeClr val="tx1"/>
                </a:solidFill>
              </a:rPr>
              <a:t>different</a:t>
            </a:r>
            <a:r>
              <a:rPr lang="fr-FR" sz="1000" dirty="0" smtClean="0">
                <a:solidFill>
                  <a:schemeClr val="tx1"/>
                </a:solidFill>
              </a:rPr>
              <a:t> </a:t>
            </a:r>
            <a:r>
              <a:rPr lang="fr-FR" sz="1000" dirty="0" err="1" smtClean="0">
                <a:solidFill>
                  <a:schemeClr val="tx1"/>
                </a:solidFill>
              </a:rPr>
              <a:t>responses</a:t>
            </a:r>
            <a:endParaRPr lang="en-GB" sz="1000" dirty="0" err="1" smtClean="0">
              <a:solidFill>
                <a:schemeClr val="tx1"/>
              </a:solidFill>
            </a:endParaRPr>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Titre 1"/>
          <p:cNvSpPr>
            <a:spLocks noGrp="1"/>
          </p:cNvSpPr>
          <p:nvPr>
            <p:ph type="title"/>
          </p:nvPr>
        </p:nvSpPr>
        <p:spPr/>
        <p:txBody>
          <a:bodyPr/>
          <a:lstStyle/>
          <a:p>
            <a:r>
              <a:rPr lang="fr-FR" smtClean="0"/>
              <a:t>Getting into the learning circuit:</a:t>
            </a:r>
            <a:br>
              <a:rPr lang="fr-FR" smtClean="0"/>
            </a:br>
            <a:r>
              <a:rPr lang="fr-FR" smtClean="0"/>
              <a:t>fear conditionning</a:t>
            </a:r>
            <a:endParaRPr lang="en-GB" smtClean="0"/>
          </a:p>
        </p:txBody>
      </p:sp>
      <p:sp>
        <p:nvSpPr>
          <p:cNvPr id="116739" name="ZoneTexte 3"/>
          <p:cNvSpPr txBox="1">
            <a:spLocks noChangeArrowheads="1"/>
          </p:cNvSpPr>
          <p:nvPr/>
        </p:nvSpPr>
        <p:spPr bwMode="auto">
          <a:xfrm>
            <a:off x="7040563" y="6927850"/>
            <a:ext cx="3786187" cy="352425"/>
          </a:xfrm>
          <a:prstGeom prst="rect">
            <a:avLst/>
          </a:prstGeom>
          <a:noFill/>
          <a:ln w="9525">
            <a:noFill/>
            <a:miter lim="800000"/>
            <a:headEnd/>
            <a:tailEnd/>
          </a:ln>
        </p:spPr>
        <p:txBody>
          <a:bodyPr>
            <a:spAutoFit/>
          </a:bodyPr>
          <a:lstStyle/>
          <a:p>
            <a:r>
              <a:rPr lang="fr-FR">
                <a:solidFill>
                  <a:schemeClr val="tx1"/>
                </a:solidFill>
              </a:rPr>
              <a:t>Letzkus et al., 2011. Nature</a:t>
            </a:r>
            <a:endParaRPr lang="en-GB">
              <a:solidFill>
                <a:schemeClr val="tx1"/>
              </a:solidFill>
            </a:endParaRPr>
          </a:p>
        </p:txBody>
      </p:sp>
      <p:pic>
        <p:nvPicPr>
          <p:cNvPr id="116740" name="Picture 2"/>
          <p:cNvPicPr>
            <a:picLocks noChangeAspect="1" noChangeArrowheads="1"/>
          </p:cNvPicPr>
          <p:nvPr/>
        </p:nvPicPr>
        <p:blipFill>
          <a:blip r:embed="rId3" cstate="print"/>
          <a:srcRect/>
          <a:stretch>
            <a:fillRect/>
          </a:stretch>
        </p:blipFill>
        <p:spPr bwMode="auto">
          <a:xfrm>
            <a:off x="111125" y="3065463"/>
            <a:ext cx="1228725" cy="1704975"/>
          </a:xfrm>
          <a:prstGeom prst="rect">
            <a:avLst/>
          </a:prstGeom>
          <a:noFill/>
          <a:ln w="9525">
            <a:noFill/>
            <a:miter lim="800000"/>
            <a:headEnd/>
            <a:tailEnd/>
          </a:ln>
        </p:spPr>
      </p:pic>
      <p:sp>
        <p:nvSpPr>
          <p:cNvPr id="116741" name="ZoneTexte 6"/>
          <p:cNvSpPr txBox="1">
            <a:spLocks noChangeArrowheads="1"/>
          </p:cNvSpPr>
          <p:nvPr/>
        </p:nvSpPr>
        <p:spPr bwMode="auto">
          <a:xfrm>
            <a:off x="6183313" y="1779588"/>
            <a:ext cx="3571875" cy="2955925"/>
          </a:xfrm>
          <a:prstGeom prst="rect">
            <a:avLst/>
          </a:prstGeom>
          <a:noFill/>
          <a:ln w="9525">
            <a:noFill/>
            <a:miter lim="800000"/>
            <a:headEnd/>
            <a:tailEnd/>
          </a:ln>
        </p:spPr>
        <p:txBody>
          <a:bodyPr>
            <a:spAutoFit/>
          </a:bodyPr>
          <a:lstStyle/>
          <a:p>
            <a:pPr>
              <a:buFont typeface="Arial" charset="0"/>
              <a:buChar char="•"/>
            </a:pPr>
            <a:r>
              <a:rPr lang="fr-FR" dirty="0">
                <a:solidFill>
                  <a:schemeClr val="tx1"/>
                </a:solidFill>
              </a:rPr>
              <a:t> L1 </a:t>
            </a:r>
            <a:r>
              <a:rPr lang="fr-FR" dirty="0" err="1">
                <a:solidFill>
                  <a:schemeClr val="tx1"/>
                </a:solidFill>
              </a:rPr>
              <a:t>interneurones</a:t>
            </a:r>
            <a:r>
              <a:rPr lang="fr-FR" dirty="0">
                <a:solidFill>
                  <a:schemeClr val="tx1"/>
                </a:solidFill>
              </a:rPr>
              <a:t>:</a:t>
            </a:r>
          </a:p>
          <a:p>
            <a:r>
              <a:rPr lang="fr-FR" dirty="0">
                <a:solidFill>
                  <a:schemeClr val="tx1"/>
                </a:solidFill>
              </a:rPr>
              <a:t>-- </a:t>
            </a:r>
            <a:r>
              <a:rPr lang="fr-FR" dirty="0" err="1">
                <a:solidFill>
                  <a:schemeClr val="tx1"/>
                </a:solidFill>
              </a:rPr>
              <a:t>strong</a:t>
            </a:r>
            <a:r>
              <a:rPr lang="fr-FR" dirty="0">
                <a:solidFill>
                  <a:schemeClr val="tx1"/>
                </a:solidFill>
              </a:rPr>
              <a:t> </a:t>
            </a:r>
            <a:r>
              <a:rPr lang="fr-FR" dirty="0" err="1">
                <a:solidFill>
                  <a:schemeClr val="tx1"/>
                </a:solidFill>
              </a:rPr>
              <a:t>response</a:t>
            </a:r>
            <a:r>
              <a:rPr lang="fr-FR" dirty="0">
                <a:solidFill>
                  <a:schemeClr val="tx1"/>
                </a:solidFill>
              </a:rPr>
              <a:t> to foot </a:t>
            </a:r>
            <a:r>
              <a:rPr lang="fr-FR" dirty="0" err="1">
                <a:solidFill>
                  <a:schemeClr val="tx1"/>
                </a:solidFill>
              </a:rPr>
              <a:t>shock</a:t>
            </a:r>
            <a:endParaRPr lang="fr-FR" dirty="0">
              <a:solidFill>
                <a:schemeClr val="tx1"/>
              </a:solidFill>
            </a:endParaRPr>
          </a:p>
          <a:p>
            <a:r>
              <a:rPr lang="fr-FR" dirty="0">
                <a:solidFill>
                  <a:schemeClr val="tx1"/>
                </a:solidFill>
              </a:rPr>
              <a:t>-- no </a:t>
            </a:r>
            <a:r>
              <a:rPr lang="fr-FR" dirty="0" err="1">
                <a:solidFill>
                  <a:schemeClr val="tx1"/>
                </a:solidFill>
              </a:rPr>
              <a:t>response</a:t>
            </a:r>
            <a:r>
              <a:rPr lang="fr-FR" dirty="0">
                <a:solidFill>
                  <a:schemeClr val="tx1"/>
                </a:solidFill>
              </a:rPr>
              <a:t> to </a:t>
            </a:r>
            <a:r>
              <a:rPr lang="fr-FR" dirty="0" err="1">
                <a:solidFill>
                  <a:schemeClr val="tx1"/>
                </a:solidFill>
              </a:rPr>
              <a:t>tones</a:t>
            </a:r>
            <a:endParaRPr lang="fr-FR" dirty="0">
              <a:solidFill>
                <a:schemeClr val="tx1"/>
              </a:solidFill>
            </a:endParaRPr>
          </a:p>
          <a:p>
            <a:pPr>
              <a:buFont typeface="Arial" charset="0"/>
              <a:buChar char="•"/>
            </a:pPr>
            <a:r>
              <a:rPr lang="fr-FR" dirty="0">
                <a:solidFill>
                  <a:schemeClr val="tx1"/>
                </a:solidFill>
              </a:rPr>
              <a:t>  </a:t>
            </a:r>
            <a:r>
              <a:rPr lang="fr-FR" dirty="0" smtClean="0">
                <a:solidFill>
                  <a:schemeClr val="tx1"/>
                </a:solidFill>
              </a:rPr>
              <a:t>L2/3 A1 </a:t>
            </a:r>
            <a:r>
              <a:rPr lang="fr-FR" dirty="0" err="1" smtClean="0">
                <a:solidFill>
                  <a:schemeClr val="tx1"/>
                </a:solidFill>
              </a:rPr>
              <a:t>cells</a:t>
            </a:r>
            <a:r>
              <a:rPr lang="fr-FR" dirty="0" smtClean="0">
                <a:solidFill>
                  <a:schemeClr val="tx1"/>
                </a:solidFill>
              </a:rPr>
              <a:t> (not </a:t>
            </a:r>
            <a:r>
              <a:rPr lang="fr-FR" dirty="0" err="1" smtClean="0">
                <a:solidFill>
                  <a:schemeClr val="tx1"/>
                </a:solidFill>
              </a:rPr>
              <a:t>shown</a:t>
            </a:r>
            <a:r>
              <a:rPr lang="fr-FR" dirty="0" smtClean="0">
                <a:solidFill>
                  <a:schemeClr val="tx1"/>
                </a:solidFill>
              </a:rPr>
              <a:t> </a:t>
            </a:r>
            <a:r>
              <a:rPr lang="fr-FR" dirty="0" err="1" smtClean="0">
                <a:solidFill>
                  <a:schemeClr val="tx1"/>
                </a:solidFill>
              </a:rPr>
              <a:t>here</a:t>
            </a:r>
            <a:r>
              <a:rPr lang="fr-FR" dirty="0" smtClean="0">
                <a:solidFill>
                  <a:schemeClr val="tx1"/>
                </a:solidFill>
              </a:rPr>
              <a:t>):</a:t>
            </a:r>
          </a:p>
          <a:p>
            <a:r>
              <a:rPr lang="fr-FR" dirty="0" smtClean="0">
                <a:solidFill>
                  <a:schemeClr val="tx1"/>
                </a:solidFill>
              </a:rPr>
              <a:t>-- </a:t>
            </a:r>
            <a:r>
              <a:rPr lang="fr-FR" dirty="0" err="1">
                <a:solidFill>
                  <a:schemeClr val="tx1"/>
                </a:solidFill>
              </a:rPr>
              <a:t>strong</a:t>
            </a:r>
            <a:r>
              <a:rPr lang="fr-FR" dirty="0">
                <a:solidFill>
                  <a:schemeClr val="tx1"/>
                </a:solidFill>
              </a:rPr>
              <a:t> </a:t>
            </a:r>
            <a:r>
              <a:rPr lang="fr-FR" dirty="0" err="1">
                <a:solidFill>
                  <a:schemeClr val="tx1"/>
                </a:solidFill>
              </a:rPr>
              <a:t>response</a:t>
            </a:r>
            <a:r>
              <a:rPr lang="fr-FR" dirty="0">
                <a:solidFill>
                  <a:schemeClr val="tx1"/>
                </a:solidFill>
              </a:rPr>
              <a:t> to </a:t>
            </a:r>
            <a:r>
              <a:rPr lang="fr-FR" dirty="0" err="1">
                <a:solidFill>
                  <a:schemeClr val="tx1"/>
                </a:solidFill>
              </a:rPr>
              <a:t>sound</a:t>
            </a:r>
            <a:endParaRPr lang="fr-FR" dirty="0">
              <a:solidFill>
                <a:schemeClr val="tx1"/>
              </a:solidFill>
            </a:endParaRPr>
          </a:p>
          <a:p>
            <a:r>
              <a:rPr lang="fr-FR" dirty="0">
                <a:solidFill>
                  <a:schemeClr val="tx1"/>
                </a:solidFill>
              </a:rPr>
              <a:t>-- no </a:t>
            </a:r>
            <a:r>
              <a:rPr lang="fr-FR" dirty="0" err="1">
                <a:solidFill>
                  <a:schemeClr val="tx1"/>
                </a:solidFill>
              </a:rPr>
              <a:t>response</a:t>
            </a:r>
            <a:r>
              <a:rPr lang="fr-FR" dirty="0">
                <a:solidFill>
                  <a:schemeClr val="tx1"/>
                </a:solidFill>
              </a:rPr>
              <a:t> to foot </a:t>
            </a:r>
            <a:r>
              <a:rPr lang="fr-FR" dirty="0" err="1">
                <a:solidFill>
                  <a:schemeClr val="tx1"/>
                </a:solidFill>
              </a:rPr>
              <a:t>shock</a:t>
            </a:r>
            <a:endParaRPr lang="fr-FR" dirty="0">
              <a:solidFill>
                <a:schemeClr val="tx1"/>
              </a:solidFill>
            </a:endParaRPr>
          </a:p>
          <a:p>
            <a:endParaRPr lang="fr-FR" dirty="0">
              <a:solidFill>
                <a:schemeClr val="tx1"/>
              </a:solidFill>
            </a:endParaRPr>
          </a:p>
          <a:p>
            <a:pPr>
              <a:buFont typeface="Arial" charset="0"/>
              <a:buChar char="•"/>
            </a:pPr>
            <a:r>
              <a:rPr lang="fr-FR" dirty="0">
                <a:solidFill>
                  <a:schemeClr val="tx1"/>
                </a:solidFill>
              </a:rPr>
              <a:t> L1 </a:t>
            </a:r>
            <a:r>
              <a:rPr lang="fr-FR" dirty="0" err="1">
                <a:solidFill>
                  <a:schemeClr val="tx1"/>
                </a:solidFill>
              </a:rPr>
              <a:t>response</a:t>
            </a:r>
            <a:r>
              <a:rPr lang="fr-FR" dirty="0">
                <a:solidFill>
                  <a:schemeClr val="tx1"/>
                </a:solidFill>
              </a:rPr>
              <a:t> </a:t>
            </a:r>
            <a:r>
              <a:rPr lang="fr-FR" dirty="0" err="1">
                <a:solidFill>
                  <a:schemeClr val="tx1"/>
                </a:solidFill>
              </a:rPr>
              <a:t>is</a:t>
            </a:r>
            <a:r>
              <a:rPr lang="fr-FR" dirty="0">
                <a:solidFill>
                  <a:schemeClr val="tx1"/>
                </a:solidFill>
              </a:rPr>
              <a:t> </a:t>
            </a:r>
            <a:r>
              <a:rPr lang="fr-FR" dirty="0" err="1">
                <a:solidFill>
                  <a:schemeClr val="tx1"/>
                </a:solidFill>
              </a:rPr>
              <a:t>mediated</a:t>
            </a:r>
            <a:r>
              <a:rPr lang="fr-FR" dirty="0">
                <a:solidFill>
                  <a:schemeClr val="tx1"/>
                </a:solidFill>
              </a:rPr>
              <a:t> by </a:t>
            </a:r>
            <a:r>
              <a:rPr lang="fr-FR" dirty="0" err="1">
                <a:solidFill>
                  <a:schemeClr val="tx1"/>
                </a:solidFill>
              </a:rPr>
              <a:t>ACh</a:t>
            </a:r>
            <a:r>
              <a:rPr lang="fr-FR" dirty="0">
                <a:solidFill>
                  <a:schemeClr val="tx1"/>
                </a:solidFill>
              </a:rPr>
              <a:t> </a:t>
            </a:r>
            <a:r>
              <a:rPr lang="fr-FR" dirty="0" smtClean="0">
                <a:solidFill>
                  <a:schemeClr val="tx1"/>
                </a:solidFill>
              </a:rPr>
              <a:t>release</a:t>
            </a:r>
            <a:endParaRPr lang="fr-FR" dirty="0">
              <a:solidFill>
                <a:schemeClr val="tx1"/>
              </a:solidFill>
            </a:endParaRPr>
          </a:p>
          <a:p>
            <a:endParaRPr lang="fr-FR" dirty="0">
              <a:solidFill>
                <a:schemeClr val="tx1"/>
              </a:solidFill>
            </a:endParaRPr>
          </a:p>
          <a:p>
            <a:endParaRPr lang="en-GB" dirty="0">
              <a:solidFill>
                <a:schemeClr val="tx1"/>
              </a:solidFill>
            </a:endParaRPr>
          </a:p>
        </p:txBody>
      </p:sp>
      <p:pic>
        <p:nvPicPr>
          <p:cNvPr id="116742" name="Picture 2"/>
          <p:cNvPicPr>
            <a:picLocks noChangeAspect="1" noChangeArrowheads="1"/>
          </p:cNvPicPr>
          <p:nvPr/>
        </p:nvPicPr>
        <p:blipFill>
          <a:blip r:embed="rId4" cstate="print"/>
          <a:srcRect/>
          <a:stretch>
            <a:fillRect/>
          </a:stretch>
        </p:blipFill>
        <p:spPr bwMode="auto">
          <a:xfrm>
            <a:off x="1254125" y="1565275"/>
            <a:ext cx="2768600" cy="5824538"/>
          </a:xfrm>
          <a:prstGeom prst="rect">
            <a:avLst/>
          </a:prstGeom>
          <a:noFill/>
          <a:ln w="9525">
            <a:noFill/>
            <a:miter lim="800000"/>
            <a:headEnd/>
            <a:tailEnd/>
          </a:ln>
        </p:spPr>
      </p:pic>
      <p:sp>
        <p:nvSpPr>
          <p:cNvPr id="116743" name="ZoneTexte 9"/>
          <p:cNvSpPr txBox="1">
            <a:spLocks noChangeArrowheads="1"/>
          </p:cNvSpPr>
          <p:nvPr/>
        </p:nvSpPr>
        <p:spPr bwMode="auto">
          <a:xfrm>
            <a:off x="3968750" y="3279775"/>
            <a:ext cx="1785938" cy="496888"/>
          </a:xfrm>
          <a:prstGeom prst="rect">
            <a:avLst/>
          </a:prstGeom>
          <a:noFill/>
          <a:ln w="9525">
            <a:noFill/>
            <a:miter lim="800000"/>
            <a:headEnd/>
            <a:tailEnd/>
          </a:ln>
        </p:spPr>
        <p:txBody>
          <a:bodyPr>
            <a:spAutoFit/>
          </a:bodyPr>
          <a:lstStyle/>
          <a:p>
            <a:r>
              <a:rPr lang="fr-FR" sz="1400">
                <a:solidFill>
                  <a:schemeClr val="tx1"/>
                </a:solidFill>
              </a:rPr>
              <a:t>Glutamate antagonist</a:t>
            </a:r>
            <a:endParaRPr lang="en-GB" sz="1400">
              <a:solidFill>
                <a:schemeClr val="tx1"/>
              </a:solidFill>
            </a:endParaRPr>
          </a:p>
        </p:txBody>
      </p:sp>
      <p:sp>
        <p:nvSpPr>
          <p:cNvPr id="116744" name="ZoneTexte 10"/>
          <p:cNvSpPr txBox="1">
            <a:spLocks noChangeArrowheads="1"/>
          </p:cNvSpPr>
          <p:nvPr/>
        </p:nvSpPr>
        <p:spPr bwMode="auto">
          <a:xfrm>
            <a:off x="3968750" y="4922838"/>
            <a:ext cx="1785938" cy="496887"/>
          </a:xfrm>
          <a:prstGeom prst="rect">
            <a:avLst/>
          </a:prstGeom>
          <a:noFill/>
          <a:ln w="9525">
            <a:noFill/>
            <a:miter lim="800000"/>
            <a:headEnd/>
            <a:tailEnd/>
          </a:ln>
        </p:spPr>
        <p:txBody>
          <a:bodyPr>
            <a:spAutoFit/>
          </a:bodyPr>
          <a:lstStyle/>
          <a:p>
            <a:r>
              <a:rPr lang="fr-FR" sz="1400" dirty="0" err="1" smtClean="0">
                <a:solidFill>
                  <a:schemeClr val="tx1"/>
                </a:solidFill>
              </a:rPr>
              <a:t>Ach</a:t>
            </a:r>
            <a:r>
              <a:rPr lang="fr-FR" sz="1400" dirty="0" smtClean="0">
                <a:solidFill>
                  <a:schemeClr val="tx1"/>
                </a:solidFill>
              </a:rPr>
              <a:t> (</a:t>
            </a:r>
            <a:r>
              <a:rPr lang="fr-FR" sz="1400" dirty="0" err="1" smtClean="0">
                <a:solidFill>
                  <a:schemeClr val="tx1"/>
                </a:solidFill>
              </a:rPr>
              <a:t>nicotinic</a:t>
            </a:r>
            <a:r>
              <a:rPr lang="fr-FR" sz="1400" dirty="0" smtClean="0">
                <a:solidFill>
                  <a:schemeClr val="tx1"/>
                </a:solidFill>
              </a:rPr>
              <a:t>)</a:t>
            </a:r>
            <a:endParaRPr lang="fr-FR" sz="1400" dirty="0">
              <a:solidFill>
                <a:schemeClr val="tx1"/>
              </a:solidFill>
            </a:endParaRPr>
          </a:p>
          <a:p>
            <a:r>
              <a:rPr lang="fr-FR" sz="1400" dirty="0" err="1">
                <a:solidFill>
                  <a:schemeClr val="tx1"/>
                </a:solidFill>
              </a:rPr>
              <a:t>antagonist</a:t>
            </a:r>
            <a:endParaRPr lang="en-GB" sz="1400" dirty="0">
              <a:solidFill>
                <a:schemeClr val="tx1"/>
              </a:solidFill>
            </a:endParaRPr>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Titre 1"/>
          <p:cNvSpPr>
            <a:spLocks noGrp="1"/>
          </p:cNvSpPr>
          <p:nvPr>
            <p:ph type="title"/>
          </p:nvPr>
        </p:nvSpPr>
        <p:spPr/>
        <p:txBody>
          <a:bodyPr/>
          <a:lstStyle/>
          <a:p>
            <a:r>
              <a:rPr lang="fr-FR" smtClean="0"/>
              <a:t>Getting into the learning circuit:</a:t>
            </a:r>
            <a:br>
              <a:rPr lang="fr-FR" smtClean="0"/>
            </a:br>
            <a:r>
              <a:rPr lang="fr-FR" smtClean="0"/>
              <a:t>fear conditionning</a:t>
            </a:r>
            <a:endParaRPr lang="en-GB" smtClean="0"/>
          </a:p>
        </p:txBody>
      </p:sp>
      <p:sp>
        <p:nvSpPr>
          <p:cNvPr id="117763" name="ZoneTexte 3"/>
          <p:cNvSpPr txBox="1">
            <a:spLocks noChangeArrowheads="1"/>
          </p:cNvSpPr>
          <p:nvPr/>
        </p:nvSpPr>
        <p:spPr bwMode="auto">
          <a:xfrm>
            <a:off x="7040563" y="6927850"/>
            <a:ext cx="3786187" cy="352425"/>
          </a:xfrm>
          <a:prstGeom prst="rect">
            <a:avLst/>
          </a:prstGeom>
          <a:noFill/>
          <a:ln w="9525">
            <a:noFill/>
            <a:miter lim="800000"/>
            <a:headEnd/>
            <a:tailEnd/>
          </a:ln>
        </p:spPr>
        <p:txBody>
          <a:bodyPr>
            <a:spAutoFit/>
          </a:bodyPr>
          <a:lstStyle/>
          <a:p>
            <a:r>
              <a:rPr lang="fr-FR">
                <a:solidFill>
                  <a:schemeClr val="tx1"/>
                </a:solidFill>
              </a:rPr>
              <a:t>Letzkus et al., 2011. Nature</a:t>
            </a:r>
            <a:endParaRPr lang="en-GB">
              <a:solidFill>
                <a:schemeClr val="tx1"/>
              </a:solidFill>
            </a:endParaRPr>
          </a:p>
        </p:txBody>
      </p:sp>
      <p:pic>
        <p:nvPicPr>
          <p:cNvPr id="117764" name="Picture 2"/>
          <p:cNvPicPr>
            <a:picLocks noChangeAspect="1" noChangeArrowheads="1"/>
          </p:cNvPicPr>
          <p:nvPr/>
        </p:nvPicPr>
        <p:blipFill>
          <a:blip r:embed="rId3" cstate="print"/>
          <a:srcRect/>
          <a:stretch>
            <a:fillRect/>
          </a:stretch>
        </p:blipFill>
        <p:spPr bwMode="auto">
          <a:xfrm>
            <a:off x="111125" y="3065463"/>
            <a:ext cx="1228725" cy="1704975"/>
          </a:xfrm>
          <a:prstGeom prst="rect">
            <a:avLst/>
          </a:prstGeom>
          <a:noFill/>
          <a:ln w="9525">
            <a:noFill/>
            <a:miter lim="800000"/>
            <a:headEnd/>
            <a:tailEnd/>
          </a:ln>
        </p:spPr>
      </p:pic>
      <p:sp>
        <p:nvSpPr>
          <p:cNvPr id="117765" name="ZoneTexte 6"/>
          <p:cNvSpPr txBox="1">
            <a:spLocks noChangeArrowheads="1"/>
          </p:cNvSpPr>
          <p:nvPr/>
        </p:nvSpPr>
        <p:spPr bwMode="auto">
          <a:xfrm>
            <a:off x="6183313" y="1779588"/>
            <a:ext cx="3571875" cy="3217035"/>
          </a:xfrm>
          <a:prstGeom prst="rect">
            <a:avLst/>
          </a:prstGeom>
          <a:noFill/>
          <a:ln w="9525">
            <a:noFill/>
            <a:miter lim="800000"/>
            <a:headEnd/>
            <a:tailEnd/>
          </a:ln>
        </p:spPr>
        <p:txBody>
          <a:bodyPr>
            <a:spAutoFit/>
          </a:bodyPr>
          <a:lstStyle/>
          <a:p>
            <a:pPr>
              <a:buFont typeface="Arial" charset="0"/>
              <a:buChar char="•"/>
            </a:pPr>
            <a:r>
              <a:rPr lang="fr-FR" dirty="0">
                <a:solidFill>
                  <a:schemeClr val="tx1"/>
                </a:solidFill>
              </a:rPr>
              <a:t> L1 </a:t>
            </a:r>
            <a:r>
              <a:rPr lang="fr-FR" dirty="0" err="1">
                <a:solidFill>
                  <a:schemeClr val="tx1"/>
                </a:solidFill>
              </a:rPr>
              <a:t>interneurones</a:t>
            </a:r>
            <a:r>
              <a:rPr lang="fr-FR" dirty="0">
                <a:solidFill>
                  <a:schemeClr val="tx1"/>
                </a:solidFill>
              </a:rPr>
              <a:t>:</a:t>
            </a:r>
          </a:p>
          <a:p>
            <a:r>
              <a:rPr lang="fr-FR" dirty="0">
                <a:solidFill>
                  <a:schemeClr val="tx1"/>
                </a:solidFill>
              </a:rPr>
              <a:t>-- </a:t>
            </a:r>
            <a:r>
              <a:rPr lang="fr-FR" dirty="0" err="1">
                <a:solidFill>
                  <a:schemeClr val="tx1"/>
                </a:solidFill>
              </a:rPr>
              <a:t>strong</a:t>
            </a:r>
            <a:r>
              <a:rPr lang="fr-FR" dirty="0">
                <a:solidFill>
                  <a:schemeClr val="tx1"/>
                </a:solidFill>
              </a:rPr>
              <a:t> </a:t>
            </a:r>
            <a:r>
              <a:rPr lang="fr-FR" dirty="0" err="1">
                <a:solidFill>
                  <a:schemeClr val="tx1"/>
                </a:solidFill>
              </a:rPr>
              <a:t>response</a:t>
            </a:r>
            <a:r>
              <a:rPr lang="fr-FR" dirty="0">
                <a:solidFill>
                  <a:schemeClr val="tx1"/>
                </a:solidFill>
              </a:rPr>
              <a:t> to foot </a:t>
            </a:r>
            <a:r>
              <a:rPr lang="fr-FR" dirty="0" err="1">
                <a:solidFill>
                  <a:schemeClr val="tx1"/>
                </a:solidFill>
              </a:rPr>
              <a:t>shock</a:t>
            </a:r>
            <a:endParaRPr lang="fr-FR" dirty="0">
              <a:solidFill>
                <a:schemeClr val="tx1"/>
              </a:solidFill>
            </a:endParaRPr>
          </a:p>
          <a:p>
            <a:r>
              <a:rPr lang="fr-FR" dirty="0">
                <a:solidFill>
                  <a:schemeClr val="tx1"/>
                </a:solidFill>
              </a:rPr>
              <a:t>-- no </a:t>
            </a:r>
            <a:r>
              <a:rPr lang="fr-FR" dirty="0" err="1">
                <a:solidFill>
                  <a:schemeClr val="tx1"/>
                </a:solidFill>
              </a:rPr>
              <a:t>response</a:t>
            </a:r>
            <a:r>
              <a:rPr lang="fr-FR" dirty="0">
                <a:solidFill>
                  <a:schemeClr val="tx1"/>
                </a:solidFill>
              </a:rPr>
              <a:t> to </a:t>
            </a:r>
            <a:r>
              <a:rPr lang="fr-FR" dirty="0" err="1">
                <a:solidFill>
                  <a:schemeClr val="tx1"/>
                </a:solidFill>
              </a:rPr>
              <a:t>tones</a:t>
            </a:r>
            <a:endParaRPr lang="fr-FR" dirty="0">
              <a:solidFill>
                <a:schemeClr val="tx1"/>
              </a:solidFill>
            </a:endParaRPr>
          </a:p>
          <a:p>
            <a:pPr>
              <a:buFont typeface="Arial" charset="0"/>
              <a:buChar char="•"/>
            </a:pPr>
            <a:r>
              <a:rPr lang="fr-FR" dirty="0">
                <a:solidFill>
                  <a:schemeClr val="tx1"/>
                </a:solidFill>
              </a:rPr>
              <a:t>  </a:t>
            </a:r>
            <a:r>
              <a:rPr lang="fr-FR" dirty="0" smtClean="0">
                <a:solidFill>
                  <a:schemeClr val="tx1"/>
                </a:solidFill>
              </a:rPr>
              <a:t>L2/3 A1 </a:t>
            </a:r>
            <a:r>
              <a:rPr lang="fr-FR" dirty="0" err="1" smtClean="0">
                <a:solidFill>
                  <a:schemeClr val="tx1"/>
                </a:solidFill>
              </a:rPr>
              <a:t>cells</a:t>
            </a:r>
            <a:r>
              <a:rPr lang="fr-FR" dirty="0" smtClean="0">
                <a:solidFill>
                  <a:schemeClr val="tx1"/>
                </a:solidFill>
              </a:rPr>
              <a:t> (not </a:t>
            </a:r>
            <a:r>
              <a:rPr lang="fr-FR" dirty="0" err="1" smtClean="0">
                <a:solidFill>
                  <a:schemeClr val="tx1"/>
                </a:solidFill>
              </a:rPr>
              <a:t>shown</a:t>
            </a:r>
            <a:r>
              <a:rPr lang="fr-FR" dirty="0" smtClean="0">
                <a:solidFill>
                  <a:schemeClr val="tx1"/>
                </a:solidFill>
              </a:rPr>
              <a:t> </a:t>
            </a:r>
            <a:r>
              <a:rPr lang="fr-FR" dirty="0" err="1" smtClean="0">
                <a:solidFill>
                  <a:schemeClr val="tx1"/>
                </a:solidFill>
              </a:rPr>
              <a:t>here</a:t>
            </a:r>
            <a:r>
              <a:rPr lang="fr-FR" dirty="0" smtClean="0">
                <a:solidFill>
                  <a:schemeClr val="tx1"/>
                </a:solidFill>
              </a:rPr>
              <a:t>):</a:t>
            </a:r>
          </a:p>
          <a:p>
            <a:r>
              <a:rPr lang="fr-FR" dirty="0" smtClean="0">
                <a:solidFill>
                  <a:schemeClr val="tx1"/>
                </a:solidFill>
              </a:rPr>
              <a:t>-- </a:t>
            </a:r>
            <a:r>
              <a:rPr lang="fr-FR" dirty="0" err="1">
                <a:solidFill>
                  <a:schemeClr val="tx1"/>
                </a:solidFill>
              </a:rPr>
              <a:t>strong</a:t>
            </a:r>
            <a:r>
              <a:rPr lang="fr-FR" dirty="0">
                <a:solidFill>
                  <a:schemeClr val="tx1"/>
                </a:solidFill>
              </a:rPr>
              <a:t> </a:t>
            </a:r>
            <a:r>
              <a:rPr lang="fr-FR" dirty="0" err="1">
                <a:solidFill>
                  <a:schemeClr val="tx1"/>
                </a:solidFill>
              </a:rPr>
              <a:t>response</a:t>
            </a:r>
            <a:r>
              <a:rPr lang="fr-FR" dirty="0">
                <a:solidFill>
                  <a:schemeClr val="tx1"/>
                </a:solidFill>
              </a:rPr>
              <a:t> to </a:t>
            </a:r>
            <a:r>
              <a:rPr lang="fr-FR" dirty="0" err="1">
                <a:solidFill>
                  <a:schemeClr val="tx1"/>
                </a:solidFill>
              </a:rPr>
              <a:t>sound</a:t>
            </a:r>
            <a:endParaRPr lang="fr-FR" dirty="0">
              <a:solidFill>
                <a:schemeClr val="tx1"/>
              </a:solidFill>
            </a:endParaRPr>
          </a:p>
          <a:p>
            <a:r>
              <a:rPr lang="fr-FR" dirty="0">
                <a:solidFill>
                  <a:schemeClr val="tx1"/>
                </a:solidFill>
              </a:rPr>
              <a:t>-- no </a:t>
            </a:r>
            <a:r>
              <a:rPr lang="fr-FR" dirty="0" err="1">
                <a:solidFill>
                  <a:schemeClr val="tx1"/>
                </a:solidFill>
              </a:rPr>
              <a:t>response</a:t>
            </a:r>
            <a:r>
              <a:rPr lang="fr-FR" dirty="0">
                <a:solidFill>
                  <a:schemeClr val="tx1"/>
                </a:solidFill>
              </a:rPr>
              <a:t> to foot </a:t>
            </a:r>
            <a:r>
              <a:rPr lang="fr-FR" dirty="0" err="1">
                <a:solidFill>
                  <a:schemeClr val="tx1"/>
                </a:solidFill>
              </a:rPr>
              <a:t>shock</a:t>
            </a:r>
            <a:endParaRPr lang="fr-FR" dirty="0">
              <a:solidFill>
                <a:schemeClr val="tx1"/>
              </a:solidFill>
            </a:endParaRPr>
          </a:p>
          <a:p>
            <a:endParaRPr lang="fr-FR" dirty="0">
              <a:solidFill>
                <a:schemeClr val="tx1"/>
              </a:solidFill>
            </a:endParaRPr>
          </a:p>
          <a:p>
            <a:pPr>
              <a:buFont typeface="Arial" charset="0"/>
              <a:buChar char="•"/>
            </a:pPr>
            <a:r>
              <a:rPr lang="fr-FR" dirty="0">
                <a:solidFill>
                  <a:schemeClr val="tx1"/>
                </a:solidFill>
              </a:rPr>
              <a:t> L1 </a:t>
            </a:r>
            <a:r>
              <a:rPr lang="fr-FR" dirty="0" err="1">
                <a:solidFill>
                  <a:schemeClr val="tx1"/>
                </a:solidFill>
              </a:rPr>
              <a:t>response</a:t>
            </a:r>
            <a:r>
              <a:rPr lang="fr-FR" dirty="0">
                <a:solidFill>
                  <a:schemeClr val="tx1"/>
                </a:solidFill>
              </a:rPr>
              <a:t> </a:t>
            </a:r>
            <a:r>
              <a:rPr lang="fr-FR" dirty="0" err="1">
                <a:solidFill>
                  <a:schemeClr val="tx1"/>
                </a:solidFill>
              </a:rPr>
              <a:t>is</a:t>
            </a:r>
            <a:r>
              <a:rPr lang="fr-FR" dirty="0">
                <a:solidFill>
                  <a:schemeClr val="tx1"/>
                </a:solidFill>
              </a:rPr>
              <a:t> </a:t>
            </a:r>
            <a:r>
              <a:rPr lang="fr-FR" dirty="0" err="1">
                <a:solidFill>
                  <a:schemeClr val="tx1"/>
                </a:solidFill>
              </a:rPr>
              <a:t>mediated</a:t>
            </a:r>
            <a:r>
              <a:rPr lang="fr-FR" dirty="0">
                <a:solidFill>
                  <a:schemeClr val="tx1"/>
                </a:solidFill>
              </a:rPr>
              <a:t> by </a:t>
            </a:r>
            <a:r>
              <a:rPr lang="fr-FR" dirty="0" err="1">
                <a:solidFill>
                  <a:schemeClr val="tx1"/>
                </a:solidFill>
              </a:rPr>
              <a:t>ACh</a:t>
            </a:r>
            <a:r>
              <a:rPr lang="fr-FR" dirty="0">
                <a:solidFill>
                  <a:schemeClr val="tx1"/>
                </a:solidFill>
              </a:rPr>
              <a:t> release, </a:t>
            </a:r>
            <a:r>
              <a:rPr lang="fr-FR" dirty="0" err="1">
                <a:solidFill>
                  <a:schemeClr val="tx1"/>
                </a:solidFill>
              </a:rPr>
              <a:t>likely</a:t>
            </a:r>
            <a:r>
              <a:rPr lang="fr-FR" dirty="0">
                <a:solidFill>
                  <a:schemeClr val="tx1"/>
                </a:solidFill>
              </a:rPr>
              <a:t> </a:t>
            </a:r>
            <a:r>
              <a:rPr lang="fr-FR" dirty="0" err="1">
                <a:solidFill>
                  <a:schemeClr val="tx1"/>
                </a:solidFill>
              </a:rPr>
              <a:t>from</a:t>
            </a:r>
            <a:r>
              <a:rPr lang="fr-FR" dirty="0">
                <a:solidFill>
                  <a:schemeClr val="tx1"/>
                </a:solidFill>
              </a:rPr>
              <a:t> </a:t>
            </a:r>
            <a:r>
              <a:rPr lang="fr-FR" dirty="0" smtClean="0">
                <a:solidFill>
                  <a:schemeClr val="tx1"/>
                </a:solidFill>
              </a:rPr>
              <a:t>NB onto </a:t>
            </a:r>
            <a:r>
              <a:rPr lang="fr-FR" dirty="0" err="1" smtClean="0">
                <a:solidFill>
                  <a:schemeClr val="tx1"/>
                </a:solidFill>
              </a:rPr>
              <a:t>nicotinic</a:t>
            </a:r>
            <a:r>
              <a:rPr lang="fr-FR" dirty="0" smtClean="0">
                <a:solidFill>
                  <a:schemeClr val="tx1"/>
                </a:solidFill>
              </a:rPr>
              <a:t> </a:t>
            </a:r>
            <a:r>
              <a:rPr lang="fr-FR" dirty="0" err="1" smtClean="0">
                <a:solidFill>
                  <a:schemeClr val="tx1"/>
                </a:solidFill>
              </a:rPr>
              <a:t>receptors</a:t>
            </a:r>
            <a:endParaRPr lang="fr-FR" dirty="0">
              <a:solidFill>
                <a:schemeClr val="tx1"/>
              </a:solidFill>
            </a:endParaRPr>
          </a:p>
          <a:p>
            <a:endParaRPr lang="fr-FR" dirty="0">
              <a:solidFill>
                <a:schemeClr val="tx1"/>
              </a:solidFill>
            </a:endParaRPr>
          </a:p>
          <a:p>
            <a:endParaRPr lang="en-GB" dirty="0">
              <a:solidFill>
                <a:schemeClr val="tx1"/>
              </a:solidFill>
            </a:endParaRPr>
          </a:p>
        </p:txBody>
      </p:sp>
      <p:pic>
        <p:nvPicPr>
          <p:cNvPr id="117766" name="Picture 2"/>
          <p:cNvPicPr>
            <a:picLocks noChangeAspect="1" noChangeArrowheads="1"/>
          </p:cNvPicPr>
          <p:nvPr/>
        </p:nvPicPr>
        <p:blipFill>
          <a:blip r:embed="rId4" cstate="print"/>
          <a:srcRect/>
          <a:stretch>
            <a:fillRect/>
          </a:stretch>
        </p:blipFill>
        <p:spPr bwMode="auto">
          <a:xfrm>
            <a:off x="1254125" y="1565275"/>
            <a:ext cx="2768600" cy="5824538"/>
          </a:xfrm>
          <a:prstGeom prst="rect">
            <a:avLst/>
          </a:prstGeom>
          <a:noFill/>
          <a:ln w="9525">
            <a:noFill/>
            <a:miter lim="800000"/>
            <a:headEnd/>
            <a:tailEnd/>
          </a:ln>
        </p:spPr>
      </p:pic>
      <p:pic>
        <p:nvPicPr>
          <p:cNvPr id="117767" name="Picture 2"/>
          <p:cNvPicPr>
            <a:picLocks noChangeAspect="1" noChangeArrowheads="1"/>
          </p:cNvPicPr>
          <p:nvPr/>
        </p:nvPicPr>
        <p:blipFill>
          <a:blip r:embed="rId5" cstate="print"/>
          <a:srcRect/>
          <a:stretch>
            <a:fillRect/>
          </a:stretch>
        </p:blipFill>
        <p:spPr bwMode="auto">
          <a:xfrm>
            <a:off x="3968750" y="4922838"/>
            <a:ext cx="2655888" cy="2268537"/>
          </a:xfrm>
          <a:prstGeom prst="rect">
            <a:avLst/>
          </a:prstGeom>
          <a:noFill/>
          <a:ln w="9525">
            <a:noFill/>
            <a:miter lim="800000"/>
            <a:headEnd/>
            <a:tailEnd/>
          </a:ln>
        </p:spPr>
      </p:pic>
      <p:sp>
        <p:nvSpPr>
          <p:cNvPr id="117768" name="ZoneTexte 7"/>
          <p:cNvSpPr txBox="1">
            <a:spLocks noChangeArrowheads="1"/>
          </p:cNvSpPr>
          <p:nvPr/>
        </p:nvSpPr>
        <p:spPr bwMode="auto">
          <a:xfrm>
            <a:off x="3968750" y="3279775"/>
            <a:ext cx="1785938" cy="496888"/>
          </a:xfrm>
          <a:prstGeom prst="rect">
            <a:avLst/>
          </a:prstGeom>
          <a:noFill/>
          <a:ln w="9525">
            <a:noFill/>
            <a:miter lim="800000"/>
            <a:headEnd/>
            <a:tailEnd/>
          </a:ln>
        </p:spPr>
        <p:txBody>
          <a:bodyPr>
            <a:spAutoFit/>
          </a:bodyPr>
          <a:lstStyle/>
          <a:p>
            <a:r>
              <a:rPr lang="fr-FR" sz="1400">
                <a:solidFill>
                  <a:schemeClr val="tx1"/>
                </a:solidFill>
              </a:rPr>
              <a:t>Glutamate antagonist</a:t>
            </a:r>
            <a:endParaRPr lang="en-GB" sz="1400">
              <a:solidFill>
                <a:schemeClr val="tx1"/>
              </a:solidFill>
            </a:endParaRP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8786" name="Titre 1"/>
          <p:cNvSpPr>
            <a:spLocks noGrp="1"/>
          </p:cNvSpPr>
          <p:nvPr>
            <p:ph type="title"/>
          </p:nvPr>
        </p:nvSpPr>
        <p:spPr>
          <a:xfrm>
            <a:off x="0" y="301625"/>
            <a:ext cx="10080625" cy="1255713"/>
          </a:xfrm>
        </p:spPr>
        <p:txBody>
          <a:bodyPr/>
          <a:lstStyle/>
          <a:p>
            <a:r>
              <a:rPr lang="fr-FR" smtClean="0"/>
              <a:t>Release from inhibition in L2/3 pyramidal cells mediates learning</a:t>
            </a:r>
            <a:endParaRPr lang="en-GB" smtClean="0"/>
          </a:p>
        </p:txBody>
      </p:sp>
      <p:sp>
        <p:nvSpPr>
          <p:cNvPr id="118787" name="ZoneTexte 3"/>
          <p:cNvSpPr txBox="1">
            <a:spLocks noChangeArrowheads="1"/>
          </p:cNvSpPr>
          <p:nvPr/>
        </p:nvSpPr>
        <p:spPr bwMode="auto">
          <a:xfrm>
            <a:off x="7040563" y="6927850"/>
            <a:ext cx="3786187" cy="352425"/>
          </a:xfrm>
          <a:prstGeom prst="rect">
            <a:avLst/>
          </a:prstGeom>
          <a:noFill/>
          <a:ln w="9525">
            <a:noFill/>
            <a:miter lim="800000"/>
            <a:headEnd/>
            <a:tailEnd/>
          </a:ln>
        </p:spPr>
        <p:txBody>
          <a:bodyPr>
            <a:spAutoFit/>
          </a:bodyPr>
          <a:lstStyle/>
          <a:p>
            <a:r>
              <a:rPr lang="fr-FR">
                <a:solidFill>
                  <a:schemeClr val="tx1"/>
                </a:solidFill>
              </a:rPr>
              <a:t>Letzkus et al., 2011. Nature</a:t>
            </a:r>
            <a:endParaRPr lang="en-GB">
              <a:solidFill>
                <a:schemeClr val="tx1"/>
              </a:solidFill>
            </a:endParaRPr>
          </a:p>
        </p:txBody>
      </p:sp>
      <p:sp>
        <p:nvSpPr>
          <p:cNvPr id="118788" name="ZoneTexte 6"/>
          <p:cNvSpPr txBox="1">
            <a:spLocks noChangeArrowheads="1"/>
          </p:cNvSpPr>
          <p:nvPr/>
        </p:nvSpPr>
        <p:spPr bwMode="auto">
          <a:xfrm>
            <a:off x="6183313" y="3851275"/>
            <a:ext cx="3897312" cy="612775"/>
          </a:xfrm>
          <a:prstGeom prst="rect">
            <a:avLst/>
          </a:prstGeom>
          <a:noFill/>
          <a:ln w="9525">
            <a:noFill/>
            <a:miter lim="800000"/>
            <a:headEnd/>
            <a:tailEnd/>
          </a:ln>
        </p:spPr>
        <p:txBody>
          <a:bodyPr>
            <a:spAutoFit/>
          </a:bodyPr>
          <a:lstStyle/>
          <a:p>
            <a:pPr>
              <a:buFont typeface="Arial" charset="0"/>
              <a:buChar char="•"/>
            </a:pPr>
            <a:r>
              <a:rPr lang="fr-FR">
                <a:solidFill>
                  <a:schemeClr val="tx1"/>
                </a:solidFill>
              </a:rPr>
              <a:t> L1 inhibits L2/3 interneurones during shock</a:t>
            </a:r>
            <a:endParaRPr lang="en-GB">
              <a:solidFill>
                <a:schemeClr val="tx1"/>
              </a:solidFill>
            </a:endParaRPr>
          </a:p>
        </p:txBody>
      </p:sp>
      <p:pic>
        <p:nvPicPr>
          <p:cNvPr id="118789" name="Picture 2"/>
          <p:cNvPicPr>
            <a:picLocks noChangeAspect="1" noChangeArrowheads="1"/>
          </p:cNvPicPr>
          <p:nvPr/>
        </p:nvPicPr>
        <p:blipFill>
          <a:blip r:embed="rId3" cstate="print"/>
          <a:srcRect/>
          <a:stretch>
            <a:fillRect/>
          </a:stretch>
        </p:blipFill>
        <p:spPr bwMode="auto">
          <a:xfrm>
            <a:off x="754063" y="1493838"/>
            <a:ext cx="5357812" cy="2224087"/>
          </a:xfrm>
          <a:prstGeom prst="rect">
            <a:avLst/>
          </a:prstGeom>
          <a:noFill/>
          <a:ln w="9525">
            <a:noFill/>
            <a:miter lim="800000"/>
            <a:headEnd/>
            <a:tailEnd/>
          </a:ln>
        </p:spPr>
      </p:pic>
      <p:pic>
        <p:nvPicPr>
          <p:cNvPr id="118790" name="Picture 2"/>
          <p:cNvPicPr>
            <a:picLocks noChangeAspect="1" noChangeArrowheads="1"/>
          </p:cNvPicPr>
          <p:nvPr/>
        </p:nvPicPr>
        <p:blipFill>
          <a:blip r:embed="rId4" cstate="print"/>
          <a:srcRect t="46091" r="6976"/>
          <a:stretch>
            <a:fillRect/>
          </a:stretch>
        </p:blipFill>
        <p:spPr bwMode="auto">
          <a:xfrm>
            <a:off x="111125" y="3851275"/>
            <a:ext cx="1143000" cy="919163"/>
          </a:xfrm>
          <a:prstGeom prst="rect">
            <a:avLst/>
          </a:prstGeom>
          <a:noFill/>
          <a:ln w="9525">
            <a:noFill/>
            <a:miter lim="800000"/>
            <a:headEnd/>
            <a:tailEnd/>
          </a:ln>
        </p:spPr>
      </p:pic>
      <p:pic>
        <p:nvPicPr>
          <p:cNvPr id="118791" name="Picture 3"/>
          <p:cNvPicPr>
            <a:picLocks noChangeAspect="1" noChangeArrowheads="1"/>
          </p:cNvPicPr>
          <p:nvPr/>
        </p:nvPicPr>
        <p:blipFill>
          <a:blip r:embed="rId5"/>
          <a:srcRect/>
          <a:stretch>
            <a:fillRect/>
          </a:stretch>
        </p:blipFill>
        <p:spPr bwMode="auto">
          <a:xfrm>
            <a:off x="5035550" y="3603625"/>
            <a:ext cx="9525" cy="352425"/>
          </a:xfrm>
          <a:prstGeom prst="rect">
            <a:avLst/>
          </a:prstGeom>
          <a:noFill/>
          <a:ln w="9525">
            <a:noFill/>
            <a:miter lim="800000"/>
            <a:headEnd/>
            <a:tailEnd/>
          </a:ln>
        </p:spPr>
      </p:pic>
      <p:cxnSp>
        <p:nvCxnSpPr>
          <p:cNvPr id="118792" name="Connecteur droit avec flèche 10"/>
          <p:cNvCxnSpPr>
            <a:cxnSpLocks noChangeShapeType="1"/>
          </p:cNvCxnSpPr>
          <p:nvPr/>
        </p:nvCxnSpPr>
        <p:spPr bwMode="auto">
          <a:xfrm flipV="1">
            <a:off x="1182688" y="3708400"/>
            <a:ext cx="714375" cy="357188"/>
          </a:xfrm>
          <a:prstGeom prst="straightConnector1">
            <a:avLst/>
          </a:prstGeom>
          <a:noFill/>
          <a:ln w="9525" algn="ctr">
            <a:solidFill>
              <a:schemeClr val="tx1"/>
            </a:solidFill>
            <a:round/>
            <a:headEnd/>
            <a:tailEnd type="arrow" w="med" len="med"/>
          </a:ln>
        </p:spPr>
      </p:cxn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10" name="Titre 1"/>
          <p:cNvSpPr>
            <a:spLocks noGrp="1"/>
          </p:cNvSpPr>
          <p:nvPr>
            <p:ph type="title"/>
          </p:nvPr>
        </p:nvSpPr>
        <p:spPr>
          <a:xfrm>
            <a:off x="0" y="301625"/>
            <a:ext cx="10080625" cy="1255713"/>
          </a:xfrm>
        </p:spPr>
        <p:txBody>
          <a:bodyPr/>
          <a:lstStyle/>
          <a:p>
            <a:r>
              <a:rPr lang="fr-FR" smtClean="0"/>
              <a:t>Release from inhibition in L2/3 pyramidal cells mediates learning</a:t>
            </a:r>
            <a:endParaRPr lang="en-GB" smtClean="0"/>
          </a:p>
        </p:txBody>
      </p:sp>
      <p:sp>
        <p:nvSpPr>
          <p:cNvPr id="119811" name="ZoneTexte 3"/>
          <p:cNvSpPr txBox="1">
            <a:spLocks noChangeArrowheads="1"/>
          </p:cNvSpPr>
          <p:nvPr/>
        </p:nvSpPr>
        <p:spPr bwMode="auto">
          <a:xfrm>
            <a:off x="7040563" y="6927850"/>
            <a:ext cx="3786187" cy="352425"/>
          </a:xfrm>
          <a:prstGeom prst="rect">
            <a:avLst/>
          </a:prstGeom>
          <a:noFill/>
          <a:ln w="9525">
            <a:noFill/>
            <a:miter lim="800000"/>
            <a:headEnd/>
            <a:tailEnd/>
          </a:ln>
        </p:spPr>
        <p:txBody>
          <a:bodyPr>
            <a:spAutoFit/>
          </a:bodyPr>
          <a:lstStyle/>
          <a:p>
            <a:r>
              <a:rPr lang="fr-FR">
                <a:solidFill>
                  <a:schemeClr val="tx1"/>
                </a:solidFill>
              </a:rPr>
              <a:t>Letzkus et al., 2011. Nature</a:t>
            </a:r>
            <a:endParaRPr lang="en-GB">
              <a:solidFill>
                <a:schemeClr val="tx1"/>
              </a:solidFill>
            </a:endParaRPr>
          </a:p>
        </p:txBody>
      </p:sp>
      <p:sp>
        <p:nvSpPr>
          <p:cNvPr id="119812" name="ZoneTexte 6"/>
          <p:cNvSpPr txBox="1">
            <a:spLocks noChangeArrowheads="1"/>
          </p:cNvSpPr>
          <p:nvPr/>
        </p:nvSpPr>
        <p:spPr bwMode="auto">
          <a:xfrm>
            <a:off x="6183313" y="3851275"/>
            <a:ext cx="3897312" cy="1133475"/>
          </a:xfrm>
          <a:prstGeom prst="rect">
            <a:avLst/>
          </a:prstGeom>
          <a:noFill/>
          <a:ln w="9525">
            <a:noFill/>
            <a:miter lim="800000"/>
            <a:headEnd/>
            <a:tailEnd/>
          </a:ln>
        </p:spPr>
        <p:txBody>
          <a:bodyPr>
            <a:spAutoFit/>
          </a:bodyPr>
          <a:lstStyle/>
          <a:p>
            <a:pPr>
              <a:buFont typeface="Arial" charset="0"/>
              <a:buChar char="•"/>
            </a:pPr>
            <a:r>
              <a:rPr lang="fr-FR" dirty="0">
                <a:solidFill>
                  <a:schemeClr val="tx1"/>
                </a:solidFill>
              </a:rPr>
              <a:t> L1 </a:t>
            </a:r>
            <a:r>
              <a:rPr lang="fr-FR" dirty="0" err="1">
                <a:solidFill>
                  <a:schemeClr val="tx1"/>
                </a:solidFill>
              </a:rPr>
              <a:t>inhibits</a:t>
            </a:r>
            <a:r>
              <a:rPr lang="fr-FR" dirty="0">
                <a:solidFill>
                  <a:schemeClr val="tx1"/>
                </a:solidFill>
              </a:rPr>
              <a:t> L2/3 </a:t>
            </a:r>
            <a:r>
              <a:rPr lang="fr-FR" dirty="0" err="1">
                <a:solidFill>
                  <a:schemeClr val="tx1"/>
                </a:solidFill>
              </a:rPr>
              <a:t>interneurones</a:t>
            </a:r>
            <a:r>
              <a:rPr lang="fr-FR" dirty="0">
                <a:solidFill>
                  <a:schemeClr val="tx1"/>
                </a:solidFill>
              </a:rPr>
              <a:t> </a:t>
            </a:r>
            <a:r>
              <a:rPr lang="fr-FR" dirty="0" err="1">
                <a:solidFill>
                  <a:schemeClr val="tx1"/>
                </a:solidFill>
              </a:rPr>
              <a:t>during</a:t>
            </a:r>
            <a:r>
              <a:rPr lang="fr-FR" dirty="0">
                <a:solidFill>
                  <a:schemeClr val="tx1"/>
                </a:solidFill>
              </a:rPr>
              <a:t> </a:t>
            </a:r>
            <a:r>
              <a:rPr lang="fr-FR" dirty="0" err="1">
                <a:solidFill>
                  <a:schemeClr val="tx1"/>
                </a:solidFill>
              </a:rPr>
              <a:t>shock</a:t>
            </a:r>
            <a:endParaRPr lang="fr-FR" dirty="0">
              <a:solidFill>
                <a:schemeClr val="tx1"/>
              </a:solidFill>
            </a:endParaRPr>
          </a:p>
          <a:p>
            <a:pPr>
              <a:buFont typeface="Arial" charset="0"/>
              <a:buChar char="•"/>
            </a:pPr>
            <a:r>
              <a:rPr lang="fr-FR" dirty="0">
                <a:solidFill>
                  <a:schemeClr val="tx1"/>
                </a:solidFill>
              </a:rPr>
              <a:t>This </a:t>
            </a:r>
            <a:r>
              <a:rPr lang="fr-FR" dirty="0" err="1">
                <a:solidFill>
                  <a:schemeClr val="tx1"/>
                </a:solidFill>
              </a:rPr>
              <a:t>elicits</a:t>
            </a:r>
            <a:r>
              <a:rPr lang="fr-FR" dirty="0">
                <a:solidFill>
                  <a:schemeClr val="tx1"/>
                </a:solidFill>
              </a:rPr>
              <a:t> in </a:t>
            </a:r>
            <a:r>
              <a:rPr lang="fr-FR" dirty="0" err="1">
                <a:solidFill>
                  <a:schemeClr val="tx1"/>
                </a:solidFill>
              </a:rPr>
              <a:t>turn</a:t>
            </a:r>
            <a:r>
              <a:rPr lang="fr-FR" dirty="0">
                <a:solidFill>
                  <a:schemeClr val="tx1"/>
                </a:solidFill>
              </a:rPr>
              <a:t> a </a:t>
            </a:r>
            <a:r>
              <a:rPr lang="fr-FR" b="1" dirty="0">
                <a:solidFill>
                  <a:schemeClr val="tx1"/>
                </a:solidFill>
              </a:rPr>
              <a:t>release </a:t>
            </a:r>
            <a:r>
              <a:rPr lang="fr-FR" b="1" dirty="0" err="1">
                <a:solidFill>
                  <a:schemeClr val="tx1"/>
                </a:solidFill>
              </a:rPr>
              <a:t>from</a:t>
            </a:r>
            <a:r>
              <a:rPr lang="fr-FR" b="1" dirty="0">
                <a:solidFill>
                  <a:schemeClr val="tx1"/>
                </a:solidFill>
              </a:rPr>
              <a:t> inhibition</a:t>
            </a:r>
            <a:r>
              <a:rPr lang="fr-FR" dirty="0">
                <a:solidFill>
                  <a:schemeClr val="tx1"/>
                </a:solidFill>
              </a:rPr>
              <a:t> in L2/3 pyramidal </a:t>
            </a:r>
            <a:r>
              <a:rPr lang="fr-FR" dirty="0" err="1">
                <a:solidFill>
                  <a:schemeClr val="tx1"/>
                </a:solidFill>
              </a:rPr>
              <a:t>cells</a:t>
            </a:r>
            <a:endParaRPr lang="en-GB" dirty="0">
              <a:solidFill>
                <a:schemeClr val="tx1"/>
              </a:solidFill>
            </a:endParaRPr>
          </a:p>
        </p:txBody>
      </p:sp>
      <p:pic>
        <p:nvPicPr>
          <p:cNvPr id="119813" name="Picture 2"/>
          <p:cNvPicPr>
            <a:picLocks noChangeAspect="1" noChangeArrowheads="1"/>
          </p:cNvPicPr>
          <p:nvPr/>
        </p:nvPicPr>
        <p:blipFill>
          <a:blip r:embed="rId3" cstate="print"/>
          <a:srcRect/>
          <a:stretch>
            <a:fillRect/>
          </a:stretch>
        </p:blipFill>
        <p:spPr bwMode="auto">
          <a:xfrm>
            <a:off x="754063" y="1493838"/>
            <a:ext cx="5357812" cy="2224087"/>
          </a:xfrm>
          <a:prstGeom prst="rect">
            <a:avLst/>
          </a:prstGeom>
          <a:noFill/>
          <a:ln w="9525">
            <a:noFill/>
            <a:miter lim="800000"/>
            <a:headEnd/>
            <a:tailEnd/>
          </a:ln>
        </p:spPr>
      </p:pic>
      <p:pic>
        <p:nvPicPr>
          <p:cNvPr id="119814" name="Picture 2"/>
          <p:cNvPicPr>
            <a:picLocks noChangeAspect="1" noChangeArrowheads="1"/>
          </p:cNvPicPr>
          <p:nvPr/>
        </p:nvPicPr>
        <p:blipFill>
          <a:blip r:embed="rId4" cstate="print"/>
          <a:srcRect t="46091" r="6976"/>
          <a:stretch>
            <a:fillRect/>
          </a:stretch>
        </p:blipFill>
        <p:spPr bwMode="auto">
          <a:xfrm>
            <a:off x="111125" y="3851275"/>
            <a:ext cx="1143000" cy="919163"/>
          </a:xfrm>
          <a:prstGeom prst="rect">
            <a:avLst/>
          </a:prstGeom>
          <a:noFill/>
          <a:ln w="9525">
            <a:noFill/>
            <a:miter lim="800000"/>
            <a:headEnd/>
            <a:tailEnd/>
          </a:ln>
        </p:spPr>
      </p:pic>
      <p:pic>
        <p:nvPicPr>
          <p:cNvPr id="119815" name="Picture 3"/>
          <p:cNvPicPr>
            <a:picLocks noChangeAspect="1" noChangeArrowheads="1"/>
          </p:cNvPicPr>
          <p:nvPr/>
        </p:nvPicPr>
        <p:blipFill>
          <a:blip r:embed="rId5"/>
          <a:srcRect/>
          <a:stretch>
            <a:fillRect/>
          </a:stretch>
        </p:blipFill>
        <p:spPr bwMode="auto">
          <a:xfrm>
            <a:off x="5035550" y="3603625"/>
            <a:ext cx="9525" cy="352425"/>
          </a:xfrm>
          <a:prstGeom prst="rect">
            <a:avLst/>
          </a:prstGeom>
          <a:noFill/>
          <a:ln w="9525">
            <a:noFill/>
            <a:miter lim="800000"/>
            <a:headEnd/>
            <a:tailEnd/>
          </a:ln>
        </p:spPr>
      </p:pic>
      <p:pic>
        <p:nvPicPr>
          <p:cNvPr id="119816" name="Picture 4"/>
          <p:cNvPicPr>
            <a:picLocks noChangeAspect="1" noChangeArrowheads="1"/>
          </p:cNvPicPr>
          <p:nvPr/>
        </p:nvPicPr>
        <p:blipFill>
          <a:blip r:embed="rId6" cstate="print"/>
          <a:srcRect/>
          <a:stretch>
            <a:fillRect/>
          </a:stretch>
        </p:blipFill>
        <p:spPr bwMode="auto">
          <a:xfrm>
            <a:off x="1397000" y="4779963"/>
            <a:ext cx="3076575" cy="2066925"/>
          </a:xfrm>
          <a:prstGeom prst="rect">
            <a:avLst/>
          </a:prstGeom>
          <a:noFill/>
          <a:ln w="9525">
            <a:noFill/>
            <a:miter lim="800000"/>
            <a:headEnd/>
            <a:tailEnd/>
          </a:ln>
        </p:spPr>
      </p:pic>
      <p:cxnSp>
        <p:nvCxnSpPr>
          <p:cNvPr id="119817" name="Connecteur droit avec flèche 10"/>
          <p:cNvCxnSpPr>
            <a:cxnSpLocks noChangeShapeType="1"/>
          </p:cNvCxnSpPr>
          <p:nvPr/>
        </p:nvCxnSpPr>
        <p:spPr bwMode="auto">
          <a:xfrm flipV="1">
            <a:off x="1182688" y="3708400"/>
            <a:ext cx="714375" cy="357188"/>
          </a:xfrm>
          <a:prstGeom prst="straightConnector1">
            <a:avLst/>
          </a:prstGeom>
          <a:noFill/>
          <a:ln w="9525" algn="ctr">
            <a:solidFill>
              <a:schemeClr val="tx1"/>
            </a:solidFill>
            <a:round/>
            <a:headEnd/>
            <a:tailEnd type="arrow" w="med" len="med"/>
          </a:ln>
        </p:spPr>
      </p:cxnSp>
      <p:cxnSp>
        <p:nvCxnSpPr>
          <p:cNvPr id="119818" name="Connecteur droit avec flèche 12"/>
          <p:cNvCxnSpPr>
            <a:cxnSpLocks noChangeShapeType="1"/>
          </p:cNvCxnSpPr>
          <p:nvPr/>
        </p:nvCxnSpPr>
        <p:spPr bwMode="auto">
          <a:xfrm>
            <a:off x="896938" y="4565650"/>
            <a:ext cx="571500" cy="285750"/>
          </a:xfrm>
          <a:prstGeom prst="straightConnector1">
            <a:avLst/>
          </a:prstGeom>
          <a:noFill/>
          <a:ln w="9525" algn="ctr">
            <a:solidFill>
              <a:schemeClr val="tx1"/>
            </a:solidFill>
            <a:round/>
            <a:headEnd/>
            <a:tailEnd type="arrow" w="med" len="med"/>
          </a:ln>
        </p:spPr>
      </p:cxn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4" name="Titre 1"/>
          <p:cNvSpPr>
            <a:spLocks noGrp="1"/>
          </p:cNvSpPr>
          <p:nvPr>
            <p:ph type="title"/>
          </p:nvPr>
        </p:nvSpPr>
        <p:spPr>
          <a:xfrm>
            <a:off x="0" y="301625"/>
            <a:ext cx="10080625" cy="1255713"/>
          </a:xfrm>
        </p:spPr>
        <p:txBody>
          <a:bodyPr/>
          <a:lstStyle/>
          <a:p>
            <a:r>
              <a:rPr lang="fr-FR" smtClean="0"/>
              <a:t>Release from inhibition in L2/3 pyramidal cells mediates learning</a:t>
            </a:r>
            <a:endParaRPr lang="en-GB" smtClean="0"/>
          </a:p>
        </p:txBody>
      </p:sp>
      <p:sp>
        <p:nvSpPr>
          <p:cNvPr id="120835" name="ZoneTexte 3"/>
          <p:cNvSpPr txBox="1">
            <a:spLocks noChangeArrowheads="1"/>
          </p:cNvSpPr>
          <p:nvPr/>
        </p:nvSpPr>
        <p:spPr bwMode="auto">
          <a:xfrm>
            <a:off x="7040563" y="6927850"/>
            <a:ext cx="3786187" cy="352425"/>
          </a:xfrm>
          <a:prstGeom prst="rect">
            <a:avLst/>
          </a:prstGeom>
          <a:noFill/>
          <a:ln w="9525">
            <a:noFill/>
            <a:miter lim="800000"/>
            <a:headEnd/>
            <a:tailEnd/>
          </a:ln>
        </p:spPr>
        <p:txBody>
          <a:bodyPr>
            <a:spAutoFit/>
          </a:bodyPr>
          <a:lstStyle/>
          <a:p>
            <a:r>
              <a:rPr lang="fr-FR" dirty="0" err="1">
                <a:solidFill>
                  <a:schemeClr val="tx1"/>
                </a:solidFill>
              </a:rPr>
              <a:t>Letzkus</a:t>
            </a:r>
            <a:r>
              <a:rPr lang="fr-FR" dirty="0">
                <a:solidFill>
                  <a:schemeClr val="tx1"/>
                </a:solidFill>
              </a:rPr>
              <a:t> et al., 2011. Nature</a:t>
            </a:r>
            <a:endParaRPr lang="en-GB" dirty="0">
              <a:solidFill>
                <a:schemeClr val="tx1"/>
              </a:solidFill>
            </a:endParaRPr>
          </a:p>
        </p:txBody>
      </p:sp>
      <p:sp>
        <p:nvSpPr>
          <p:cNvPr id="120836" name="ZoneTexte 6"/>
          <p:cNvSpPr txBox="1">
            <a:spLocks noChangeArrowheads="1"/>
          </p:cNvSpPr>
          <p:nvPr/>
        </p:nvSpPr>
        <p:spPr bwMode="auto">
          <a:xfrm>
            <a:off x="6183313" y="3636963"/>
            <a:ext cx="3897312" cy="1133475"/>
          </a:xfrm>
          <a:prstGeom prst="rect">
            <a:avLst/>
          </a:prstGeom>
          <a:noFill/>
          <a:ln w="9525">
            <a:noFill/>
            <a:miter lim="800000"/>
            <a:headEnd/>
            <a:tailEnd/>
          </a:ln>
        </p:spPr>
        <p:txBody>
          <a:bodyPr>
            <a:spAutoFit/>
          </a:bodyPr>
          <a:lstStyle/>
          <a:p>
            <a:pPr>
              <a:buFont typeface="Arial" charset="0"/>
              <a:buChar char="•"/>
            </a:pPr>
            <a:r>
              <a:rPr lang="fr-FR" dirty="0" smtClean="0">
                <a:solidFill>
                  <a:schemeClr val="tx1"/>
                </a:solidFill>
              </a:rPr>
              <a:t> Learning </a:t>
            </a:r>
            <a:r>
              <a:rPr lang="fr-FR" dirty="0" err="1">
                <a:solidFill>
                  <a:schemeClr val="tx1"/>
                </a:solidFill>
              </a:rPr>
              <a:t>is</a:t>
            </a:r>
            <a:r>
              <a:rPr lang="fr-FR" dirty="0">
                <a:solidFill>
                  <a:schemeClr val="tx1"/>
                </a:solidFill>
              </a:rPr>
              <a:t> </a:t>
            </a:r>
            <a:r>
              <a:rPr lang="fr-FR" dirty="0" err="1">
                <a:solidFill>
                  <a:schemeClr val="tx1"/>
                </a:solidFill>
              </a:rPr>
              <a:t>impaired</a:t>
            </a:r>
            <a:r>
              <a:rPr lang="fr-FR" dirty="0">
                <a:solidFill>
                  <a:schemeClr val="tx1"/>
                </a:solidFill>
              </a:rPr>
              <a:t> by </a:t>
            </a:r>
            <a:r>
              <a:rPr lang="fr-FR" dirty="0" err="1" smtClean="0">
                <a:solidFill>
                  <a:schemeClr val="tx1"/>
                </a:solidFill>
              </a:rPr>
              <a:t>ACh</a:t>
            </a:r>
            <a:r>
              <a:rPr lang="fr-FR" dirty="0" smtClean="0">
                <a:solidFill>
                  <a:schemeClr val="tx1"/>
                </a:solidFill>
              </a:rPr>
              <a:t> </a:t>
            </a:r>
            <a:r>
              <a:rPr lang="fr-FR" dirty="0" err="1">
                <a:solidFill>
                  <a:schemeClr val="tx1"/>
                </a:solidFill>
              </a:rPr>
              <a:t>blockers</a:t>
            </a:r>
            <a:r>
              <a:rPr lang="fr-FR" dirty="0">
                <a:solidFill>
                  <a:schemeClr val="tx1"/>
                </a:solidFill>
              </a:rPr>
              <a:t> (</a:t>
            </a:r>
            <a:r>
              <a:rPr lang="fr-FR" dirty="0" err="1">
                <a:solidFill>
                  <a:schemeClr val="tx1"/>
                </a:solidFill>
              </a:rPr>
              <a:t>same</a:t>
            </a:r>
            <a:r>
              <a:rPr lang="fr-FR" dirty="0">
                <a:solidFill>
                  <a:schemeClr val="tx1"/>
                </a:solidFill>
              </a:rPr>
              <a:t> </a:t>
            </a:r>
            <a:r>
              <a:rPr lang="fr-FR" dirty="0" err="1">
                <a:solidFill>
                  <a:schemeClr val="tx1"/>
                </a:solidFill>
              </a:rPr>
              <a:t>result</a:t>
            </a:r>
            <a:r>
              <a:rPr lang="fr-FR" dirty="0">
                <a:solidFill>
                  <a:schemeClr val="tx1"/>
                </a:solidFill>
              </a:rPr>
              <a:t> if L2/3 </a:t>
            </a:r>
            <a:r>
              <a:rPr lang="fr-FR" dirty="0" err="1">
                <a:solidFill>
                  <a:schemeClr val="tx1"/>
                </a:solidFill>
              </a:rPr>
              <a:t>interneurones</a:t>
            </a:r>
            <a:r>
              <a:rPr lang="fr-FR" dirty="0">
                <a:solidFill>
                  <a:schemeClr val="tx1"/>
                </a:solidFill>
              </a:rPr>
              <a:t> are </a:t>
            </a:r>
            <a:r>
              <a:rPr lang="fr-FR" dirty="0" err="1">
                <a:solidFill>
                  <a:schemeClr val="tx1"/>
                </a:solidFill>
              </a:rPr>
              <a:t>excited</a:t>
            </a:r>
            <a:r>
              <a:rPr lang="fr-FR" dirty="0">
                <a:solidFill>
                  <a:schemeClr val="tx1"/>
                </a:solidFill>
              </a:rPr>
              <a:t> </a:t>
            </a:r>
            <a:r>
              <a:rPr lang="fr-FR" dirty="0" err="1">
                <a:solidFill>
                  <a:schemeClr val="tx1"/>
                </a:solidFill>
              </a:rPr>
              <a:t>with</a:t>
            </a:r>
            <a:r>
              <a:rPr lang="fr-FR" dirty="0">
                <a:solidFill>
                  <a:schemeClr val="tx1"/>
                </a:solidFill>
              </a:rPr>
              <a:t> ChR2).</a:t>
            </a:r>
            <a:endParaRPr lang="en-GB" dirty="0">
              <a:solidFill>
                <a:schemeClr val="tx1"/>
              </a:solidFill>
            </a:endParaRPr>
          </a:p>
        </p:txBody>
      </p:sp>
      <p:pic>
        <p:nvPicPr>
          <p:cNvPr id="120837" name="Picture 3"/>
          <p:cNvPicPr>
            <a:picLocks noChangeAspect="1" noChangeArrowheads="1"/>
          </p:cNvPicPr>
          <p:nvPr/>
        </p:nvPicPr>
        <p:blipFill>
          <a:blip r:embed="rId3"/>
          <a:srcRect/>
          <a:stretch>
            <a:fillRect/>
          </a:stretch>
        </p:blipFill>
        <p:spPr bwMode="auto">
          <a:xfrm>
            <a:off x="5035550" y="3603625"/>
            <a:ext cx="9525" cy="352425"/>
          </a:xfrm>
          <a:prstGeom prst="rect">
            <a:avLst/>
          </a:prstGeom>
          <a:noFill/>
          <a:ln w="9525">
            <a:noFill/>
            <a:miter lim="800000"/>
            <a:headEnd/>
            <a:tailEnd/>
          </a:ln>
        </p:spPr>
      </p:pic>
      <p:pic>
        <p:nvPicPr>
          <p:cNvPr id="120838" name="Picture 2"/>
          <p:cNvPicPr>
            <a:picLocks noChangeAspect="1" noChangeArrowheads="1"/>
          </p:cNvPicPr>
          <p:nvPr/>
        </p:nvPicPr>
        <p:blipFill>
          <a:blip r:embed="rId4" cstate="print"/>
          <a:srcRect/>
          <a:stretch>
            <a:fillRect/>
          </a:stretch>
        </p:blipFill>
        <p:spPr bwMode="auto">
          <a:xfrm>
            <a:off x="1539875" y="3279775"/>
            <a:ext cx="1943100" cy="1743075"/>
          </a:xfrm>
          <a:prstGeom prst="rect">
            <a:avLst/>
          </a:prstGeom>
          <a:noFill/>
          <a:ln w="9525">
            <a:noFill/>
            <a:miter lim="800000"/>
            <a:headEnd/>
            <a:tailEnd/>
          </a:ln>
        </p:spPr>
      </p:pic>
      <p:pic>
        <p:nvPicPr>
          <p:cNvPr id="120839" name="Picture 3"/>
          <p:cNvPicPr>
            <a:picLocks noChangeAspect="1" noChangeArrowheads="1"/>
          </p:cNvPicPr>
          <p:nvPr/>
        </p:nvPicPr>
        <p:blipFill>
          <a:blip r:embed="rId5" cstate="print"/>
          <a:srcRect/>
          <a:stretch>
            <a:fillRect/>
          </a:stretch>
        </p:blipFill>
        <p:spPr bwMode="auto">
          <a:xfrm>
            <a:off x="3611563" y="3351213"/>
            <a:ext cx="1971675" cy="1571625"/>
          </a:xfrm>
          <a:prstGeom prst="rect">
            <a:avLst/>
          </a:prstGeom>
          <a:noFill/>
          <a:ln w="9525">
            <a:noFill/>
            <a:miter lim="800000"/>
            <a:headEnd/>
            <a:tailEnd/>
          </a:ln>
        </p:spPr>
      </p:pic>
      <p:pic>
        <p:nvPicPr>
          <p:cNvPr id="120840" name="Picture 2"/>
          <p:cNvPicPr>
            <a:picLocks noChangeAspect="1" noChangeArrowheads="1"/>
          </p:cNvPicPr>
          <p:nvPr/>
        </p:nvPicPr>
        <p:blipFill>
          <a:blip r:embed="rId6" cstate="print"/>
          <a:srcRect/>
          <a:stretch>
            <a:fillRect/>
          </a:stretch>
        </p:blipFill>
        <p:spPr bwMode="auto">
          <a:xfrm>
            <a:off x="111125" y="3065463"/>
            <a:ext cx="1228725" cy="1704975"/>
          </a:xfrm>
          <a:prstGeom prst="rect">
            <a:avLst/>
          </a:prstGeom>
          <a:noFill/>
          <a:ln w="9525">
            <a:noFill/>
            <a:miter lim="800000"/>
            <a:headEnd/>
            <a:tailEnd/>
          </a:ln>
        </p:spPr>
      </p:pic>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Nicotinic</a:t>
            </a:r>
            <a:r>
              <a:rPr lang="fr-FR" dirty="0" smtClean="0"/>
              <a:t> </a:t>
            </a:r>
            <a:r>
              <a:rPr lang="fr-FR" dirty="0" err="1" smtClean="0"/>
              <a:t>receptors</a:t>
            </a:r>
            <a:r>
              <a:rPr lang="fr-FR" dirty="0" smtClean="0"/>
              <a:t> and release</a:t>
            </a:r>
            <a:br>
              <a:rPr lang="fr-FR" dirty="0" smtClean="0"/>
            </a:br>
            <a:r>
              <a:rPr lang="fr-FR" dirty="0" err="1" smtClean="0"/>
              <a:t>from</a:t>
            </a:r>
            <a:r>
              <a:rPr lang="fr-FR" dirty="0" smtClean="0"/>
              <a:t> inhibition</a:t>
            </a:r>
            <a:endParaRPr lang="en-GB" dirty="0"/>
          </a:p>
        </p:txBody>
      </p:sp>
      <p:pic>
        <p:nvPicPr>
          <p:cNvPr id="2050" name="Picture 2"/>
          <p:cNvPicPr>
            <a:picLocks noChangeAspect="1" noChangeArrowheads="1"/>
          </p:cNvPicPr>
          <p:nvPr/>
        </p:nvPicPr>
        <p:blipFill>
          <a:blip r:embed="rId3" cstate="print"/>
          <a:srcRect/>
          <a:stretch>
            <a:fillRect/>
          </a:stretch>
        </p:blipFill>
        <p:spPr bwMode="auto">
          <a:xfrm>
            <a:off x="682594" y="1534168"/>
            <a:ext cx="8612212" cy="4745999"/>
          </a:xfrm>
          <a:prstGeom prst="rect">
            <a:avLst/>
          </a:prstGeom>
          <a:noFill/>
          <a:ln w="9525">
            <a:noFill/>
            <a:miter lim="800000"/>
            <a:headEnd/>
            <a:tailEnd/>
          </a:ln>
          <a:effectLst/>
        </p:spPr>
      </p:pic>
      <p:sp>
        <p:nvSpPr>
          <p:cNvPr id="4" name="ZoneTexte 5"/>
          <p:cNvSpPr txBox="1">
            <a:spLocks noChangeArrowheads="1"/>
          </p:cNvSpPr>
          <p:nvPr/>
        </p:nvSpPr>
        <p:spPr bwMode="auto">
          <a:xfrm>
            <a:off x="6254784" y="6851671"/>
            <a:ext cx="3786188" cy="613117"/>
          </a:xfrm>
          <a:prstGeom prst="rect">
            <a:avLst/>
          </a:prstGeom>
          <a:noFill/>
          <a:ln w="9525">
            <a:noFill/>
            <a:miter lim="800000"/>
            <a:headEnd/>
            <a:tailEnd/>
          </a:ln>
        </p:spPr>
        <p:txBody>
          <a:bodyPr>
            <a:spAutoFit/>
          </a:bodyPr>
          <a:lstStyle/>
          <a:p>
            <a:pPr algn="r"/>
            <a:r>
              <a:rPr lang="fr-FR" dirty="0" err="1" smtClean="0">
                <a:solidFill>
                  <a:schemeClr val="tx1"/>
                </a:solidFill>
              </a:rPr>
              <a:t>Metherate</a:t>
            </a:r>
            <a:r>
              <a:rPr lang="fr-FR" dirty="0" smtClean="0">
                <a:solidFill>
                  <a:schemeClr val="tx1"/>
                </a:solidFill>
              </a:rPr>
              <a:t> </a:t>
            </a:r>
            <a:r>
              <a:rPr lang="fr-FR" dirty="0">
                <a:solidFill>
                  <a:schemeClr val="tx1"/>
                </a:solidFill>
              </a:rPr>
              <a:t>et al., </a:t>
            </a:r>
            <a:r>
              <a:rPr lang="fr-FR" dirty="0" smtClean="0">
                <a:solidFill>
                  <a:schemeClr val="tx1"/>
                </a:solidFill>
              </a:rPr>
              <a:t>2011. </a:t>
            </a:r>
            <a:r>
              <a:rPr lang="fr-FR" dirty="0" err="1" smtClean="0">
                <a:solidFill>
                  <a:schemeClr val="tx1"/>
                </a:solidFill>
              </a:rPr>
              <a:t>Neuro</a:t>
            </a:r>
            <a:r>
              <a:rPr lang="fr-FR" dirty="0" smtClean="0">
                <a:solidFill>
                  <a:schemeClr val="tx1"/>
                </a:solidFill>
              </a:rPr>
              <a:t>. and </a:t>
            </a:r>
            <a:r>
              <a:rPr lang="fr-FR" dirty="0" err="1" smtClean="0">
                <a:solidFill>
                  <a:schemeClr val="tx1"/>
                </a:solidFill>
              </a:rPr>
              <a:t>Biobehavioral</a:t>
            </a:r>
            <a:r>
              <a:rPr lang="fr-FR" dirty="0" smtClean="0">
                <a:solidFill>
                  <a:schemeClr val="tx1"/>
                </a:solidFill>
              </a:rPr>
              <a:t> </a:t>
            </a:r>
            <a:r>
              <a:rPr lang="fr-FR" dirty="0" err="1" smtClean="0">
                <a:solidFill>
                  <a:schemeClr val="tx1"/>
                </a:solidFill>
              </a:rPr>
              <a:t>reviews</a:t>
            </a:r>
            <a:endParaRPr lang="en-GB" dirty="0">
              <a:solidFill>
                <a:schemeClr val="tx1"/>
              </a:solidFill>
            </a:endParaRPr>
          </a:p>
        </p:txBody>
      </p:sp>
      <p:sp>
        <p:nvSpPr>
          <p:cNvPr id="5" name="ZoneTexte 6"/>
          <p:cNvSpPr txBox="1">
            <a:spLocks noChangeArrowheads="1"/>
          </p:cNvSpPr>
          <p:nvPr/>
        </p:nvSpPr>
        <p:spPr bwMode="auto">
          <a:xfrm>
            <a:off x="5683254" y="4073436"/>
            <a:ext cx="4254495" cy="3564053"/>
          </a:xfrm>
          <a:prstGeom prst="rect">
            <a:avLst/>
          </a:prstGeom>
          <a:noFill/>
          <a:ln w="9525">
            <a:noFill/>
            <a:miter lim="800000"/>
            <a:headEnd/>
            <a:tailEnd/>
          </a:ln>
        </p:spPr>
        <p:txBody>
          <a:bodyPr wrap="square">
            <a:spAutoFit/>
          </a:bodyPr>
          <a:lstStyle/>
          <a:p>
            <a:pPr>
              <a:buFont typeface="Arial" charset="0"/>
              <a:buChar char="•"/>
            </a:pPr>
            <a:r>
              <a:rPr lang="fr-FR" sz="2000" dirty="0" smtClean="0">
                <a:solidFill>
                  <a:schemeClr val="tx1"/>
                </a:solidFill>
              </a:rPr>
              <a:t> </a:t>
            </a:r>
            <a:r>
              <a:rPr lang="fr-FR" sz="2000" b="1" dirty="0" err="1" smtClean="0">
                <a:solidFill>
                  <a:schemeClr val="tx1"/>
                </a:solidFill>
              </a:rPr>
              <a:t>Muscarinic</a:t>
            </a:r>
            <a:r>
              <a:rPr lang="fr-FR" sz="2000" b="1" dirty="0" smtClean="0">
                <a:solidFill>
                  <a:schemeClr val="tx1"/>
                </a:solidFill>
              </a:rPr>
              <a:t> R:</a:t>
            </a:r>
          </a:p>
          <a:p>
            <a:pPr>
              <a:buFont typeface="Wingdings"/>
              <a:buChar char="à"/>
            </a:pPr>
            <a:r>
              <a:rPr lang="fr-FR" sz="2000" dirty="0" smtClean="0">
                <a:solidFill>
                  <a:schemeClr val="tx1"/>
                </a:solidFill>
              </a:rPr>
              <a:t>L3/4: </a:t>
            </a:r>
            <a:r>
              <a:rPr lang="fr-FR" sz="2000" dirty="0" err="1" smtClean="0">
                <a:solidFill>
                  <a:schemeClr val="tx1"/>
                </a:solidFill>
              </a:rPr>
              <a:t>enhancement</a:t>
            </a:r>
            <a:r>
              <a:rPr lang="fr-FR" sz="2000" dirty="0" smtClean="0">
                <a:solidFill>
                  <a:schemeClr val="tx1"/>
                </a:solidFill>
              </a:rPr>
              <a:t> of post-</a:t>
            </a:r>
            <a:r>
              <a:rPr lang="fr-FR" sz="2000" dirty="0" err="1" smtClean="0">
                <a:solidFill>
                  <a:schemeClr val="tx1"/>
                </a:solidFill>
              </a:rPr>
              <a:t>synaptic</a:t>
            </a:r>
            <a:r>
              <a:rPr lang="fr-FR" sz="2000" dirty="0" smtClean="0">
                <a:solidFill>
                  <a:schemeClr val="tx1"/>
                </a:solidFill>
              </a:rPr>
              <a:t> </a:t>
            </a:r>
            <a:r>
              <a:rPr lang="fr-FR" sz="2000" dirty="0" err="1" smtClean="0">
                <a:solidFill>
                  <a:schemeClr val="tx1"/>
                </a:solidFill>
              </a:rPr>
              <a:t>excitability</a:t>
            </a:r>
            <a:r>
              <a:rPr lang="fr-FR" sz="2000" dirty="0" smtClean="0">
                <a:solidFill>
                  <a:schemeClr val="tx1"/>
                </a:solidFill>
              </a:rPr>
              <a:t> [</a:t>
            </a:r>
            <a:r>
              <a:rPr lang="fr-FR" sz="2000" dirty="0" err="1" smtClean="0">
                <a:solidFill>
                  <a:schemeClr val="tx1"/>
                </a:solidFill>
              </a:rPr>
              <a:t>plasticity</a:t>
            </a:r>
            <a:r>
              <a:rPr lang="fr-FR" sz="2000" dirty="0" smtClean="0">
                <a:solidFill>
                  <a:schemeClr val="tx1"/>
                </a:solidFill>
              </a:rPr>
              <a:t>]</a:t>
            </a:r>
          </a:p>
          <a:p>
            <a:pPr>
              <a:buFont typeface="Arial" charset="0"/>
              <a:buChar char="•"/>
            </a:pPr>
            <a:r>
              <a:rPr lang="fr-FR" sz="2000" dirty="0" smtClean="0">
                <a:solidFill>
                  <a:schemeClr val="tx1"/>
                </a:solidFill>
              </a:rPr>
              <a:t> </a:t>
            </a:r>
            <a:r>
              <a:rPr lang="fr-FR" sz="2000" b="1" dirty="0" err="1" smtClean="0">
                <a:solidFill>
                  <a:schemeClr val="tx1"/>
                </a:solidFill>
              </a:rPr>
              <a:t>Nicotinic</a:t>
            </a:r>
            <a:r>
              <a:rPr lang="fr-FR" sz="2000" b="1" dirty="0" smtClean="0">
                <a:solidFill>
                  <a:schemeClr val="tx1"/>
                </a:solidFill>
              </a:rPr>
              <a:t> R:</a:t>
            </a:r>
          </a:p>
          <a:p>
            <a:r>
              <a:rPr lang="fr-FR" sz="2000" dirty="0" smtClean="0">
                <a:solidFill>
                  <a:schemeClr val="tx1"/>
                </a:solidFill>
                <a:sym typeface="Wingdings" pitchFamily="2" charset="2"/>
              </a:rPr>
              <a:t>TC synapses: </a:t>
            </a:r>
            <a:r>
              <a:rPr lang="fr-FR" sz="2000" dirty="0" err="1" smtClean="0">
                <a:solidFill>
                  <a:schemeClr val="tx1"/>
                </a:solidFill>
                <a:sym typeface="Wingdings" pitchFamily="2" charset="2"/>
              </a:rPr>
              <a:t>enhance</a:t>
            </a:r>
            <a:r>
              <a:rPr lang="fr-FR" sz="2000" dirty="0" smtClean="0">
                <a:solidFill>
                  <a:schemeClr val="tx1"/>
                </a:solidFill>
                <a:sym typeface="Wingdings" pitchFamily="2" charset="2"/>
              </a:rPr>
              <a:t> transmission</a:t>
            </a:r>
            <a:r>
              <a:rPr lang="fr-FR" sz="2000" dirty="0" smtClean="0">
                <a:solidFill>
                  <a:schemeClr val="tx1"/>
                </a:solidFill>
              </a:rPr>
              <a:t> [</a:t>
            </a:r>
            <a:r>
              <a:rPr lang="fr-FR" sz="2000" dirty="0" err="1" smtClean="0">
                <a:solidFill>
                  <a:schemeClr val="tx1"/>
                </a:solidFill>
              </a:rPr>
              <a:t>plasticity</a:t>
            </a:r>
            <a:r>
              <a:rPr lang="fr-FR" sz="2000" dirty="0" smtClean="0">
                <a:solidFill>
                  <a:schemeClr val="tx1"/>
                </a:solidFill>
              </a:rPr>
              <a:t>]</a:t>
            </a:r>
          </a:p>
          <a:p>
            <a:pPr>
              <a:buFont typeface="Wingdings"/>
              <a:buChar char="à"/>
            </a:pPr>
            <a:r>
              <a:rPr lang="fr-FR" sz="2000" dirty="0" smtClean="0">
                <a:solidFill>
                  <a:schemeClr val="tx1"/>
                </a:solidFill>
              </a:rPr>
              <a:t>L1: inhibition of L2/3 </a:t>
            </a:r>
            <a:r>
              <a:rPr lang="fr-FR" sz="2000" dirty="0" err="1" smtClean="0">
                <a:solidFill>
                  <a:schemeClr val="tx1"/>
                </a:solidFill>
              </a:rPr>
              <a:t>interneurones</a:t>
            </a:r>
            <a:r>
              <a:rPr lang="fr-FR" sz="2000" dirty="0" smtClean="0">
                <a:solidFill>
                  <a:schemeClr val="tx1"/>
                </a:solidFill>
              </a:rPr>
              <a:t> [</a:t>
            </a:r>
            <a:r>
              <a:rPr lang="fr-FR" sz="2000" dirty="0" err="1" smtClean="0">
                <a:solidFill>
                  <a:schemeClr val="tx1"/>
                </a:solidFill>
              </a:rPr>
              <a:t>learning</a:t>
            </a:r>
            <a:r>
              <a:rPr lang="fr-FR" sz="2000" dirty="0" smtClean="0">
                <a:solidFill>
                  <a:schemeClr val="tx1"/>
                </a:solidFill>
              </a:rPr>
              <a:t>]</a:t>
            </a:r>
          </a:p>
          <a:p>
            <a:pPr>
              <a:buFont typeface="Wingdings"/>
              <a:buChar char="à"/>
            </a:pPr>
            <a:r>
              <a:rPr lang="fr-FR" sz="2000" dirty="0" smtClean="0">
                <a:solidFill>
                  <a:schemeClr val="tx1"/>
                </a:solidFill>
              </a:rPr>
              <a:t>L5: </a:t>
            </a:r>
            <a:r>
              <a:rPr lang="fr-FR" sz="2000" dirty="0" err="1" smtClean="0">
                <a:solidFill>
                  <a:schemeClr val="tx1"/>
                </a:solidFill>
              </a:rPr>
              <a:t>increases</a:t>
            </a:r>
            <a:r>
              <a:rPr lang="fr-FR" sz="2000" dirty="0" smtClean="0">
                <a:solidFill>
                  <a:schemeClr val="tx1"/>
                </a:solidFill>
              </a:rPr>
              <a:t> inhibition</a:t>
            </a:r>
          </a:p>
          <a:p>
            <a:pPr>
              <a:buFont typeface="Wingdings"/>
              <a:buChar char="à"/>
            </a:pPr>
            <a:endParaRPr lang="fr-FR" sz="2000" dirty="0" smtClean="0">
              <a:solidFill>
                <a:schemeClr val="tx1"/>
              </a:solidFill>
            </a:endParaRPr>
          </a:p>
          <a:p>
            <a:endParaRPr lang="fr-FR" sz="2000" dirty="0" smtClean="0">
              <a:solidFill>
                <a:schemeClr val="tx1"/>
              </a:solidFill>
            </a:endParaRPr>
          </a:p>
          <a:p>
            <a:pPr>
              <a:buFont typeface="Arial" pitchFamily="34" charset="0"/>
              <a:buChar char="•"/>
            </a:pPr>
            <a:endParaRPr lang="en-GB" sz="2000" dirty="0">
              <a:solidFill>
                <a:schemeClr val="tx1"/>
              </a:solidFill>
            </a:endParaRP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Closing</a:t>
            </a:r>
            <a:r>
              <a:rPr lang="fr-FR" dirty="0" smtClean="0"/>
              <a:t> the </a:t>
            </a:r>
            <a:r>
              <a:rPr lang="fr-FR" dirty="0" err="1" smtClean="0"/>
              <a:t>loop</a:t>
            </a:r>
            <a:r>
              <a:rPr lang="fr-FR" dirty="0" smtClean="0"/>
              <a:t> to </a:t>
            </a:r>
            <a:r>
              <a:rPr lang="fr-FR" dirty="0" err="1" smtClean="0"/>
              <a:t>motor</a:t>
            </a:r>
            <a:r>
              <a:rPr lang="fr-FR" dirty="0" smtClean="0"/>
              <a:t> action</a:t>
            </a:r>
            <a:endParaRPr lang="en-GB" dirty="0"/>
          </a:p>
        </p:txBody>
      </p:sp>
      <p:sp>
        <p:nvSpPr>
          <p:cNvPr id="3" name="ZoneTexte 3"/>
          <p:cNvSpPr txBox="1">
            <a:spLocks noChangeArrowheads="1"/>
          </p:cNvSpPr>
          <p:nvPr/>
        </p:nvSpPr>
        <p:spPr bwMode="auto">
          <a:xfrm>
            <a:off x="6111882" y="7070450"/>
            <a:ext cx="4500554" cy="352725"/>
          </a:xfrm>
          <a:prstGeom prst="rect">
            <a:avLst/>
          </a:prstGeom>
          <a:noFill/>
          <a:ln w="9525">
            <a:noFill/>
            <a:miter lim="800000"/>
            <a:headEnd/>
            <a:tailEnd/>
          </a:ln>
        </p:spPr>
        <p:txBody>
          <a:bodyPr wrap="square">
            <a:spAutoFit/>
          </a:bodyPr>
          <a:lstStyle/>
          <a:p>
            <a:r>
              <a:rPr lang="fr-FR" dirty="0" err="1" smtClean="0">
                <a:solidFill>
                  <a:schemeClr val="tx1"/>
                </a:solidFill>
              </a:rPr>
              <a:t>Znamenskiy</a:t>
            </a:r>
            <a:r>
              <a:rPr lang="fr-FR" dirty="0" smtClean="0">
                <a:solidFill>
                  <a:schemeClr val="tx1"/>
                </a:solidFill>
              </a:rPr>
              <a:t> and Zador, 2013. </a:t>
            </a:r>
            <a:r>
              <a:rPr lang="fr-FR" dirty="0">
                <a:solidFill>
                  <a:schemeClr val="tx1"/>
                </a:solidFill>
              </a:rPr>
              <a:t>Nature</a:t>
            </a:r>
            <a:endParaRPr lang="en-GB" dirty="0">
              <a:solidFill>
                <a:schemeClr val="tx1"/>
              </a:solidFill>
            </a:endParaRPr>
          </a:p>
        </p:txBody>
      </p:sp>
      <p:pic>
        <p:nvPicPr>
          <p:cNvPr id="187395" name="Picture 3"/>
          <p:cNvPicPr>
            <a:picLocks noChangeAspect="1" noChangeArrowheads="1"/>
          </p:cNvPicPr>
          <p:nvPr/>
        </p:nvPicPr>
        <p:blipFill>
          <a:blip r:embed="rId3" cstate="print"/>
          <a:srcRect/>
          <a:stretch>
            <a:fillRect/>
          </a:stretch>
        </p:blipFill>
        <p:spPr bwMode="auto">
          <a:xfrm>
            <a:off x="0" y="1636697"/>
            <a:ext cx="6353175" cy="5524500"/>
          </a:xfrm>
          <a:prstGeom prst="rect">
            <a:avLst/>
          </a:prstGeom>
          <a:noFill/>
          <a:ln w="9525">
            <a:noFill/>
            <a:miter lim="800000"/>
            <a:headEnd/>
            <a:tailEnd/>
          </a:ln>
          <a:effectLst/>
        </p:spPr>
      </p:pic>
      <p:sp>
        <p:nvSpPr>
          <p:cNvPr id="6" name="ZoneTexte 6"/>
          <p:cNvSpPr txBox="1">
            <a:spLocks noChangeArrowheads="1"/>
          </p:cNvSpPr>
          <p:nvPr/>
        </p:nvSpPr>
        <p:spPr bwMode="auto">
          <a:xfrm>
            <a:off x="6183313" y="1708135"/>
            <a:ext cx="3897312" cy="1394292"/>
          </a:xfrm>
          <a:prstGeom prst="rect">
            <a:avLst/>
          </a:prstGeom>
          <a:noFill/>
          <a:ln w="9525">
            <a:noFill/>
            <a:miter lim="800000"/>
            <a:headEnd/>
            <a:tailEnd/>
          </a:ln>
        </p:spPr>
        <p:txBody>
          <a:bodyPr>
            <a:spAutoFit/>
          </a:bodyPr>
          <a:lstStyle/>
          <a:p>
            <a:pPr>
              <a:buFont typeface="Arial" charset="0"/>
              <a:buChar char="•"/>
            </a:pPr>
            <a:r>
              <a:rPr lang="fr-FR" dirty="0" smtClean="0">
                <a:solidFill>
                  <a:schemeClr val="tx1"/>
                </a:solidFill>
              </a:rPr>
              <a:t> A1 </a:t>
            </a:r>
            <a:r>
              <a:rPr lang="fr-FR" dirty="0" err="1" smtClean="0">
                <a:solidFill>
                  <a:schemeClr val="tx1"/>
                </a:solidFill>
              </a:rPr>
              <a:t>projects</a:t>
            </a:r>
            <a:r>
              <a:rPr lang="fr-FR" dirty="0" smtClean="0">
                <a:solidFill>
                  <a:schemeClr val="tx1"/>
                </a:solidFill>
              </a:rPr>
              <a:t> to sec., </a:t>
            </a:r>
            <a:r>
              <a:rPr lang="fr-FR" dirty="0" err="1" smtClean="0">
                <a:solidFill>
                  <a:schemeClr val="tx1"/>
                </a:solidFill>
              </a:rPr>
              <a:t>parietal</a:t>
            </a:r>
            <a:r>
              <a:rPr lang="fr-FR" dirty="0" smtClean="0">
                <a:solidFill>
                  <a:schemeClr val="tx1"/>
                </a:solidFill>
              </a:rPr>
              <a:t>, IC, thalamus, striatum. The latter in </a:t>
            </a:r>
            <a:r>
              <a:rPr lang="fr-FR" dirty="0" err="1" smtClean="0">
                <a:solidFill>
                  <a:schemeClr val="tx1"/>
                </a:solidFill>
              </a:rPr>
              <a:t>turn</a:t>
            </a:r>
            <a:r>
              <a:rPr lang="fr-FR" dirty="0" smtClean="0">
                <a:solidFill>
                  <a:schemeClr val="tx1"/>
                </a:solidFill>
              </a:rPr>
              <a:t> </a:t>
            </a:r>
            <a:r>
              <a:rPr lang="fr-FR" dirty="0" err="1" smtClean="0">
                <a:solidFill>
                  <a:schemeClr val="tx1"/>
                </a:solidFill>
              </a:rPr>
              <a:t>projects</a:t>
            </a:r>
            <a:r>
              <a:rPr lang="fr-FR" dirty="0" smtClean="0">
                <a:solidFill>
                  <a:schemeClr val="tx1"/>
                </a:solidFill>
              </a:rPr>
              <a:t> to </a:t>
            </a:r>
            <a:r>
              <a:rPr lang="fr-FR" dirty="0" err="1" smtClean="0">
                <a:solidFill>
                  <a:schemeClr val="tx1"/>
                </a:solidFill>
              </a:rPr>
              <a:t>motor</a:t>
            </a:r>
            <a:r>
              <a:rPr lang="fr-FR" dirty="0" smtClean="0">
                <a:solidFill>
                  <a:schemeClr val="tx1"/>
                </a:solidFill>
              </a:rPr>
              <a:t> cortex.</a:t>
            </a:r>
          </a:p>
          <a:p>
            <a:pPr>
              <a:buFont typeface="Arial" charset="0"/>
              <a:buChar char="•"/>
            </a:pPr>
            <a:r>
              <a:rPr lang="fr-FR" dirty="0" smtClean="0">
                <a:solidFill>
                  <a:schemeClr val="tx1"/>
                </a:solidFill>
              </a:rPr>
              <a:t> </a:t>
            </a:r>
            <a:r>
              <a:rPr lang="fr-FR" dirty="0" err="1" smtClean="0">
                <a:solidFill>
                  <a:schemeClr val="tx1"/>
                </a:solidFill>
              </a:rPr>
              <a:t>Animals</a:t>
            </a:r>
            <a:r>
              <a:rPr lang="fr-FR" dirty="0" smtClean="0">
                <a:solidFill>
                  <a:schemeClr val="tx1"/>
                </a:solidFill>
              </a:rPr>
              <a:t> </a:t>
            </a:r>
            <a:r>
              <a:rPr lang="fr-FR" dirty="0" err="1" smtClean="0">
                <a:solidFill>
                  <a:schemeClr val="tx1"/>
                </a:solidFill>
              </a:rPr>
              <a:t>trained</a:t>
            </a:r>
            <a:r>
              <a:rPr lang="fr-FR" dirty="0" smtClean="0">
                <a:solidFill>
                  <a:schemeClr val="tx1"/>
                </a:solidFill>
              </a:rPr>
              <a:t> on a R/L discrimination </a:t>
            </a:r>
            <a:r>
              <a:rPr lang="fr-FR" dirty="0" err="1" smtClean="0">
                <a:solidFill>
                  <a:schemeClr val="tx1"/>
                </a:solidFill>
              </a:rPr>
              <a:t>task</a:t>
            </a:r>
            <a:r>
              <a:rPr lang="fr-FR" dirty="0" smtClean="0">
                <a:solidFill>
                  <a:schemeClr val="tx1"/>
                </a:solidFill>
              </a:rPr>
              <a:t>.</a:t>
            </a:r>
            <a:endParaRPr lang="en-GB" dirty="0">
              <a:solidFill>
                <a:schemeClr val="tx1"/>
              </a:solidFill>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1428750" y="1106496"/>
            <a:ext cx="7405688" cy="3471863"/>
          </a:xfrm>
          <a:prstGeom prst="rect">
            <a:avLst/>
          </a:prstGeom>
          <a:noFill/>
          <a:ln w="9525">
            <a:noFill/>
            <a:miter lim="800000"/>
            <a:headEnd/>
            <a:tailEnd/>
          </a:ln>
        </p:spPr>
      </p:pic>
      <p:sp>
        <p:nvSpPr>
          <p:cNvPr id="20483" name="Rectangle 2"/>
          <p:cNvSpPr>
            <a:spLocks noChangeArrowheads="1"/>
          </p:cNvSpPr>
          <p:nvPr/>
        </p:nvSpPr>
        <p:spPr bwMode="auto">
          <a:xfrm>
            <a:off x="1763713" y="4675196"/>
            <a:ext cx="7312025" cy="390525"/>
          </a:xfrm>
          <a:prstGeom prst="rect">
            <a:avLst/>
          </a:prstGeom>
          <a:noFill/>
          <a:ln w="9525">
            <a:noFill/>
            <a:miter lim="800000"/>
            <a:headEnd/>
            <a:tailEnd/>
          </a:ln>
        </p:spPr>
        <p:txBody>
          <a:bodyPr wrap="none" lIns="100794" tIns="50397" rIns="100794" bIns="50397">
            <a:spAutoFit/>
          </a:bodyPr>
          <a:lstStyle/>
          <a:p>
            <a:r>
              <a:rPr lang="en-US" sz="2000" b="1">
                <a:solidFill>
                  <a:schemeClr val="tx1"/>
                </a:solidFill>
              </a:rPr>
              <a:t>Behavioral meaning of 1 kHz tone changed from Ref -&gt; Tar</a:t>
            </a:r>
          </a:p>
        </p:txBody>
      </p:sp>
      <p:sp>
        <p:nvSpPr>
          <p:cNvPr id="20484" name="Rectangle 2"/>
          <p:cNvSpPr>
            <a:spLocks noChangeArrowheads="1"/>
          </p:cNvSpPr>
          <p:nvPr/>
        </p:nvSpPr>
        <p:spPr bwMode="auto">
          <a:xfrm>
            <a:off x="7254875" y="6994525"/>
            <a:ext cx="2665413" cy="390525"/>
          </a:xfrm>
          <a:prstGeom prst="rect">
            <a:avLst/>
          </a:prstGeom>
          <a:noFill/>
          <a:ln w="9525">
            <a:noFill/>
            <a:miter lim="800000"/>
            <a:headEnd/>
            <a:tailEnd/>
          </a:ln>
        </p:spPr>
        <p:txBody>
          <a:bodyPr wrap="none" lIns="100794" tIns="50397" rIns="100794" bIns="50397">
            <a:spAutoFit/>
          </a:bodyPr>
          <a:lstStyle/>
          <a:p>
            <a:r>
              <a:rPr lang="en-US" sz="2000">
                <a:solidFill>
                  <a:schemeClr val="tx1"/>
                </a:solidFill>
              </a:rPr>
              <a:t>Fritz et al., 2005. JNS</a:t>
            </a:r>
          </a:p>
        </p:txBody>
      </p:sp>
      <p:sp>
        <p:nvSpPr>
          <p:cNvPr id="20485" name="ZoneTexte 5"/>
          <p:cNvSpPr txBox="1">
            <a:spLocks noChangeArrowheads="1"/>
          </p:cNvSpPr>
          <p:nvPr/>
        </p:nvSpPr>
        <p:spPr bwMode="auto">
          <a:xfrm>
            <a:off x="896938" y="5922963"/>
            <a:ext cx="8001000" cy="1133475"/>
          </a:xfrm>
          <a:prstGeom prst="rect">
            <a:avLst/>
          </a:prstGeom>
          <a:noFill/>
          <a:ln w="9525">
            <a:noFill/>
            <a:miter lim="800000"/>
            <a:headEnd/>
            <a:tailEnd/>
          </a:ln>
        </p:spPr>
        <p:txBody>
          <a:bodyPr>
            <a:spAutoFit/>
          </a:bodyPr>
          <a:lstStyle/>
          <a:p>
            <a:pPr>
              <a:buFont typeface="Arial" charset="0"/>
              <a:buChar char="•"/>
            </a:pPr>
            <a:r>
              <a:rPr lang="fr-FR" sz="2400">
                <a:solidFill>
                  <a:schemeClr val="tx1"/>
                </a:solidFill>
              </a:rPr>
              <a:t> Similar plasticity for a two-tone discrimination task</a:t>
            </a:r>
          </a:p>
          <a:p>
            <a:pPr>
              <a:buFont typeface="Arial" charset="0"/>
              <a:buChar char="•"/>
            </a:pPr>
            <a:r>
              <a:rPr lang="fr-FR" sz="2400">
                <a:solidFill>
                  <a:schemeClr val="tx1"/>
                </a:solidFill>
              </a:rPr>
              <a:t> Contrast enhancement mechanism</a:t>
            </a:r>
          </a:p>
          <a:p>
            <a:pPr>
              <a:buFont typeface="Arial" charset="0"/>
              <a:buChar char="•"/>
            </a:pPr>
            <a:r>
              <a:rPr lang="fr-FR" sz="2400">
                <a:solidFill>
                  <a:schemeClr val="tx1"/>
                </a:solidFill>
              </a:rPr>
              <a:t> Plasticty change labilly according to task demands</a:t>
            </a:r>
            <a:endParaRPr lang="en-GB" sz="2400">
              <a:solidFill>
                <a:schemeClr val="tx1"/>
              </a:solidFill>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Closing</a:t>
            </a:r>
            <a:r>
              <a:rPr lang="fr-FR" dirty="0" smtClean="0"/>
              <a:t> the </a:t>
            </a:r>
            <a:r>
              <a:rPr lang="fr-FR" dirty="0" err="1" smtClean="0"/>
              <a:t>loop</a:t>
            </a:r>
            <a:r>
              <a:rPr lang="fr-FR" dirty="0" smtClean="0"/>
              <a:t> to </a:t>
            </a:r>
            <a:r>
              <a:rPr lang="fr-FR" dirty="0" err="1" smtClean="0"/>
              <a:t>motor</a:t>
            </a:r>
            <a:r>
              <a:rPr lang="fr-FR" dirty="0" smtClean="0"/>
              <a:t> action</a:t>
            </a:r>
            <a:endParaRPr lang="en-GB" dirty="0"/>
          </a:p>
        </p:txBody>
      </p:sp>
      <p:sp>
        <p:nvSpPr>
          <p:cNvPr id="3" name="ZoneTexte 3"/>
          <p:cNvSpPr txBox="1">
            <a:spLocks noChangeArrowheads="1"/>
          </p:cNvSpPr>
          <p:nvPr/>
        </p:nvSpPr>
        <p:spPr bwMode="auto">
          <a:xfrm>
            <a:off x="6111882" y="7070450"/>
            <a:ext cx="4500554" cy="352725"/>
          </a:xfrm>
          <a:prstGeom prst="rect">
            <a:avLst/>
          </a:prstGeom>
          <a:noFill/>
          <a:ln w="9525">
            <a:noFill/>
            <a:miter lim="800000"/>
            <a:headEnd/>
            <a:tailEnd/>
          </a:ln>
        </p:spPr>
        <p:txBody>
          <a:bodyPr wrap="square">
            <a:spAutoFit/>
          </a:bodyPr>
          <a:lstStyle/>
          <a:p>
            <a:r>
              <a:rPr lang="fr-FR" dirty="0" err="1" smtClean="0">
                <a:solidFill>
                  <a:schemeClr val="tx1"/>
                </a:solidFill>
              </a:rPr>
              <a:t>Znamenskiy</a:t>
            </a:r>
            <a:r>
              <a:rPr lang="fr-FR" dirty="0" smtClean="0">
                <a:solidFill>
                  <a:schemeClr val="tx1"/>
                </a:solidFill>
              </a:rPr>
              <a:t> and Zador, 2013. </a:t>
            </a:r>
            <a:r>
              <a:rPr lang="fr-FR" dirty="0">
                <a:solidFill>
                  <a:schemeClr val="tx1"/>
                </a:solidFill>
              </a:rPr>
              <a:t>Nature</a:t>
            </a:r>
            <a:endParaRPr lang="en-GB" dirty="0">
              <a:solidFill>
                <a:schemeClr val="tx1"/>
              </a:solidFill>
            </a:endParaRPr>
          </a:p>
        </p:txBody>
      </p:sp>
      <p:sp>
        <p:nvSpPr>
          <p:cNvPr id="6" name="ZoneTexte 6"/>
          <p:cNvSpPr txBox="1">
            <a:spLocks noChangeArrowheads="1"/>
          </p:cNvSpPr>
          <p:nvPr/>
        </p:nvSpPr>
        <p:spPr bwMode="auto">
          <a:xfrm>
            <a:off x="6183313" y="1708135"/>
            <a:ext cx="3897312" cy="1915076"/>
          </a:xfrm>
          <a:prstGeom prst="rect">
            <a:avLst/>
          </a:prstGeom>
          <a:noFill/>
          <a:ln w="9525">
            <a:noFill/>
            <a:miter lim="800000"/>
            <a:headEnd/>
            <a:tailEnd/>
          </a:ln>
        </p:spPr>
        <p:txBody>
          <a:bodyPr>
            <a:spAutoFit/>
          </a:bodyPr>
          <a:lstStyle/>
          <a:p>
            <a:pPr>
              <a:buFont typeface="Arial" charset="0"/>
              <a:buChar char="•"/>
            </a:pPr>
            <a:r>
              <a:rPr lang="fr-FR" dirty="0" smtClean="0">
                <a:solidFill>
                  <a:schemeClr val="tx1"/>
                </a:solidFill>
              </a:rPr>
              <a:t> A1 </a:t>
            </a:r>
            <a:r>
              <a:rPr lang="fr-FR" dirty="0" err="1" smtClean="0">
                <a:solidFill>
                  <a:schemeClr val="tx1"/>
                </a:solidFill>
              </a:rPr>
              <a:t>projects</a:t>
            </a:r>
            <a:r>
              <a:rPr lang="fr-FR" dirty="0" smtClean="0">
                <a:solidFill>
                  <a:schemeClr val="tx1"/>
                </a:solidFill>
              </a:rPr>
              <a:t> to sec., </a:t>
            </a:r>
            <a:r>
              <a:rPr lang="fr-FR" dirty="0" err="1" smtClean="0">
                <a:solidFill>
                  <a:schemeClr val="tx1"/>
                </a:solidFill>
              </a:rPr>
              <a:t>parietal</a:t>
            </a:r>
            <a:r>
              <a:rPr lang="fr-FR" dirty="0" smtClean="0">
                <a:solidFill>
                  <a:schemeClr val="tx1"/>
                </a:solidFill>
              </a:rPr>
              <a:t>, IC, thalamus, striatum. The latter in </a:t>
            </a:r>
            <a:r>
              <a:rPr lang="fr-FR" dirty="0" err="1" smtClean="0">
                <a:solidFill>
                  <a:schemeClr val="tx1"/>
                </a:solidFill>
              </a:rPr>
              <a:t>turn</a:t>
            </a:r>
            <a:r>
              <a:rPr lang="fr-FR" dirty="0" smtClean="0">
                <a:solidFill>
                  <a:schemeClr val="tx1"/>
                </a:solidFill>
              </a:rPr>
              <a:t> </a:t>
            </a:r>
            <a:r>
              <a:rPr lang="fr-FR" dirty="0" err="1" smtClean="0">
                <a:solidFill>
                  <a:schemeClr val="tx1"/>
                </a:solidFill>
              </a:rPr>
              <a:t>projects</a:t>
            </a:r>
            <a:r>
              <a:rPr lang="fr-FR" dirty="0" smtClean="0">
                <a:solidFill>
                  <a:schemeClr val="tx1"/>
                </a:solidFill>
              </a:rPr>
              <a:t> to </a:t>
            </a:r>
            <a:r>
              <a:rPr lang="fr-FR" dirty="0" err="1" smtClean="0">
                <a:solidFill>
                  <a:schemeClr val="tx1"/>
                </a:solidFill>
              </a:rPr>
              <a:t>motor</a:t>
            </a:r>
            <a:r>
              <a:rPr lang="fr-FR" dirty="0" smtClean="0">
                <a:solidFill>
                  <a:schemeClr val="tx1"/>
                </a:solidFill>
              </a:rPr>
              <a:t> cortex.</a:t>
            </a:r>
          </a:p>
          <a:p>
            <a:pPr>
              <a:buFont typeface="Arial" charset="0"/>
              <a:buChar char="•"/>
            </a:pPr>
            <a:r>
              <a:rPr lang="fr-FR" dirty="0" smtClean="0">
                <a:solidFill>
                  <a:schemeClr val="tx1"/>
                </a:solidFill>
              </a:rPr>
              <a:t> </a:t>
            </a:r>
            <a:r>
              <a:rPr lang="fr-FR" dirty="0" err="1" smtClean="0">
                <a:solidFill>
                  <a:schemeClr val="tx1"/>
                </a:solidFill>
              </a:rPr>
              <a:t>Animals</a:t>
            </a:r>
            <a:r>
              <a:rPr lang="fr-FR" dirty="0" smtClean="0">
                <a:solidFill>
                  <a:schemeClr val="tx1"/>
                </a:solidFill>
              </a:rPr>
              <a:t> </a:t>
            </a:r>
            <a:r>
              <a:rPr lang="fr-FR" dirty="0" err="1" smtClean="0">
                <a:solidFill>
                  <a:schemeClr val="tx1"/>
                </a:solidFill>
              </a:rPr>
              <a:t>trained</a:t>
            </a:r>
            <a:r>
              <a:rPr lang="fr-FR" dirty="0" smtClean="0">
                <a:solidFill>
                  <a:schemeClr val="tx1"/>
                </a:solidFill>
              </a:rPr>
              <a:t> on a R/L discrimination </a:t>
            </a:r>
            <a:r>
              <a:rPr lang="fr-FR" dirty="0" err="1" smtClean="0">
                <a:solidFill>
                  <a:schemeClr val="tx1"/>
                </a:solidFill>
              </a:rPr>
              <a:t>task</a:t>
            </a:r>
            <a:r>
              <a:rPr lang="fr-FR" dirty="0" smtClean="0">
                <a:solidFill>
                  <a:schemeClr val="tx1"/>
                </a:solidFill>
              </a:rPr>
              <a:t>.</a:t>
            </a:r>
          </a:p>
          <a:p>
            <a:pPr>
              <a:buFont typeface="Arial" charset="0"/>
              <a:buChar char="•"/>
            </a:pPr>
            <a:r>
              <a:rPr lang="fr-FR" dirty="0" smtClean="0">
                <a:solidFill>
                  <a:schemeClr val="tx1"/>
                </a:solidFill>
              </a:rPr>
              <a:t> Expression of ChR2 in </a:t>
            </a:r>
            <a:r>
              <a:rPr lang="fr-FR" dirty="0" err="1" smtClean="0">
                <a:solidFill>
                  <a:schemeClr val="tx1"/>
                </a:solidFill>
              </a:rPr>
              <a:t>corticostriatal</a:t>
            </a:r>
            <a:r>
              <a:rPr lang="fr-FR" dirty="0" smtClean="0">
                <a:solidFill>
                  <a:schemeClr val="tx1"/>
                </a:solidFill>
              </a:rPr>
              <a:t> neurones</a:t>
            </a:r>
            <a:endParaRPr lang="en-GB" dirty="0">
              <a:solidFill>
                <a:schemeClr val="tx1"/>
              </a:solidFill>
            </a:endParaRPr>
          </a:p>
        </p:txBody>
      </p:sp>
      <p:pic>
        <p:nvPicPr>
          <p:cNvPr id="189442" name="Picture 2"/>
          <p:cNvPicPr>
            <a:picLocks noChangeAspect="1" noChangeArrowheads="1"/>
          </p:cNvPicPr>
          <p:nvPr/>
        </p:nvPicPr>
        <p:blipFill>
          <a:blip r:embed="rId3" cstate="print"/>
          <a:srcRect/>
          <a:stretch>
            <a:fillRect/>
          </a:stretch>
        </p:blipFill>
        <p:spPr bwMode="auto">
          <a:xfrm>
            <a:off x="182528" y="1565259"/>
            <a:ext cx="6067425" cy="1866900"/>
          </a:xfrm>
          <a:prstGeom prst="rect">
            <a:avLst/>
          </a:prstGeom>
          <a:noFill/>
          <a:ln w="9525">
            <a:noFill/>
            <a:miter lim="800000"/>
            <a:headEnd/>
            <a:tailEnd/>
          </a:ln>
          <a:effectLst/>
        </p:spPr>
      </p:pic>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Closing</a:t>
            </a:r>
            <a:r>
              <a:rPr lang="fr-FR" dirty="0" smtClean="0"/>
              <a:t> the </a:t>
            </a:r>
            <a:r>
              <a:rPr lang="fr-FR" dirty="0" err="1" smtClean="0"/>
              <a:t>loop</a:t>
            </a:r>
            <a:r>
              <a:rPr lang="fr-FR" dirty="0" smtClean="0"/>
              <a:t> to </a:t>
            </a:r>
            <a:r>
              <a:rPr lang="fr-FR" dirty="0" err="1" smtClean="0"/>
              <a:t>motor</a:t>
            </a:r>
            <a:r>
              <a:rPr lang="fr-FR" dirty="0" smtClean="0"/>
              <a:t> action</a:t>
            </a:r>
            <a:endParaRPr lang="en-GB" dirty="0"/>
          </a:p>
        </p:txBody>
      </p:sp>
      <p:sp>
        <p:nvSpPr>
          <p:cNvPr id="3" name="ZoneTexte 3"/>
          <p:cNvSpPr txBox="1">
            <a:spLocks noChangeArrowheads="1"/>
          </p:cNvSpPr>
          <p:nvPr/>
        </p:nvSpPr>
        <p:spPr bwMode="auto">
          <a:xfrm>
            <a:off x="6111882" y="7070450"/>
            <a:ext cx="4500554" cy="352725"/>
          </a:xfrm>
          <a:prstGeom prst="rect">
            <a:avLst/>
          </a:prstGeom>
          <a:noFill/>
          <a:ln w="9525">
            <a:noFill/>
            <a:miter lim="800000"/>
            <a:headEnd/>
            <a:tailEnd/>
          </a:ln>
        </p:spPr>
        <p:txBody>
          <a:bodyPr wrap="square">
            <a:spAutoFit/>
          </a:bodyPr>
          <a:lstStyle/>
          <a:p>
            <a:r>
              <a:rPr lang="fr-FR" dirty="0" err="1" smtClean="0">
                <a:solidFill>
                  <a:schemeClr val="tx1"/>
                </a:solidFill>
              </a:rPr>
              <a:t>Znamenskiy</a:t>
            </a:r>
            <a:r>
              <a:rPr lang="fr-FR" dirty="0" smtClean="0">
                <a:solidFill>
                  <a:schemeClr val="tx1"/>
                </a:solidFill>
              </a:rPr>
              <a:t> and Zador, 2013. </a:t>
            </a:r>
            <a:r>
              <a:rPr lang="fr-FR" dirty="0">
                <a:solidFill>
                  <a:schemeClr val="tx1"/>
                </a:solidFill>
              </a:rPr>
              <a:t>Nature</a:t>
            </a:r>
            <a:endParaRPr lang="en-GB" dirty="0">
              <a:solidFill>
                <a:schemeClr val="tx1"/>
              </a:solidFill>
            </a:endParaRPr>
          </a:p>
        </p:txBody>
      </p:sp>
      <p:sp>
        <p:nvSpPr>
          <p:cNvPr id="6" name="ZoneTexte 6"/>
          <p:cNvSpPr txBox="1">
            <a:spLocks noChangeArrowheads="1"/>
          </p:cNvSpPr>
          <p:nvPr/>
        </p:nvSpPr>
        <p:spPr bwMode="auto">
          <a:xfrm>
            <a:off x="6183313" y="1708135"/>
            <a:ext cx="3897312" cy="2435860"/>
          </a:xfrm>
          <a:prstGeom prst="rect">
            <a:avLst/>
          </a:prstGeom>
          <a:noFill/>
          <a:ln w="9525">
            <a:noFill/>
            <a:miter lim="800000"/>
            <a:headEnd/>
            <a:tailEnd/>
          </a:ln>
        </p:spPr>
        <p:txBody>
          <a:bodyPr>
            <a:spAutoFit/>
          </a:bodyPr>
          <a:lstStyle/>
          <a:p>
            <a:pPr>
              <a:buFont typeface="Arial" charset="0"/>
              <a:buChar char="•"/>
            </a:pPr>
            <a:r>
              <a:rPr lang="fr-FR" dirty="0" smtClean="0">
                <a:solidFill>
                  <a:schemeClr val="tx1"/>
                </a:solidFill>
              </a:rPr>
              <a:t> A1 </a:t>
            </a:r>
            <a:r>
              <a:rPr lang="fr-FR" dirty="0" err="1" smtClean="0">
                <a:solidFill>
                  <a:schemeClr val="tx1"/>
                </a:solidFill>
              </a:rPr>
              <a:t>projects</a:t>
            </a:r>
            <a:r>
              <a:rPr lang="fr-FR" dirty="0" smtClean="0">
                <a:solidFill>
                  <a:schemeClr val="tx1"/>
                </a:solidFill>
              </a:rPr>
              <a:t> to sec., </a:t>
            </a:r>
            <a:r>
              <a:rPr lang="fr-FR" dirty="0" err="1" smtClean="0">
                <a:solidFill>
                  <a:schemeClr val="tx1"/>
                </a:solidFill>
              </a:rPr>
              <a:t>parietal</a:t>
            </a:r>
            <a:r>
              <a:rPr lang="fr-FR" dirty="0" smtClean="0">
                <a:solidFill>
                  <a:schemeClr val="tx1"/>
                </a:solidFill>
              </a:rPr>
              <a:t>, IC, thalamus, striatum. The latter in </a:t>
            </a:r>
            <a:r>
              <a:rPr lang="fr-FR" dirty="0" err="1" smtClean="0">
                <a:solidFill>
                  <a:schemeClr val="tx1"/>
                </a:solidFill>
              </a:rPr>
              <a:t>turn</a:t>
            </a:r>
            <a:r>
              <a:rPr lang="fr-FR" dirty="0" smtClean="0">
                <a:solidFill>
                  <a:schemeClr val="tx1"/>
                </a:solidFill>
              </a:rPr>
              <a:t> </a:t>
            </a:r>
            <a:r>
              <a:rPr lang="fr-FR" dirty="0" err="1" smtClean="0">
                <a:solidFill>
                  <a:schemeClr val="tx1"/>
                </a:solidFill>
              </a:rPr>
              <a:t>projects</a:t>
            </a:r>
            <a:r>
              <a:rPr lang="fr-FR" dirty="0" smtClean="0">
                <a:solidFill>
                  <a:schemeClr val="tx1"/>
                </a:solidFill>
              </a:rPr>
              <a:t> to </a:t>
            </a:r>
            <a:r>
              <a:rPr lang="fr-FR" dirty="0" err="1" smtClean="0">
                <a:solidFill>
                  <a:schemeClr val="tx1"/>
                </a:solidFill>
              </a:rPr>
              <a:t>motor</a:t>
            </a:r>
            <a:r>
              <a:rPr lang="fr-FR" dirty="0" smtClean="0">
                <a:solidFill>
                  <a:schemeClr val="tx1"/>
                </a:solidFill>
              </a:rPr>
              <a:t> cortex.</a:t>
            </a:r>
          </a:p>
          <a:p>
            <a:pPr>
              <a:buFont typeface="Arial" charset="0"/>
              <a:buChar char="•"/>
            </a:pPr>
            <a:r>
              <a:rPr lang="fr-FR" dirty="0" smtClean="0">
                <a:solidFill>
                  <a:schemeClr val="tx1"/>
                </a:solidFill>
              </a:rPr>
              <a:t> </a:t>
            </a:r>
            <a:r>
              <a:rPr lang="fr-FR" dirty="0" err="1" smtClean="0">
                <a:solidFill>
                  <a:schemeClr val="tx1"/>
                </a:solidFill>
              </a:rPr>
              <a:t>Animals</a:t>
            </a:r>
            <a:r>
              <a:rPr lang="fr-FR" dirty="0" smtClean="0">
                <a:solidFill>
                  <a:schemeClr val="tx1"/>
                </a:solidFill>
              </a:rPr>
              <a:t> </a:t>
            </a:r>
            <a:r>
              <a:rPr lang="fr-FR" dirty="0" err="1" smtClean="0">
                <a:solidFill>
                  <a:schemeClr val="tx1"/>
                </a:solidFill>
              </a:rPr>
              <a:t>trained</a:t>
            </a:r>
            <a:r>
              <a:rPr lang="fr-FR" dirty="0" smtClean="0">
                <a:solidFill>
                  <a:schemeClr val="tx1"/>
                </a:solidFill>
              </a:rPr>
              <a:t> on a R/L discrimination </a:t>
            </a:r>
            <a:r>
              <a:rPr lang="fr-FR" dirty="0" err="1" smtClean="0">
                <a:solidFill>
                  <a:schemeClr val="tx1"/>
                </a:solidFill>
              </a:rPr>
              <a:t>task</a:t>
            </a:r>
            <a:r>
              <a:rPr lang="fr-FR" dirty="0" smtClean="0">
                <a:solidFill>
                  <a:schemeClr val="tx1"/>
                </a:solidFill>
              </a:rPr>
              <a:t>.</a:t>
            </a:r>
          </a:p>
          <a:p>
            <a:pPr>
              <a:buFont typeface="Arial" charset="0"/>
              <a:buChar char="•"/>
            </a:pPr>
            <a:r>
              <a:rPr lang="fr-FR" dirty="0" smtClean="0">
                <a:solidFill>
                  <a:schemeClr val="tx1"/>
                </a:solidFill>
              </a:rPr>
              <a:t> Expression of ChR2 in </a:t>
            </a:r>
            <a:r>
              <a:rPr lang="fr-FR" dirty="0" err="1" smtClean="0">
                <a:solidFill>
                  <a:schemeClr val="tx1"/>
                </a:solidFill>
              </a:rPr>
              <a:t>corticostriatal</a:t>
            </a:r>
            <a:r>
              <a:rPr lang="fr-FR" dirty="0" smtClean="0">
                <a:solidFill>
                  <a:schemeClr val="tx1"/>
                </a:solidFill>
              </a:rPr>
              <a:t> neurones (layer 5 as </a:t>
            </a:r>
            <a:r>
              <a:rPr lang="fr-FR" dirty="0" err="1" smtClean="0">
                <a:solidFill>
                  <a:schemeClr val="tx1"/>
                </a:solidFill>
              </a:rPr>
              <a:t>expected</a:t>
            </a:r>
            <a:r>
              <a:rPr lang="fr-FR" dirty="0" smtClean="0">
                <a:solidFill>
                  <a:schemeClr val="tx1"/>
                </a:solidFill>
              </a:rPr>
              <a:t>)</a:t>
            </a:r>
            <a:endParaRPr lang="en-GB" dirty="0" smtClean="0">
              <a:solidFill>
                <a:schemeClr val="tx1"/>
              </a:solidFill>
            </a:endParaRPr>
          </a:p>
          <a:p>
            <a:endParaRPr lang="en-GB" dirty="0">
              <a:solidFill>
                <a:schemeClr val="tx1"/>
              </a:solidFill>
            </a:endParaRPr>
          </a:p>
        </p:txBody>
      </p:sp>
      <p:pic>
        <p:nvPicPr>
          <p:cNvPr id="189442" name="Picture 2"/>
          <p:cNvPicPr>
            <a:picLocks noChangeAspect="1" noChangeArrowheads="1"/>
          </p:cNvPicPr>
          <p:nvPr/>
        </p:nvPicPr>
        <p:blipFill>
          <a:blip r:embed="rId3" cstate="print"/>
          <a:srcRect/>
          <a:stretch>
            <a:fillRect/>
          </a:stretch>
        </p:blipFill>
        <p:spPr bwMode="auto">
          <a:xfrm>
            <a:off x="182528" y="1565259"/>
            <a:ext cx="6067425" cy="1866900"/>
          </a:xfrm>
          <a:prstGeom prst="rect">
            <a:avLst/>
          </a:prstGeom>
          <a:noFill/>
          <a:ln w="9525">
            <a:noFill/>
            <a:miter lim="800000"/>
            <a:headEnd/>
            <a:tailEnd/>
          </a:ln>
          <a:effectLst/>
        </p:spPr>
      </p:pic>
      <p:pic>
        <p:nvPicPr>
          <p:cNvPr id="190466" name="Picture 2"/>
          <p:cNvPicPr>
            <a:picLocks noChangeAspect="1" noChangeArrowheads="1"/>
          </p:cNvPicPr>
          <p:nvPr/>
        </p:nvPicPr>
        <p:blipFill>
          <a:blip r:embed="rId4" cstate="print"/>
          <a:srcRect/>
          <a:stretch>
            <a:fillRect/>
          </a:stretch>
        </p:blipFill>
        <p:spPr bwMode="auto">
          <a:xfrm>
            <a:off x="39652" y="3851275"/>
            <a:ext cx="6210300" cy="2362200"/>
          </a:xfrm>
          <a:prstGeom prst="rect">
            <a:avLst/>
          </a:prstGeom>
          <a:noFill/>
          <a:ln w="9525">
            <a:noFill/>
            <a:miter lim="800000"/>
            <a:headEnd/>
            <a:tailEnd/>
          </a:ln>
          <a:effectLst/>
        </p:spPr>
      </p:pic>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Closing</a:t>
            </a:r>
            <a:r>
              <a:rPr lang="fr-FR" dirty="0" smtClean="0"/>
              <a:t> the </a:t>
            </a:r>
            <a:r>
              <a:rPr lang="fr-FR" dirty="0" err="1" smtClean="0"/>
              <a:t>loop</a:t>
            </a:r>
            <a:r>
              <a:rPr lang="fr-FR" dirty="0" smtClean="0"/>
              <a:t> to </a:t>
            </a:r>
            <a:r>
              <a:rPr lang="fr-FR" dirty="0" err="1" smtClean="0"/>
              <a:t>motor</a:t>
            </a:r>
            <a:r>
              <a:rPr lang="fr-FR" dirty="0" smtClean="0"/>
              <a:t> action</a:t>
            </a:r>
            <a:endParaRPr lang="en-GB" dirty="0"/>
          </a:p>
        </p:txBody>
      </p:sp>
      <p:sp>
        <p:nvSpPr>
          <p:cNvPr id="3" name="ZoneTexte 3"/>
          <p:cNvSpPr txBox="1">
            <a:spLocks noChangeArrowheads="1"/>
          </p:cNvSpPr>
          <p:nvPr/>
        </p:nvSpPr>
        <p:spPr bwMode="auto">
          <a:xfrm>
            <a:off x="6111882" y="7070450"/>
            <a:ext cx="4500554" cy="352725"/>
          </a:xfrm>
          <a:prstGeom prst="rect">
            <a:avLst/>
          </a:prstGeom>
          <a:noFill/>
          <a:ln w="9525">
            <a:noFill/>
            <a:miter lim="800000"/>
            <a:headEnd/>
            <a:tailEnd/>
          </a:ln>
        </p:spPr>
        <p:txBody>
          <a:bodyPr wrap="square">
            <a:spAutoFit/>
          </a:bodyPr>
          <a:lstStyle/>
          <a:p>
            <a:r>
              <a:rPr lang="fr-FR" dirty="0" err="1" smtClean="0">
                <a:solidFill>
                  <a:schemeClr val="tx1"/>
                </a:solidFill>
              </a:rPr>
              <a:t>Znamenskiy</a:t>
            </a:r>
            <a:r>
              <a:rPr lang="fr-FR" dirty="0" smtClean="0">
                <a:solidFill>
                  <a:schemeClr val="tx1"/>
                </a:solidFill>
              </a:rPr>
              <a:t> and Zador, 2013. </a:t>
            </a:r>
            <a:r>
              <a:rPr lang="fr-FR" dirty="0">
                <a:solidFill>
                  <a:schemeClr val="tx1"/>
                </a:solidFill>
              </a:rPr>
              <a:t>Nature</a:t>
            </a:r>
            <a:endParaRPr lang="en-GB" dirty="0">
              <a:solidFill>
                <a:schemeClr val="tx1"/>
              </a:solidFill>
            </a:endParaRPr>
          </a:p>
        </p:txBody>
      </p:sp>
      <p:pic>
        <p:nvPicPr>
          <p:cNvPr id="189442" name="Picture 2"/>
          <p:cNvPicPr>
            <a:picLocks noChangeAspect="1" noChangeArrowheads="1"/>
          </p:cNvPicPr>
          <p:nvPr/>
        </p:nvPicPr>
        <p:blipFill>
          <a:blip r:embed="rId3" cstate="print"/>
          <a:srcRect/>
          <a:stretch>
            <a:fillRect/>
          </a:stretch>
        </p:blipFill>
        <p:spPr bwMode="auto">
          <a:xfrm>
            <a:off x="182528" y="1565259"/>
            <a:ext cx="6067425" cy="1866900"/>
          </a:xfrm>
          <a:prstGeom prst="rect">
            <a:avLst/>
          </a:prstGeom>
          <a:noFill/>
          <a:ln w="9525">
            <a:noFill/>
            <a:miter lim="800000"/>
            <a:headEnd/>
            <a:tailEnd/>
          </a:ln>
          <a:effectLst/>
        </p:spPr>
      </p:pic>
      <p:pic>
        <p:nvPicPr>
          <p:cNvPr id="191490" name="Picture 2"/>
          <p:cNvPicPr>
            <a:picLocks noChangeAspect="1" noChangeArrowheads="1"/>
          </p:cNvPicPr>
          <p:nvPr/>
        </p:nvPicPr>
        <p:blipFill>
          <a:blip r:embed="rId4" cstate="print"/>
          <a:srcRect/>
          <a:stretch>
            <a:fillRect/>
          </a:stretch>
        </p:blipFill>
        <p:spPr bwMode="auto">
          <a:xfrm>
            <a:off x="0" y="3851275"/>
            <a:ext cx="6334125" cy="2609850"/>
          </a:xfrm>
          <a:prstGeom prst="rect">
            <a:avLst/>
          </a:prstGeom>
          <a:noFill/>
          <a:ln w="9525">
            <a:noFill/>
            <a:miter lim="800000"/>
            <a:headEnd/>
            <a:tailEnd/>
          </a:ln>
          <a:effectLst/>
        </p:spPr>
      </p:pic>
      <p:sp>
        <p:nvSpPr>
          <p:cNvPr id="6" name="ZoneTexte 6"/>
          <p:cNvSpPr txBox="1">
            <a:spLocks noChangeArrowheads="1"/>
          </p:cNvSpPr>
          <p:nvPr/>
        </p:nvSpPr>
        <p:spPr bwMode="auto">
          <a:xfrm>
            <a:off x="6183313" y="1708135"/>
            <a:ext cx="3897312" cy="3737818"/>
          </a:xfrm>
          <a:prstGeom prst="rect">
            <a:avLst/>
          </a:prstGeom>
          <a:noFill/>
          <a:ln w="9525">
            <a:noFill/>
            <a:miter lim="800000"/>
            <a:headEnd/>
            <a:tailEnd/>
          </a:ln>
        </p:spPr>
        <p:txBody>
          <a:bodyPr>
            <a:spAutoFit/>
          </a:bodyPr>
          <a:lstStyle/>
          <a:p>
            <a:pPr>
              <a:buFont typeface="Arial" charset="0"/>
              <a:buChar char="•"/>
            </a:pPr>
            <a:r>
              <a:rPr lang="fr-FR" dirty="0" smtClean="0">
                <a:solidFill>
                  <a:schemeClr val="tx1"/>
                </a:solidFill>
              </a:rPr>
              <a:t> A1 </a:t>
            </a:r>
            <a:r>
              <a:rPr lang="fr-FR" dirty="0" err="1" smtClean="0">
                <a:solidFill>
                  <a:schemeClr val="tx1"/>
                </a:solidFill>
              </a:rPr>
              <a:t>projects</a:t>
            </a:r>
            <a:r>
              <a:rPr lang="fr-FR" dirty="0" smtClean="0">
                <a:solidFill>
                  <a:schemeClr val="tx1"/>
                </a:solidFill>
              </a:rPr>
              <a:t> to sec., </a:t>
            </a:r>
            <a:r>
              <a:rPr lang="fr-FR" dirty="0" err="1" smtClean="0">
                <a:solidFill>
                  <a:schemeClr val="tx1"/>
                </a:solidFill>
              </a:rPr>
              <a:t>parietal</a:t>
            </a:r>
            <a:r>
              <a:rPr lang="fr-FR" dirty="0" smtClean="0">
                <a:solidFill>
                  <a:schemeClr val="tx1"/>
                </a:solidFill>
              </a:rPr>
              <a:t>, IC, thalamus, striatum. The latter in </a:t>
            </a:r>
            <a:r>
              <a:rPr lang="fr-FR" dirty="0" err="1" smtClean="0">
                <a:solidFill>
                  <a:schemeClr val="tx1"/>
                </a:solidFill>
              </a:rPr>
              <a:t>turn</a:t>
            </a:r>
            <a:r>
              <a:rPr lang="fr-FR" dirty="0" smtClean="0">
                <a:solidFill>
                  <a:schemeClr val="tx1"/>
                </a:solidFill>
              </a:rPr>
              <a:t> </a:t>
            </a:r>
            <a:r>
              <a:rPr lang="fr-FR" dirty="0" err="1" smtClean="0">
                <a:solidFill>
                  <a:schemeClr val="tx1"/>
                </a:solidFill>
              </a:rPr>
              <a:t>projects</a:t>
            </a:r>
            <a:r>
              <a:rPr lang="fr-FR" dirty="0" smtClean="0">
                <a:solidFill>
                  <a:schemeClr val="tx1"/>
                </a:solidFill>
              </a:rPr>
              <a:t> to </a:t>
            </a:r>
            <a:r>
              <a:rPr lang="fr-FR" dirty="0" err="1" smtClean="0">
                <a:solidFill>
                  <a:schemeClr val="tx1"/>
                </a:solidFill>
              </a:rPr>
              <a:t>motor</a:t>
            </a:r>
            <a:r>
              <a:rPr lang="fr-FR" dirty="0" smtClean="0">
                <a:solidFill>
                  <a:schemeClr val="tx1"/>
                </a:solidFill>
              </a:rPr>
              <a:t> cortex.</a:t>
            </a:r>
          </a:p>
          <a:p>
            <a:pPr>
              <a:buFont typeface="Arial" charset="0"/>
              <a:buChar char="•"/>
            </a:pPr>
            <a:r>
              <a:rPr lang="fr-FR" dirty="0" smtClean="0">
                <a:solidFill>
                  <a:schemeClr val="tx1"/>
                </a:solidFill>
              </a:rPr>
              <a:t> </a:t>
            </a:r>
            <a:r>
              <a:rPr lang="fr-FR" dirty="0" err="1" smtClean="0">
                <a:solidFill>
                  <a:schemeClr val="tx1"/>
                </a:solidFill>
              </a:rPr>
              <a:t>Animals</a:t>
            </a:r>
            <a:r>
              <a:rPr lang="fr-FR" dirty="0" smtClean="0">
                <a:solidFill>
                  <a:schemeClr val="tx1"/>
                </a:solidFill>
              </a:rPr>
              <a:t> </a:t>
            </a:r>
            <a:r>
              <a:rPr lang="fr-FR" dirty="0" err="1" smtClean="0">
                <a:solidFill>
                  <a:schemeClr val="tx1"/>
                </a:solidFill>
              </a:rPr>
              <a:t>trained</a:t>
            </a:r>
            <a:r>
              <a:rPr lang="fr-FR" dirty="0" smtClean="0">
                <a:solidFill>
                  <a:schemeClr val="tx1"/>
                </a:solidFill>
              </a:rPr>
              <a:t> on a R/L discrimination </a:t>
            </a:r>
            <a:r>
              <a:rPr lang="fr-FR" dirty="0" err="1" smtClean="0">
                <a:solidFill>
                  <a:schemeClr val="tx1"/>
                </a:solidFill>
              </a:rPr>
              <a:t>task</a:t>
            </a:r>
            <a:r>
              <a:rPr lang="fr-FR" dirty="0" smtClean="0">
                <a:solidFill>
                  <a:schemeClr val="tx1"/>
                </a:solidFill>
              </a:rPr>
              <a:t>.</a:t>
            </a:r>
          </a:p>
          <a:p>
            <a:pPr>
              <a:buFont typeface="Arial" charset="0"/>
              <a:buChar char="•"/>
            </a:pPr>
            <a:r>
              <a:rPr lang="fr-FR" dirty="0" smtClean="0">
                <a:solidFill>
                  <a:schemeClr val="tx1"/>
                </a:solidFill>
              </a:rPr>
              <a:t> Expression of ChR2 in </a:t>
            </a:r>
            <a:r>
              <a:rPr lang="fr-FR" dirty="0" err="1" smtClean="0">
                <a:solidFill>
                  <a:schemeClr val="tx1"/>
                </a:solidFill>
              </a:rPr>
              <a:t>corticostriatal</a:t>
            </a:r>
            <a:r>
              <a:rPr lang="fr-FR" dirty="0" smtClean="0">
                <a:solidFill>
                  <a:schemeClr val="tx1"/>
                </a:solidFill>
              </a:rPr>
              <a:t> neurones (layer 5 as </a:t>
            </a:r>
            <a:r>
              <a:rPr lang="fr-FR" dirty="0" err="1" smtClean="0">
                <a:solidFill>
                  <a:schemeClr val="tx1"/>
                </a:solidFill>
              </a:rPr>
              <a:t>expected</a:t>
            </a:r>
            <a:r>
              <a:rPr lang="fr-FR" dirty="0" smtClean="0">
                <a:solidFill>
                  <a:schemeClr val="tx1"/>
                </a:solidFill>
              </a:rPr>
              <a:t>)</a:t>
            </a:r>
          </a:p>
          <a:p>
            <a:pPr>
              <a:buFont typeface="Arial" charset="0"/>
              <a:buChar char="•"/>
            </a:pPr>
            <a:r>
              <a:rPr lang="fr-FR" dirty="0" smtClean="0">
                <a:solidFill>
                  <a:schemeClr val="tx1"/>
                </a:solidFill>
              </a:rPr>
              <a:t> </a:t>
            </a:r>
            <a:r>
              <a:rPr lang="fr-FR" dirty="0" err="1" smtClean="0">
                <a:solidFill>
                  <a:schemeClr val="tx1"/>
                </a:solidFill>
              </a:rPr>
              <a:t>Clear</a:t>
            </a:r>
            <a:r>
              <a:rPr lang="fr-FR" dirty="0" smtClean="0">
                <a:solidFill>
                  <a:schemeClr val="tx1"/>
                </a:solidFill>
              </a:rPr>
              <a:t> </a:t>
            </a:r>
            <a:r>
              <a:rPr lang="fr-FR" dirty="0" err="1" smtClean="0">
                <a:solidFill>
                  <a:schemeClr val="tx1"/>
                </a:solidFill>
              </a:rPr>
              <a:t>effect</a:t>
            </a:r>
            <a:r>
              <a:rPr lang="fr-FR" dirty="0" smtClean="0">
                <a:solidFill>
                  <a:schemeClr val="tx1"/>
                </a:solidFill>
              </a:rPr>
              <a:t> on performance, </a:t>
            </a:r>
            <a:r>
              <a:rPr lang="fr-FR" dirty="0" err="1" smtClean="0">
                <a:solidFill>
                  <a:schemeClr val="tx1"/>
                </a:solidFill>
              </a:rPr>
              <a:t>correlated</a:t>
            </a:r>
            <a:r>
              <a:rPr lang="fr-FR" dirty="0" smtClean="0">
                <a:solidFill>
                  <a:schemeClr val="tx1"/>
                </a:solidFill>
              </a:rPr>
              <a:t> </a:t>
            </a:r>
            <a:r>
              <a:rPr lang="fr-FR" dirty="0" err="1" smtClean="0">
                <a:solidFill>
                  <a:schemeClr val="tx1"/>
                </a:solidFill>
              </a:rPr>
              <a:t>with</a:t>
            </a:r>
            <a:r>
              <a:rPr lang="fr-FR" dirty="0" smtClean="0">
                <a:solidFill>
                  <a:schemeClr val="tx1"/>
                </a:solidFill>
              </a:rPr>
              <a:t> PF of the stimulation site</a:t>
            </a:r>
          </a:p>
          <a:p>
            <a:r>
              <a:rPr lang="fr-FR" b="1" dirty="0" smtClean="0">
                <a:solidFill>
                  <a:schemeClr val="tx1"/>
                </a:solidFill>
                <a:sym typeface="Wingdings" pitchFamily="2" charset="2"/>
              </a:rPr>
              <a:t> CS neurones drive </a:t>
            </a:r>
            <a:r>
              <a:rPr lang="fr-FR" b="1" dirty="0" err="1" smtClean="0">
                <a:solidFill>
                  <a:schemeClr val="tx1"/>
                </a:solidFill>
                <a:sym typeface="Wingdings" pitchFamily="2" charset="2"/>
              </a:rPr>
              <a:t>choice</a:t>
            </a:r>
            <a:r>
              <a:rPr lang="fr-FR" b="1" dirty="0" smtClean="0">
                <a:solidFill>
                  <a:schemeClr val="tx1"/>
                </a:solidFill>
                <a:sym typeface="Wingdings" pitchFamily="2" charset="2"/>
              </a:rPr>
              <a:t> on </a:t>
            </a:r>
            <a:r>
              <a:rPr lang="fr-FR" b="1" dirty="0" err="1" smtClean="0">
                <a:solidFill>
                  <a:schemeClr val="tx1"/>
                </a:solidFill>
                <a:sym typeface="Wingdings" pitchFamily="2" charset="2"/>
              </a:rPr>
              <a:t>this</a:t>
            </a:r>
            <a:r>
              <a:rPr lang="fr-FR" b="1" dirty="0" smtClean="0">
                <a:solidFill>
                  <a:schemeClr val="tx1"/>
                </a:solidFill>
                <a:sym typeface="Wingdings" pitchFamily="2" charset="2"/>
              </a:rPr>
              <a:t> </a:t>
            </a:r>
            <a:r>
              <a:rPr lang="fr-FR" b="1" dirty="0" err="1" smtClean="0">
                <a:solidFill>
                  <a:schemeClr val="tx1"/>
                </a:solidFill>
                <a:sym typeface="Wingdings" pitchFamily="2" charset="2"/>
              </a:rPr>
              <a:t>task</a:t>
            </a:r>
            <a:endParaRPr lang="en-GB" b="1" dirty="0" smtClean="0">
              <a:solidFill>
                <a:schemeClr val="tx1"/>
              </a:solidFill>
            </a:endParaRPr>
          </a:p>
          <a:p>
            <a:endParaRPr lang="en-GB" dirty="0">
              <a:solidFill>
                <a:schemeClr val="tx1"/>
              </a:solidFill>
            </a:endParaRP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3" cstate="print"/>
          <a:srcRect/>
          <a:stretch>
            <a:fillRect/>
          </a:stretch>
        </p:blipFill>
        <p:spPr bwMode="auto">
          <a:xfrm>
            <a:off x="-141279" y="2565391"/>
            <a:ext cx="6467475" cy="3362325"/>
          </a:xfrm>
          <a:prstGeom prst="rect">
            <a:avLst/>
          </a:prstGeom>
          <a:noFill/>
          <a:ln w="9525">
            <a:noFill/>
            <a:miter lim="800000"/>
            <a:headEnd/>
            <a:tailEnd/>
          </a:ln>
          <a:effectLst/>
        </p:spPr>
      </p:pic>
      <p:sp>
        <p:nvSpPr>
          <p:cNvPr id="2" name="Titre 1"/>
          <p:cNvSpPr>
            <a:spLocks noGrp="1"/>
          </p:cNvSpPr>
          <p:nvPr>
            <p:ph type="title"/>
          </p:nvPr>
        </p:nvSpPr>
        <p:spPr/>
        <p:txBody>
          <a:bodyPr/>
          <a:lstStyle/>
          <a:p>
            <a:r>
              <a:rPr lang="fr-FR" dirty="0" err="1" smtClean="0"/>
              <a:t>Closing</a:t>
            </a:r>
            <a:r>
              <a:rPr lang="fr-FR" dirty="0" smtClean="0"/>
              <a:t> the </a:t>
            </a:r>
            <a:r>
              <a:rPr lang="fr-FR" dirty="0" err="1" smtClean="0"/>
              <a:t>loop</a:t>
            </a:r>
            <a:r>
              <a:rPr lang="fr-FR" dirty="0" smtClean="0"/>
              <a:t> to </a:t>
            </a:r>
            <a:r>
              <a:rPr lang="fr-FR" dirty="0" err="1" smtClean="0"/>
              <a:t>motor</a:t>
            </a:r>
            <a:r>
              <a:rPr lang="fr-FR" dirty="0" smtClean="0"/>
              <a:t> action</a:t>
            </a:r>
            <a:endParaRPr lang="en-GB" dirty="0"/>
          </a:p>
        </p:txBody>
      </p:sp>
      <p:sp>
        <p:nvSpPr>
          <p:cNvPr id="3" name="ZoneTexte 3"/>
          <p:cNvSpPr txBox="1">
            <a:spLocks noChangeArrowheads="1"/>
          </p:cNvSpPr>
          <p:nvPr/>
        </p:nvSpPr>
        <p:spPr bwMode="auto">
          <a:xfrm>
            <a:off x="6111882" y="7070450"/>
            <a:ext cx="4500554" cy="352725"/>
          </a:xfrm>
          <a:prstGeom prst="rect">
            <a:avLst/>
          </a:prstGeom>
          <a:noFill/>
          <a:ln w="9525">
            <a:noFill/>
            <a:miter lim="800000"/>
            <a:headEnd/>
            <a:tailEnd/>
          </a:ln>
        </p:spPr>
        <p:txBody>
          <a:bodyPr wrap="square">
            <a:spAutoFit/>
          </a:bodyPr>
          <a:lstStyle/>
          <a:p>
            <a:r>
              <a:rPr lang="fr-FR" dirty="0" err="1" smtClean="0">
                <a:solidFill>
                  <a:schemeClr val="tx1"/>
                </a:solidFill>
              </a:rPr>
              <a:t>Znamenskiy</a:t>
            </a:r>
            <a:r>
              <a:rPr lang="fr-FR" dirty="0" smtClean="0">
                <a:solidFill>
                  <a:schemeClr val="tx1"/>
                </a:solidFill>
              </a:rPr>
              <a:t> and Zador, 2013. </a:t>
            </a:r>
            <a:r>
              <a:rPr lang="fr-FR" dirty="0">
                <a:solidFill>
                  <a:schemeClr val="tx1"/>
                </a:solidFill>
              </a:rPr>
              <a:t>Nature</a:t>
            </a:r>
            <a:endParaRPr lang="en-GB" dirty="0">
              <a:solidFill>
                <a:schemeClr val="tx1"/>
              </a:solidFill>
            </a:endParaRPr>
          </a:p>
        </p:txBody>
      </p:sp>
      <p:sp>
        <p:nvSpPr>
          <p:cNvPr id="6" name="ZoneTexte 6"/>
          <p:cNvSpPr txBox="1">
            <a:spLocks noChangeArrowheads="1"/>
          </p:cNvSpPr>
          <p:nvPr/>
        </p:nvSpPr>
        <p:spPr bwMode="auto">
          <a:xfrm>
            <a:off x="6183313" y="1708135"/>
            <a:ext cx="3897312" cy="4518994"/>
          </a:xfrm>
          <a:prstGeom prst="rect">
            <a:avLst/>
          </a:prstGeom>
          <a:noFill/>
          <a:ln w="9525">
            <a:noFill/>
            <a:miter lim="800000"/>
            <a:headEnd/>
            <a:tailEnd/>
          </a:ln>
        </p:spPr>
        <p:txBody>
          <a:bodyPr>
            <a:spAutoFit/>
          </a:bodyPr>
          <a:lstStyle/>
          <a:p>
            <a:pPr>
              <a:buFont typeface="Arial" charset="0"/>
              <a:buChar char="•"/>
            </a:pPr>
            <a:r>
              <a:rPr lang="fr-FR" dirty="0" smtClean="0">
                <a:solidFill>
                  <a:schemeClr val="tx1"/>
                </a:solidFill>
              </a:rPr>
              <a:t> A1 </a:t>
            </a:r>
            <a:r>
              <a:rPr lang="fr-FR" dirty="0" err="1" smtClean="0">
                <a:solidFill>
                  <a:schemeClr val="tx1"/>
                </a:solidFill>
              </a:rPr>
              <a:t>projects</a:t>
            </a:r>
            <a:r>
              <a:rPr lang="fr-FR" dirty="0" smtClean="0">
                <a:solidFill>
                  <a:schemeClr val="tx1"/>
                </a:solidFill>
              </a:rPr>
              <a:t> to sec., </a:t>
            </a:r>
            <a:r>
              <a:rPr lang="fr-FR" dirty="0" err="1" smtClean="0">
                <a:solidFill>
                  <a:schemeClr val="tx1"/>
                </a:solidFill>
              </a:rPr>
              <a:t>parietal</a:t>
            </a:r>
            <a:r>
              <a:rPr lang="fr-FR" dirty="0" smtClean="0">
                <a:solidFill>
                  <a:schemeClr val="tx1"/>
                </a:solidFill>
              </a:rPr>
              <a:t>, IC, thalamus, striatum. The latter in </a:t>
            </a:r>
            <a:r>
              <a:rPr lang="fr-FR" dirty="0" err="1" smtClean="0">
                <a:solidFill>
                  <a:schemeClr val="tx1"/>
                </a:solidFill>
              </a:rPr>
              <a:t>turn</a:t>
            </a:r>
            <a:r>
              <a:rPr lang="fr-FR" dirty="0" smtClean="0">
                <a:solidFill>
                  <a:schemeClr val="tx1"/>
                </a:solidFill>
              </a:rPr>
              <a:t> </a:t>
            </a:r>
            <a:r>
              <a:rPr lang="fr-FR" dirty="0" err="1" smtClean="0">
                <a:solidFill>
                  <a:schemeClr val="tx1"/>
                </a:solidFill>
              </a:rPr>
              <a:t>projects</a:t>
            </a:r>
            <a:r>
              <a:rPr lang="fr-FR" dirty="0" smtClean="0">
                <a:solidFill>
                  <a:schemeClr val="tx1"/>
                </a:solidFill>
              </a:rPr>
              <a:t> to </a:t>
            </a:r>
            <a:r>
              <a:rPr lang="fr-FR" dirty="0" err="1" smtClean="0">
                <a:solidFill>
                  <a:schemeClr val="tx1"/>
                </a:solidFill>
              </a:rPr>
              <a:t>motor</a:t>
            </a:r>
            <a:r>
              <a:rPr lang="fr-FR" dirty="0" smtClean="0">
                <a:solidFill>
                  <a:schemeClr val="tx1"/>
                </a:solidFill>
              </a:rPr>
              <a:t> cortex.</a:t>
            </a:r>
          </a:p>
          <a:p>
            <a:pPr>
              <a:buFont typeface="Arial" charset="0"/>
              <a:buChar char="•"/>
            </a:pPr>
            <a:r>
              <a:rPr lang="fr-FR" dirty="0" smtClean="0">
                <a:solidFill>
                  <a:schemeClr val="tx1"/>
                </a:solidFill>
              </a:rPr>
              <a:t> </a:t>
            </a:r>
            <a:r>
              <a:rPr lang="fr-FR" dirty="0" err="1" smtClean="0">
                <a:solidFill>
                  <a:schemeClr val="tx1"/>
                </a:solidFill>
              </a:rPr>
              <a:t>Animals</a:t>
            </a:r>
            <a:r>
              <a:rPr lang="fr-FR" dirty="0" smtClean="0">
                <a:solidFill>
                  <a:schemeClr val="tx1"/>
                </a:solidFill>
              </a:rPr>
              <a:t> </a:t>
            </a:r>
            <a:r>
              <a:rPr lang="fr-FR" dirty="0" err="1" smtClean="0">
                <a:solidFill>
                  <a:schemeClr val="tx1"/>
                </a:solidFill>
              </a:rPr>
              <a:t>trained</a:t>
            </a:r>
            <a:r>
              <a:rPr lang="fr-FR" dirty="0" smtClean="0">
                <a:solidFill>
                  <a:schemeClr val="tx1"/>
                </a:solidFill>
              </a:rPr>
              <a:t> on a R/L discrimination </a:t>
            </a:r>
            <a:r>
              <a:rPr lang="fr-FR" dirty="0" err="1" smtClean="0">
                <a:solidFill>
                  <a:schemeClr val="tx1"/>
                </a:solidFill>
              </a:rPr>
              <a:t>task</a:t>
            </a:r>
            <a:r>
              <a:rPr lang="fr-FR" dirty="0" smtClean="0">
                <a:solidFill>
                  <a:schemeClr val="tx1"/>
                </a:solidFill>
              </a:rPr>
              <a:t>.</a:t>
            </a:r>
          </a:p>
          <a:p>
            <a:pPr>
              <a:buFont typeface="Arial" charset="0"/>
              <a:buChar char="•"/>
            </a:pPr>
            <a:r>
              <a:rPr lang="fr-FR" dirty="0" smtClean="0">
                <a:solidFill>
                  <a:schemeClr val="tx1"/>
                </a:solidFill>
              </a:rPr>
              <a:t> Expression of ChR2 in </a:t>
            </a:r>
            <a:r>
              <a:rPr lang="fr-FR" dirty="0" err="1" smtClean="0">
                <a:solidFill>
                  <a:schemeClr val="tx1"/>
                </a:solidFill>
              </a:rPr>
              <a:t>corticostriatal</a:t>
            </a:r>
            <a:r>
              <a:rPr lang="fr-FR" dirty="0" smtClean="0">
                <a:solidFill>
                  <a:schemeClr val="tx1"/>
                </a:solidFill>
              </a:rPr>
              <a:t> neurones (layer 5 as </a:t>
            </a:r>
            <a:r>
              <a:rPr lang="fr-FR" dirty="0" err="1" smtClean="0">
                <a:solidFill>
                  <a:schemeClr val="tx1"/>
                </a:solidFill>
              </a:rPr>
              <a:t>expected</a:t>
            </a:r>
            <a:r>
              <a:rPr lang="fr-FR" dirty="0" smtClean="0">
                <a:solidFill>
                  <a:schemeClr val="tx1"/>
                </a:solidFill>
              </a:rPr>
              <a:t>)</a:t>
            </a:r>
          </a:p>
          <a:p>
            <a:pPr>
              <a:buFont typeface="Arial" charset="0"/>
              <a:buChar char="•"/>
            </a:pPr>
            <a:r>
              <a:rPr lang="fr-FR" dirty="0" smtClean="0">
                <a:solidFill>
                  <a:schemeClr val="tx1"/>
                </a:solidFill>
              </a:rPr>
              <a:t> </a:t>
            </a:r>
            <a:r>
              <a:rPr lang="fr-FR" dirty="0" err="1" smtClean="0">
                <a:solidFill>
                  <a:schemeClr val="tx1"/>
                </a:solidFill>
              </a:rPr>
              <a:t>Clear</a:t>
            </a:r>
            <a:r>
              <a:rPr lang="fr-FR" dirty="0" smtClean="0">
                <a:solidFill>
                  <a:schemeClr val="tx1"/>
                </a:solidFill>
              </a:rPr>
              <a:t> </a:t>
            </a:r>
            <a:r>
              <a:rPr lang="fr-FR" dirty="0" err="1" smtClean="0">
                <a:solidFill>
                  <a:schemeClr val="tx1"/>
                </a:solidFill>
              </a:rPr>
              <a:t>effect</a:t>
            </a:r>
            <a:r>
              <a:rPr lang="fr-FR" dirty="0" smtClean="0">
                <a:solidFill>
                  <a:schemeClr val="tx1"/>
                </a:solidFill>
              </a:rPr>
              <a:t> on performance, </a:t>
            </a:r>
            <a:r>
              <a:rPr lang="fr-FR" dirty="0" err="1" smtClean="0">
                <a:solidFill>
                  <a:schemeClr val="tx1"/>
                </a:solidFill>
              </a:rPr>
              <a:t>correlated</a:t>
            </a:r>
            <a:r>
              <a:rPr lang="fr-FR" dirty="0" smtClean="0">
                <a:solidFill>
                  <a:schemeClr val="tx1"/>
                </a:solidFill>
              </a:rPr>
              <a:t> </a:t>
            </a:r>
            <a:r>
              <a:rPr lang="fr-FR" dirty="0" err="1" smtClean="0">
                <a:solidFill>
                  <a:schemeClr val="tx1"/>
                </a:solidFill>
              </a:rPr>
              <a:t>with</a:t>
            </a:r>
            <a:r>
              <a:rPr lang="fr-FR" dirty="0" smtClean="0">
                <a:solidFill>
                  <a:schemeClr val="tx1"/>
                </a:solidFill>
              </a:rPr>
              <a:t> PF of the stimulation site</a:t>
            </a:r>
          </a:p>
          <a:p>
            <a:r>
              <a:rPr lang="fr-FR" b="1" dirty="0" smtClean="0">
                <a:solidFill>
                  <a:schemeClr val="tx1"/>
                </a:solidFill>
                <a:sym typeface="Wingdings" pitchFamily="2" charset="2"/>
              </a:rPr>
              <a:t> CS neurones drive </a:t>
            </a:r>
            <a:r>
              <a:rPr lang="fr-FR" b="1" dirty="0" err="1" smtClean="0">
                <a:solidFill>
                  <a:schemeClr val="tx1"/>
                </a:solidFill>
                <a:sym typeface="Wingdings" pitchFamily="2" charset="2"/>
              </a:rPr>
              <a:t>choice</a:t>
            </a:r>
            <a:r>
              <a:rPr lang="fr-FR" b="1" dirty="0" smtClean="0">
                <a:solidFill>
                  <a:schemeClr val="tx1"/>
                </a:solidFill>
                <a:sym typeface="Wingdings" pitchFamily="2" charset="2"/>
              </a:rPr>
              <a:t> on </a:t>
            </a:r>
            <a:r>
              <a:rPr lang="fr-FR" b="1" dirty="0" err="1" smtClean="0">
                <a:solidFill>
                  <a:schemeClr val="tx1"/>
                </a:solidFill>
                <a:sym typeface="Wingdings" pitchFamily="2" charset="2"/>
              </a:rPr>
              <a:t>this</a:t>
            </a:r>
            <a:r>
              <a:rPr lang="fr-FR" b="1" dirty="0" smtClean="0">
                <a:solidFill>
                  <a:schemeClr val="tx1"/>
                </a:solidFill>
                <a:sym typeface="Wingdings" pitchFamily="2" charset="2"/>
              </a:rPr>
              <a:t> </a:t>
            </a:r>
            <a:r>
              <a:rPr lang="fr-FR" b="1" dirty="0" err="1" smtClean="0">
                <a:solidFill>
                  <a:schemeClr val="tx1"/>
                </a:solidFill>
                <a:sym typeface="Wingdings" pitchFamily="2" charset="2"/>
              </a:rPr>
              <a:t>task</a:t>
            </a:r>
            <a:endParaRPr lang="fr-FR" dirty="0" smtClean="0">
              <a:solidFill>
                <a:schemeClr val="tx1"/>
              </a:solidFill>
            </a:endParaRPr>
          </a:p>
          <a:p>
            <a:pPr>
              <a:buFont typeface="Arial" charset="0"/>
              <a:buChar char="•"/>
            </a:pPr>
            <a:r>
              <a:rPr lang="fr-FR" dirty="0" smtClean="0">
                <a:solidFill>
                  <a:schemeClr val="tx1"/>
                </a:solidFill>
              </a:rPr>
              <a:t> </a:t>
            </a:r>
            <a:r>
              <a:rPr lang="fr-FR" dirty="0" err="1" smtClean="0">
                <a:solidFill>
                  <a:schemeClr val="tx1"/>
                </a:solidFill>
              </a:rPr>
              <a:t>Effect</a:t>
            </a:r>
            <a:r>
              <a:rPr lang="fr-FR" dirty="0" smtClean="0">
                <a:solidFill>
                  <a:schemeClr val="tx1"/>
                </a:solidFill>
              </a:rPr>
              <a:t> </a:t>
            </a:r>
            <a:r>
              <a:rPr lang="fr-FR" dirty="0" err="1" smtClean="0">
                <a:solidFill>
                  <a:schemeClr val="tx1"/>
                </a:solidFill>
              </a:rPr>
              <a:t>can</a:t>
            </a:r>
            <a:r>
              <a:rPr lang="fr-FR" dirty="0" smtClean="0">
                <a:solidFill>
                  <a:schemeClr val="tx1"/>
                </a:solidFill>
              </a:rPr>
              <a:t> </a:t>
            </a:r>
            <a:r>
              <a:rPr lang="fr-FR" dirty="0" err="1" smtClean="0">
                <a:solidFill>
                  <a:schemeClr val="tx1"/>
                </a:solidFill>
              </a:rPr>
              <a:t>be</a:t>
            </a:r>
            <a:r>
              <a:rPr lang="fr-FR" dirty="0" smtClean="0">
                <a:solidFill>
                  <a:schemeClr val="tx1"/>
                </a:solidFill>
              </a:rPr>
              <a:t> </a:t>
            </a:r>
            <a:r>
              <a:rPr lang="fr-FR" dirty="0" err="1" smtClean="0">
                <a:solidFill>
                  <a:schemeClr val="tx1"/>
                </a:solidFill>
              </a:rPr>
              <a:t>symmetrically</a:t>
            </a:r>
            <a:r>
              <a:rPr lang="fr-FR" dirty="0" smtClean="0">
                <a:solidFill>
                  <a:schemeClr val="tx1"/>
                </a:solidFill>
              </a:rPr>
              <a:t> </a:t>
            </a:r>
            <a:r>
              <a:rPr lang="fr-FR" dirty="0" err="1" smtClean="0">
                <a:solidFill>
                  <a:schemeClr val="tx1"/>
                </a:solidFill>
              </a:rPr>
              <a:t>reversed</a:t>
            </a:r>
            <a:r>
              <a:rPr lang="fr-FR" dirty="0" smtClean="0">
                <a:solidFill>
                  <a:schemeClr val="tx1"/>
                </a:solidFill>
              </a:rPr>
              <a:t>, </a:t>
            </a:r>
            <a:r>
              <a:rPr lang="fr-FR" dirty="0" err="1" smtClean="0">
                <a:solidFill>
                  <a:schemeClr val="tx1"/>
                </a:solidFill>
              </a:rPr>
              <a:t>inhibiting</a:t>
            </a:r>
            <a:r>
              <a:rPr lang="fr-FR" dirty="0" smtClean="0">
                <a:solidFill>
                  <a:schemeClr val="tx1"/>
                </a:solidFill>
              </a:rPr>
              <a:t> the CS neurones.</a:t>
            </a:r>
            <a:endParaRPr lang="en-GB" dirty="0" smtClean="0">
              <a:solidFill>
                <a:schemeClr val="tx1"/>
              </a:solidFill>
            </a:endParaRPr>
          </a:p>
          <a:p>
            <a:endParaRPr lang="en-GB" dirty="0">
              <a:solidFill>
                <a:schemeClr val="tx1"/>
              </a:solidFill>
            </a:endParaRP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
          <p:cNvSpPr>
            <a:spLocks noGrp="1" noChangeArrowheads="1"/>
          </p:cNvSpPr>
          <p:nvPr>
            <p:ph type="title" idx="4294967295"/>
          </p:nvPr>
        </p:nvSpPr>
        <p:spPr>
          <a:xfrm>
            <a:off x="503238" y="301625"/>
            <a:ext cx="9042400" cy="1233488"/>
          </a:xfrm>
        </p:spPr>
        <p:txBody>
          <a:bodyPr/>
          <a:lstStyle/>
          <a:p>
            <a:pPr eaLnBrk="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Merci de votre attention !!</a:t>
            </a:r>
          </a:p>
        </p:txBody>
      </p:sp>
      <p:pic>
        <p:nvPicPr>
          <p:cNvPr id="124931" name="Picture 2"/>
          <p:cNvPicPr>
            <a:picLocks noChangeAspect="1" noChangeArrowheads="1"/>
          </p:cNvPicPr>
          <p:nvPr/>
        </p:nvPicPr>
        <p:blipFill>
          <a:blip r:embed="rId3" cstate="print"/>
          <a:srcRect/>
          <a:stretch>
            <a:fillRect/>
          </a:stretch>
        </p:blipFill>
        <p:spPr bwMode="auto">
          <a:xfrm>
            <a:off x="2303463" y="1800225"/>
            <a:ext cx="5183187" cy="5183188"/>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p:cNvPicPr>
          <p:nvPr/>
        </p:nvPicPr>
        <p:blipFill>
          <a:blip r:embed="rId3" cstate="print"/>
          <a:srcRect/>
          <a:stretch>
            <a:fillRect/>
          </a:stretch>
        </p:blipFill>
        <p:spPr bwMode="auto">
          <a:xfrm>
            <a:off x="611188" y="350838"/>
            <a:ext cx="8024812" cy="5414962"/>
          </a:xfrm>
          <a:prstGeom prst="rect">
            <a:avLst/>
          </a:prstGeom>
          <a:noFill/>
          <a:ln w="9525">
            <a:noFill/>
            <a:miter lim="800000"/>
            <a:headEnd/>
            <a:tailEnd/>
          </a:ln>
        </p:spPr>
      </p:pic>
      <p:sp>
        <p:nvSpPr>
          <p:cNvPr id="21507" name="ZoneTexte 3"/>
          <p:cNvSpPr txBox="1">
            <a:spLocks noChangeArrowheads="1"/>
          </p:cNvSpPr>
          <p:nvPr/>
        </p:nvSpPr>
        <p:spPr bwMode="auto">
          <a:xfrm>
            <a:off x="896938" y="5922963"/>
            <a:ext cx="8001000" cy="1133475"/>
          </a:xfrm>
          <a:prstGeom prst="rect">
            <a:avLst/>
          </a:prstGeom>
          <a:noFill/>
          <a:ln w="9525">
            <a:noFill/>
            <a:miter lim="800000"/>
            <a:headEnd/>
            <a:tailEnd/>
          </a:ln>
        </p:spPr>
        <p:txBody>
          <a:bodyPr>
            <a:spAutoFit/>
          </a:bodyPr>
          <a:lstStyle/>
          <a:p>
            <a:pPr>
              <a:buFont typeface="Arial" charset="0"/>
              <a:buChar char="•"/>
            </a:pPr>
            <a:r>
              <a:rPr lang="fr-FR" sz="2400">
                <a:solidFill>
                  <a:schemeClr val="tx1"/>
                </a:solidFill>
              </a:rPr>
              <a:t> Similar plasticity for a two-tone discrimination task</a:t>
            </a:r>
          </a:p>
          <a:p>
            <a:pPr>
              <a:buFont typeface="Arial" charset="0"/>
              <a:buChar char="•"/>
            </a:pPr>
            <a:r>
              <a:rPr lang="fr-FR" sz="2400">
                <a:solidFill>
                  <a:schemeClr val="tx1"/>
                </a:solidFill>
              </a:rPr>
              <a:t> </a:t>
            </a:r>
            <a:r>
              <a:rPr lang="fr-FR" sz="2400" b="1">
                <a:solidFill>
                  <a:schemeClr val="tx1"/>
                </a:solidFill>
              </a:rPr>
              <a:t>Contrast enhancement</a:t>
            </a:r>
            <a:r>
              <a:rPr lang="fr-FR" sz="2400">
                <a:solidFill>
                  <a:schemeClr val="tx1"/>
                </a:solidFill>
              </a:rPr>
              <a:t> mechanism</a:t>
            </a:r>
          </a:p>
          <a:p>
            <a:pPr>
              <a:buFont typeface="Arial" charset="0"/>
              <a:buChar char="•"/>
            </a:pPr>
            <a:r>
              <a:rPr lang="fr-FR" sz="2400">
                <a:solidFill>
                  <a:schemeClr val="tx1"/>
                </a:solidFill>
              </a:rPr>
              <a:t> Plasticty change labilly according to task demands</a:t>
            </a:r>
            <a:endParaRPr lang="en-GB" sz="2400">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2"/>
          <p:cNvSpPr>
            <a:spLocks noGrp="1"/>
          </p:cNvSpPr>
          <p:nvPr>
            <p:ph type="title"/>
          </p:nvPr>
        </p:nvSpPr>
        <p:spPr/>
        <p:txBody>
          <a:bodyPr/>
          <a:lstStyle/>
          <a:p>
            <a:r>
              <a:rPr lang="fr-FR" smtClean="0"/>
              <a:t>Mid-term changes</a:t>
            </a:r>
            <a:endParaRPr lang="en-GB" smtClean="0"/>
          </a:p>
        </p:txBody>
      </p:sp>
      <p:pic>
        <p:nvPicPr>
          <p:cNvPr id="22531" name="Picture 2"/>
          <p:cNvPicPr>
            <a:picLocks noChangeAspect="1" noChangeArrowheads="1"/>
          </p:cNvPicPr>
          <p:nvPr/>
        </p:nvPicPr>
        <p:blipFill>
          <a:blip r:embed="rId3" cstate="print"/>
          <a:srcRect/>
          <a:stretch>
            <a:fillRect/>
          </a:stretch>
        </p:blipFill>
        <p:spPr bwMode="auto">
          <a:xfrm>
            <a:off x="3182938" y="1279525"/>
            <a:ext cx="6686550" cy="5438775"/>
          </a:xfrm>
          <a:prstGeom prst="rect">
            <a:avLst/>
          </a:prstGeom>
          <a:noFill/>
          <a:ln w="9525">
            <a:noFill/>
            <a:miter lim="800000"/>
            <a:headEnd/>
            <a:tailEnd/>
          </a:ln>
        </p:spPr>
      </p:pic>
      <p:sp>
        <p:nvSpPr>
          <p:cNvPr id="22532" name="Rectangle 2"/>
          <p:cNvSpPr>
            <a:spLocks noChangeArrowheads="1"/>
          </p:cNvSpPr>
          <p:nvPr/>
        </p:nvSpPr>
        <p:spPr bwMode="auto">
          <a:xfrm>
            <a:off x="7254875" y="6994525"/>
            <a:ext cx="2665413" cy="390525"/>
          </a:xfrm>
          <a:prstGeom prst="rect">
            <a:avLst/>
          </a:prstGeom>
          <a:noFill/>
          <a:ln w="9525">
            <a:noFill/>
            <a:miter lim="800000"/>
            <a:headEnd/>
            <a:tailEnd/>
          </a:ln>
        </p:spPr>
        <p:txBody>
          <a:bodyPr wrap="none" lIns="100794" tIns="50397" rIns="100794" bIns="50397">
            <a:spAutoFit/>
          </a:bodyPr>
          <a:lstStyle/>
          <a:p>
            <a:r>
              <a:rPr lang="en-US" sz="2000">
                <a:solidFill>
                  <a:schemeClr val="tx1"/>
                </a:solidFill>
              </a:rPr>
              <a:t>Fritz et al., 2007. JNP</a:t>
            </a:r>
          </a:p>
        </p:txBody>
      </p:sp>
      <p:sp>
        <p:nvSpPr>
          <p:cNvPr id="22533" name="ZoneTexte 6"/>
          <p:cNvSpPr txBox="1">
            <a:spLocks noChangeArrowheads="1"/>
          </p:cNvSpPr>
          <p:nvPr/>
        </p:nvSpPr>
        <p:spPr bwMode="auto">
          <a:xfrm>
            <a:off x="0" y="3636963"/>
            <a:ext cx="3254375" cy="787400"/>
          </a:xfrm>
          <a:prstGeom prst="rect">
            <a:avLst/>
          </a:prstGeom>
          <a:noFill/>
          <a:ln w="9525">
            <a:noFill/>
            <a:miter lim="800000"/>
            <a:headEnd/>
            <a:tailEnd/>
          </a:ln>
        </p:spPr>
        <p:txBody>
          <a:bodyPr>
            <a:spAutoFit/>
          </a:bodyPr>
          <a:lstStyle/>
          <a:p>
            <a:pPr>
              <a:buFont typeface="Arial" charset="0"/>
              <a:buChar char="•"/>
            </a:pPr>
            <a:r>
              <a:rPr lang="fr-FR" sz="2400">
                <a:solidFill>
                  <a:schemeClr val="tx1"/>
                </a:solidFill>
              </a:rPr>
              <a:t> Plastic changes last for 1-2 hours</a:t>
            </a:r>
            <a:endParaRPr lang="en-GB" sz="2400">
              <a:solidFill>
                <a:schemeClr val="tx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cstate="print"/>
          <a:srcRect/>
          <a:stretch>
            <a:fillRect/>
          </a:stretch>
        </p:blipFill>
        <p:spPr bwMode="auto">
          <a:xfrm>
            <a:off x="-1" y="1"/>
            <a:ext cx="10077225" cy="7678720"/>
          </a:xfrm>
          <a:prstGeom prst="rect">
            <a:avLst/>
          </a:prstGeom>
          <a:noFill/>
          <a:ln w="9525">
            <a:noFill/>
            <a:round/>
            <a:headEnd/>
            <a:tailEnd/>
          </a:ln>
        </p:spPr>
      </p:pic>
      <p:sp>
        <p:nvSpPr>
          <p:cNvPr id="4" name="Titre 3"/>
          <p:cNvSpPr>
            <a:spLocks noGrp="1"/>
          </p:cNvSpPr>
          <p:nvPr>
            <p:ph type="title"/>
          </p:nvPr>
        </p:nvSpPr>
        <p:spPr>
          <a:xfrm>
            <a:off x="330226" y="636565"/>
            <a:ext cx="8567738" cy="1501775"/>
          </a:xfrm>
        </p:spPr>
        <p:txBody>
          <a:bodyPr/>
          <a:lstStyle/>
          <a:p>
            <a:r>
              <a:rPr lang="fr-FR" dirty="0" err="1" smtClean="0"/>
              <a:t>plasticity</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a:xfrm>
            <a:off x="0" y="301625"/>
            <a:ext cx="10080625" cy="1255713"/>
          </a:xfrm>
        </p:spPr>
        <p:txBody>
          <a:bodyPr/>
          <a:lstStyle/>
          <a:p>
            <a:r>
              <a:rPr lang="fr-FR" sz="3600" smtClean="0"/>
              <a:t>Can such a phenomenon be found in humans?</a:t>
            </a:r>
            <a:endParaRPr lang="en-GB" sz="3600" smtClean="0"/>
          </a:p>
        </p:txBody>
      </p:sp>
      <p:sp>
        <p:nvSpPr>
          <p:cNvPr id="23555" name="ZoneTexte 8"/>
          <p:cNvSpPr txBox="1">
            <a:spLocks noChangeArrowheads="1"/>
          </p:cNvSpPr>
          <p:nvPr/>
        </p:nvSpPr>
        <p:spPr bwMode="auto">
          <a:xfrm>
            <a:off x="0" y="2565400"/>
            <a:ext cx="4071938" cy="960438"/>
          </a:xfrm>
          <a:prstGeom prst="rect">
            <a:avLst/>
          </a:prstGeom>
          <a:noFill/>
          <a:ln w="9525">
            <a:noFill/>
            <a:miter lim="800000"/>
            <a:headEnd/>
            <a:tailEnd/>
          </a:ln>
        </p:spPr>
        <p:txBody>
          <a:bodyPr>
            <a:spAutoFit/>
          </a:bodyPr>
          <a:lstStyle/>
          <a:p>
            <a:pPr>
              <a:buFont typeface="Arial" charset="0"/>
              <a:buChar char="•"/>
            </a:pPr>
            <a:r>
              <a:rPr lang="fr-FR" sz="2000">
                <a:solidFill>
                  <a:schemeClr val="tx1"/>
                </a:solidFill>
              </a:rPr>
              <a:t> Fine mapping of primary areas tonotopy, followed by high/low frequency attention </a:t>
            </a:r>
            <a:endParaRPr lang="en-GB" sz="2000">
              <a:solidFill>
                <a:schemeClr val="tx1"/>
              </a:solidFill>
            </a:endParaRPr>
          </a:p>
        </p:txBody>
      </p:sp>
      <p:sp>
        <p:nvSpPr>
          <p:cNvPr id="23556" name="Rectangle 5"/>
          <p:cNvSpPr>
            <a:spLocks noChangeArrowheads="1"/>
          </p:cNvSpPr>
          <p:nvPr/>
        </p:nvSpPr>
        <p:spPr bwMode="auto">
          <a:xfrm>
            <a:off x="6540500" y="6994525"/>
            <a:ext cx="3236913" cy="390525"/>
          </a:xfrm>
          <a:prstGeom prst="rect">
            <a:avLst/>
          </a:prstGeom>
          <a:noFill/>
          <a:ln w="9525">
            <a:noFill/>
            <a:miter lim="800000"/>
            <a:headEnd/>
            <a:tailEnd/>
          </a:ln>
        </p:spPr>
        <p:txBody>
          <a:bodyPr wrap="none" lIns="100794" tIns="50397" rIns="100794" bIns="50397">
            <a:spAutoFit/>
          </a:bodyPr>
          <a:lstStyle/>
          <a:p>
            <a:r>
              <a:rPr lang="en-US" sz="2000">
                <a:solidFill>
                  <a:schemeClr val="tx1"/>
                </a:solidFill>
              </a:rPr>
              <a:t>Da Costa et al., 2013. JNS</a:t>
            </a:r>
          </a:p>
        </p:txBody>
      </p:sp>
      <p:pic>
        <p:nvPicPr>
          <p:cNvPr id="23557" name="Picture 3"/>
          <p:cNvPicPr>
            <a:picLocks noChangeAspect="1" noChangeArrowheads="1"/>
          </p:cNvPicPr>
          <p:nvPr/>
        </p:nvPicPr>
        <p:blipFill>
          <a:blip r:embed="rId3" cstate="print"/>
          <a:srcRect/>
          <a:stretch>
            <a:fillRect/>
          </a:stretch>
        </p:blipFill>
        <p:spPr bwMode="auto">
          <a:xfrm>
            <a:off x="4384675" y="1136650"/>
            <a:ext cx="5695950" cy="3095625"/>
          </a:xfrm>
          <a:prstGeom prst="rect">
            <a:avLst/>
          </a:prstGeom>
          <a:noFill/>
          <a:ln w="9525">
            <a:noFill/>
            <a:miter lim="800000"/>
            <a:headEnd/>
            <a:tailEnd/>
          </a:ln>
        </p:spPr>
      </p:pic>
      <p:pic>
        <p:nvPicPr>
          <p:cNvPr id="23558" name="Picture 4"/>
          <p:cNvPicPr>
            <a:picLocks noChangeAspect="1" noChangeArrowheads="1"/>
          </p:cNvPicPr>
          <p:nvPr/>
        </p:nvPicPr>
        <p:blipFill>
          <a:blip r:embed="rId4" cstate="print"/>
          <a:srcRect/>
          <a:stretch>
            <a:fillRect/>
          </a:stretch>
        </p:blipFill>
        <p:spPr bwMode="auto">
          <a:xfrm>
            <a:off x="5326063" y="4060825"/>
            <a:ext cx="3654425" cy="3005138"/>
          </a:xfrm>
          <a:prstGeom prst="rect">
            <a:avLst/>
          </a:prstGeom>
          <a:noFill/>
          <a:ln w="9525">
            <a:noFill/>
            <a:miter lim="800000"/>
            <a:headEnd/>
            <a:tailEnd/>
          </a:ln>
        </p:spPr>
      </p:pic>
      <p:sp>
        <p:nvSpPr>
          <p:cNvPr id="23559" name="ZoneTexte 11"/>
          <p:cNvSpPr txBox="1">
            <a:spLocks noChangeArrowheads="1"/>
          </p:cNvSpPr>
          <p:nvPr/>
        </p:nvSpPr>
        <p:spPr bwMode="auto">
          <a:xfrm>
            <a:off x="8755063" y="5280025"/>
            <a:ext cx="1325562" cy="1133475"/>
          </a:xfrm>
          <a:prstGeom prst="rect">
            <a:avLst/>
          </a:prstGeom>
          <a:noFill/>
          <a:ln w="9525">
            <a:noFill/>
            <a:miter lim="800000"/>
            <a:headEnd/>
            <a:tailEnd/>
          </a:ln>
        </p:spPr>
        <p:txBody>
          <a:bodyPr>
            <a:spAutoFit/>
          </a:bodyPr>
          <a:lstStyle/>
          <a:p>
            <a:r>
              <a:rPr lang="fr-FR">
                <a:solidFill>
                  <a:schemeClr val="tx1"/>
                </a:solidFill>
              </a:rPr>
              <a:t>2-stream condition</a:t>
            </a:r>
          </a:p>
          <a:p>
            <a:r>
              <a:rPr lang="fr-FR">
                <a:solidFill>
                  <a:schemeClr val="tx1"/>
                </a:solidFill>
              </a:rPr>
              <a:t>1 stream in each ear</a:t>
            </a:r>
            <a:endParaRPr lang="en-GB">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p:cNvSpPr>
            <a:spLocks noGrp="1"/>
          </p:cNvSpPr>
          <p:nvPr>
            <p:ph type="title"/>
          </p:nvPr>
        </p:nvSpPr>
        <p:spPr>
          <a:xfrm>
            <a:off x="0" y="301625"/>
            <a:ext cx="10080625" cy="1255713"/>
          </a:xfrm>
        </p:spPr>
        <p:txBody>
          <a:bodyPr/>
          <a:lstStyle/>
          <a:p>
            <a:r>
              <a:rPr lang="fr-FR" sz="3600" smtClean="0"/>
              <a:t>Can such a phenomenon be found in humans?</a:t>
            </a:r>
            <a:endParaRPr lang="en-GB" sz="3600" smtClean="0"/>
          </a:p>
        </p:txBody>
      </p:sp>
      <p:sp>
        <p:nvSpPr>
          <p:cNvPr id="24579" name="ZoneTexte 8"/>
          <p:cNvSpPr txBox="1">
            <a:spLocks noChangeArrowheads="1"/>
          </p:cNvSpPr>
          <p:nvPr/>
        </p:nvSpPr>
        <p:spPr bwMode="auto">
          <a:xfrm>
            <a:off x="0" y="2565400"/>
            <a:ext cx="4071938" cy="1538288"/>
          </a:xfrm>
          <a:prstGeom prst="rect">
            <a:avLst/>
          </a:prstGeom>
          <a:noFill/>
          <a:ln w="9525">
            <a:noFill/>
            <a:miter lim="800000"/>
            <a:headEnd/>
            <a:tailEnd/>
          </a:ln>
        </p:spPr>
        <p:txBody>
          <a:bodyPr>
            <a:spAutoFit/>
          </a:bodyPr>
          <a:lstStyle/>
          <a:p>
            <a:pPr>
              <a:buFont typeface="Arial" charset="0"/>
              <a:buChar char="•"/>
            </a:pPr>
            <a:r>
              <a:rPr lang="fr-FR" sz="2000">
                <a:solidFill>
                  <a:schemeClr val="tx1"/>
                </a:solidFill>
              </a:rPr>
              <a:t> Fine mapping of primary areas tonotopy, followed by high/low frequency attention</a:t>
            </a:r>
          </a:p>
          <a:p>
            <a:pPr>
              <a:buFont typeface="Arial" charset="0"/>
              <a:buChar char="•"/>
            </a:pPr>
            <a:r>
              <a:rPr lang="fr-FR" sz="2000">
                <a:solidFill>
                  <a:schemeClr val="tx1"/>
                </a:solidFill>
              </a:rPr>
              <a:t> Task-driven enhancement of elicited activity</a:t>
            </a:r>
            <a:endParaRPr lang="en-GB" sz="2000">
              <a:solidFill>
                <a:schemeClr val="tx1"/>
              </a:solidFill>
            </a:endParaRPr>
          </a:p>
        </p:txBody>
      </p:sp>
      <p:sp>
        <p:nvSpPr>
          <p:cNvPr id="24580" name="Rectangle 5"/>
          <p:cNvSpPr>
            <a:spLocks noChangeArrowheads="1"/>
          </p:cNvSpPr>
          <p:nvPr/>
        </p:nvSpPr>
        <p:spPr bwMode="auto">
          <a:xfrm>
            <a:off x="6540500" y="6994525"/>
            <a:ext cx="3236913" cy="390525"/>
          </a:xfrm>
          <a:prstGeom prst="rect">
            <a:avLst/>
          </a:prstGeom>
          <a:noFill/>
          <a:ln w="9525">
            <a:noFill/>
            <a:miter lim="800000"/>
            <a:headEnd/>
            <a:tailEnd/>
          </a:ln>
        </p:spPr>
        <p:txBody>
          <a:bodyPr wrap="none" lIns="100794" tIns="50397" rIns="100794" bIns="50397">
            <a:spAutoFit/>
          </a:bodyPr>
          <a:lstStyle/>
          <a:p>
            <a:r>
              <a:rPr lang="en-US" sz="2000">
                <a:solidFill>
                  <a:schemeClr val="tx1"/>
                </a:solidFill>
              </a:rPr>
              <a:t>Da Costa et al., 2013. JNS</a:t>
            </a:r>
          </a:p>
        </p:txBody>
      </p:sp>
      <p:pic>
        <p:nvPicPr>
          <p:cNvPr id="24581" name="Picture 2"/>
          <p:cNvPicPr>
            <a:picLocks noChangeAspect="1" noChangeArrowheads="1"/>
          </p:cNvPicPr>
          <p:nvPr/>
        </p:nvPicPr>
        <p:blipFill>
          <a:blip r:embed="rId3" cstate="print"/>
          <a:srcRect l="54041" b="50237"/>
          <a:stretch>
            <a:fillRect/>
          </a:stretch>
        </p:blipFill>
        <p:spPr bwMode="auto">
          <a:xfrm>
            <a:off x="5397500" y="1993900"/>
            <a:ext cx="2754313" cy="200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title"/>
          </p:nvPr>
        </p:nvSpPr>
        <p:spPr>
          <a:xfrm>
            <a:off x="0" y="301625"/>
            <a:ext cx="10080625" cy="1255713"/>
          </a:xfrm>
        </p:spPr>
        <p:txBody>
          <a:bodyPr/>
          <a:lstStyle/>
          <a:p>
            <a:r>
              <a:rPr lang="fr-FR" sz="3600" smtClean="0"/>
              <a:t>Can such a phenomenon be found in humans?</a:t>
            </a:r>
            <a:endParaRPr lang="en-GB" sz="3600" smtClean="0"/>
          </a:p>
        </p:txBody>
      </p:sp>
      <p:sp>
        <p:nvSpPr>
          <p:cNvPr id="25603" name="Rectangle 5"/>
          <p:cNvSpPr>
            <a:spLocks noChangeArrowheads="1"/>
          </p:cNvSpPr>
          <p:nvPr/>
        </p:nvSpPr>
        <p:spPr bwMode="auto">
          <a:xfrm>
            <a:off x="6540500" y="6994525"/>
            <a:ext cx="3236913" cy="390525"/>
          </a:xfrm>
          <a:prstGeom prst="rect">
            <a:avLst/>
          </a:prstGeom>
          <a:noFill/>
          <a:ln w="9525">
            <a:noFill/>
            <a:miter lim="800000"/>
            <a:headEnd/>
            <a:tailEnd/>
          </a:ln>
        </p:spPr>
        <p:txBody>
          <a:bodyPr wrap="none" lIns="100794" tIns="50397" rIns="100794" bIns="50397">
            <a:spAutoFit/>
          </a:bodyPr>
          <a:lstStyle/>
          <a:p>
            <a:r>
              <a:rPr lang="en-US" sz="2000">
                <a:solidFill>
                  <a:schemeClr val="tx1"/>
                </a:solidFill>
              </a:rPr>
              <a:t>Da Costa et al., 2013. JNS</a:t>
            </a:r>
          </a:p>
        </p:txBody>
      </p:sp>
      <p:pic>
        <p:nvPicPr>
          <p:cNvPr id="25604" name="Picture 2"/>
          <p:cNvPicPr>
            <a:picLocks noChangeAspect="1" noChangeArrowheads="1"/>
          </p:cNvPicPr>
          <p:nvPr/>
        </p:nvPicPr>
        <p:blipFill>
          <a:blip r:embed="rId3" cstate="print"/>
          <a:srcRect t="49763" r="49535" b="2251"/>
          <a:stretch>
            <a:fillRect/>
          </a:stretch>
        </p:blipFill>
        <p:spPr bwMode="auto">
          <a:xfrm>
            <a:off x="5221288" y="4137025"/>
            <a:ext cx="3024188" cy="1928813"/>
          </a:xfrm>
          <a:prstGeom prst="rect">
            <a:avLst/>
          </a:prstGeom>
          <a:noFill/>
          <a:ln w="9525">
            <a:noFill/>
            <a:miter lim="800000"/>
            <a:headEnd/>
            <a:tailEnd/>
          </a:ln>
        </p:spPr>
      </p:pic>
      <p:pic>
        <p:nvPicPr>
          <p:cNvPr id="25605" name="Picture 2"/>
          <p:cNvPicPr>
            <a:picLocks noChangeAspect="1" noChangeArrowheads="1"/>
          </p:cNvPicPr>
          <p:nvPr/>
        </p:nvPicPr>
        <p:blipFill>
          <a:blip r:embed="rId3" cstate="print"/>
          <a:srcRect l="54041" b="50237"/>
          <a:stretch>
            <a:fillRect/>
          </a:stretch>
        </p:blipFill>
        <p:spPr bwMode="auto">
          <a:xfrm>
            <a:off x="5397500" y="1993900"/>
            <a:ext cx="2754313" cy="2000250"/>
          </a:xfrm>
          <a:prstGeom prst="rect">
            <a:avLst/>
          </a:prstGeom>
          <a:noFill/>
          <a:ln w="9525">
            <a:noFill/>
            <a:miter lim="800000"/>
            <a:headEnd/>
            <a:tailEnd/>
          </a:ln>
        </p:spPr>
      </p:pic>
      <p:sp>
        <p:nvSpPr>
          <p:cNvPr id="25606" name="ZoneTexte 10"/>
          <p:cNvSpPr txBox="1">
            <a:spLocks noChangeArrowheads="1"/>
          </p:cNvSpPr>
          <p:nvPr/>
        </p:nvSpPr>
        <p:spPr bwMode="auto">
          <a:xfrm>
            <a:off x="0" y="2565400"/>
            <a:ext cx="4071938" cy="2117725"/>
          </a:xfrm>
          <a:prstGeom prst="rect">
            <a:avLst/>
          </a:prstGeom>
          <a:noFill/>
          <a:ln w="9525">
            <a:noFill/>
            <a:miter lim="800000"/>
            <a:headEnd/>
            <a:tailEnd/>
          </a:ln>
        </p:spPr>
        <p:txBody>
          <a:bodyPr>
            <a:spAutoFit/>
          </a:bodyPr>
          <a:lstStyle/>
          <a:p>
            <a:pPr>
              <a:buFont typeface="Arial" charset="0"/>
              <a:buChar char="•"/>
            </a:pPr>
            <a:r>
              <a:rPr lang="fr-FR" sz="2000">
                <a:solidFill>
                  <a:schemeClr val="tx1"/>
                </a:solidFill>
              </a:rPr>
              <a:t> Fine mapping of primary areas tonotopy, followed by high/low frequency attention</a:t>
            </a:r>
          </a:p>
          <a:p>
            <a:pPr>
              <a:buFont typeface="Arial" charset="0"/>
              <a:buChar char="•"/>
            </a:pPr>
            <a:r>
              <a:rPr lang="fr-FR" sz="2000">
                <a:solidFill>
                  <a:schemeClr val="tx1"/>
                </a:solidFill>
              </a:rPr>
              <a:t> Task-driven enhancement of elicited activity</a:t>
            </a:r>
          </a:p>
          <a:p>
            <a:pPr>
              <a:buFont typeface="Arial" charset="0"/>
              <a:buChar char="•"/>
            </a:pPr>
            <a:r>
              <a:rPr lang="fr-FR" sz="2000">
                <a:solidFill>
                  <a:schemeClr val="tx1"/>
                </a:solidFill>
              </a:rPr>
              <a:t> Extend to the spatial domain</a:t>
            </a:r>
          </a:p>
          <a:p>
            <a:endParaRPr lang="en-GB" sz="2000">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p:cNvPicPr>
          <p:nvPr/>
        </p:nvPicPr>
        <p:blipFill>
          <a:blip r:embed="rId3" cstate="print"/>
          <a:srcRect/>
          <a:stretch>
            <a:fillRect/>
          </a:stretch>
        </p:blipFill>
        <p:spPr bwMode="auto">
          <a:xfrm>
            <a:off x="587375" y="587375"/>
            <a:ext cx="8990013" cy="6048375"/>
          </a:xfrm>
          <a:prstGeom prst="rect">
            <a:avLst/>
          </a:prstGeom>
          <a:noFill/>
          <a:ln w="9525">
            <a:noFill/>
            <a:miter lim="800000"/>
            <a:headEnd/>
            <a:tailEnd/>
          </a:ln>
        </p:spPr>
      </p:pic>
      <p:sp>
        <p:nvSpPr>
          <p:cNvPr id="26627" name="Rectangle 3"/>
          <p:cNvSpPr>
            <a:spLocks noChangeArrowheads="1"/>
          </p:cNvSpPr>
          <p:nvPr/>
        </p:nvSpPr>
        <p:spPr bwMode="auto">
          <a:xfrm>
            <a:off x="6589713" y="6994525"/>
            <a:ext cx="3490912" cy="390525"/>
          </a:xfrm>
          <a:prstGeom prst="rect">
            <a:avLst/>
          </a:prstGeom>
          <a:noFill/>
          <a:ln w="9525">
            <a:noFill/>
            <a:miter lim="800000"/>
            <a:headEnd/>
            <a:tailEnd/>
          </a:ln>
        </p:spPr>
        <p:txBody>
          <a:bodyPr wrap="none" lIns="100794" tIns="50397" rIns="100794" bIns="50397">
            <a:spAutoFit/>
          </a:bodyPr>
          <a:lstStyle/>
          <a:p>
            <a:r>
              <a:rPr lang="en-US" sz="2000">
                <a:solidFill>
                  <a:schemeClr val="tx1"/>
                </a:solidFill>
              </a:rPr>
              <a:t>     David et al., 2012. PNAS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p:cNvPicPr>
          <p:nvPr/>
        </p:nvPicPr>
        <p:blipFill>
          <a:blip r:embed="rId3" cstate="print"/>
          <a:srcRect/>
          <a:stretch>
            <a:fillRect/>
          </a:stretch>
        </p:blipFill>
        <p:spPr bwMode="auto">
          <a:xfrm>
            <a:off x="755650" y="536575"/>
            <a:ext cx="8485188" cy="6099175"/>
          </a:xfrm>
          <a:prstGeom prst="rect">
            <a:avLst/>
          </a:prstGeom>
          <a:noFill/>
          <a:ln w="9525">
            <a:noFill/>
            <a:miter lim="800000"/>
            <a:headEnd/>
            <a:tailEnd/>
          </a:ln>
        </p:spPr>
      </p:pic>
      <p:sp>
        <p:nvSpPr>
          <p:cNvPr id="27651" name="Rectangle 3"/>
          <p:cNvSpPr>
            <a:spLocks noChangeArrowheads="1"/>
          </p:cNvSpPr>
          <p:nvPr/>
        </p:nvSpPr>
        <p:spPr bwMode="auto">
          <a:xfrm>
            <a:off x="6589713" y="6994525"/>
            <a:ext cx="3490912" cy="390525"/>
          </a:xfrm>
          <a:prstGeom prst="rect">
            <a:avLst/>
          </a:prstGeom>
          <a:noFill/>
          <a:ln w="9525">
            <a:noFill/>
            <a:miter lim="800000"/>
            <a:headEnd/>
            <a:tailEnd/>
          </a:ln>
        </p:spPr>
        <p:txBody>
          <a:bodyPr wrap="none" lIns="100794" tIns="50397" rIns="100794" bIns="50397">
            <a:spAutoFit/>
          </a:bodyPr>
          <a:lstStyle/>
          <a:p>
            <a:r>
              <a:rPr lang="en-US" sz="2000">
                <a:solidFill>
                  <a:schemeClr val="tx1"/>
                </a:solidFill>
              </a:rPr>
              <a:t>     David et al., 2012. PNAS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p:cNvPicPr>
          <p:nvPr/>
        </p:nvPicPr>
        <p:blipFill>
          <a:blip r:embed="rId3" cstate="print"/>
          <a:srcRect/>
          <a:stretch>
            <a:fillRect/>
          </a:stretch>
        </p:blipFill>
        <p:spPr bwMode="auto">
          <a:xfrm>
            <a:off x="746125" y="123825"/>
            <a:ext cx="8223250" cy="6799263"/>
          </a:xfrm>
          <a:prstGeom prst="rect">
            <a:avLst/>
          </a:prstGeom>
          <a:noFill/>
          <a:ln w="9525">
            <a:noFill/>
            <a:miter lim="800000"/>
            <a:headEnd/>
            <a:tailEnd/>
          </a:ln>
        </p:spPr>
      </p:pic>
      <p:sp>
        <p:nvSpPr>
          <p:cNvPr id="28675" name="Rectangle 3"/>
          <p:cNvSpPr>
            <a:spLocks noChangeArrowheads="1"/>
          </p:cNvSpPr>
          <p:nvPr/>
        </p:nvSpPr>
        <p:spPr bwMode="auto">
          <a:xfrm>
            <a:off x="6589713" y="6994525"/>
            <a:ext cx="3490912" cy="390525"/>
          </a:xfrm>
          <a:prstGeom prst="rect">
            <a:avLst/>
          </a:prstGeom>
          <a:noFill/>
          <a:ln w="9525">
            <a:noFill/>
            <a:miter lim="800000"/>
            <a:headEnd/>
            <a:tailEnd/>
          </a:ln>
        </p:spPr>
        <p:txBody>
          <a:bodyPr wrap="none" lIns="100794" tIns="50397" rIns="100794" bIns="50397">
            <a:spAutoFit/>
          </a:bodyPr>
          <a:lstStyle/>
          <a:p>
            <a:r>
              <a:rPr lang="en-US" sz="2000">
                <a:solidFill>
                  <a:schemeClr val="tx1"/>
                </a:solidFill>
              </a:rPr>
              <a:t>     David et al., 2012. PNAS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2347857" y="422251"/>
            <a:ext cx="5384911" cy="521252"/>
          </a:xfrm>
          <a:prstGeom prst="rect">
            <a:avLst/>
          </a:prstGeom>
          <a:noFill/>
          <a:ln w="9525">
            <a:noFill/>
            <a:miter lim="800000"/>
            <a:headEnd/>
            <a:tailEnd/>
          </a:ln>
        </p:spPr>
        <p:txBody>
          <a:bodyPr wrap="none" lIns="100794" tIns="50397" rIns="100794" bIns="50397">
            <a:spAutoFit/>
          </a:bodyPr>
          <a:lstStyle/>
          <a:p>
            <a:r>
              <a:rPr lang="en-US" sz="2900" dirty="0">
                <a:solidFill>
                  <a:schemeClr val="tx1"/>
                </a:solidFill>
              </a:rPr>
              <a:t>A1 Plasticity in </a:t>
            </a:r>
            <a:r>
              <a:rPr lang="en-US" sz="2900" dirty="0" smtClean="0">
                <a:solidFill>
                  <a:schemeClr val="tx1"/>
                </a:solidFill>
              </a:rPr>
              <a:t>appetitive tasks</a:t>
            </a:r>
            <a:endParaRPr lang="en-US" sz="2900" dirty="0">
              <a:solidFill>
                <a:schemeClr val="tx1"/>
              </a:solidFill>
            </a:endParaRPr>
          </a:p>
        </p:txBody>
      </p:sp>
      <p:grpSp>
        <p:nvGrpSpPr>
          <p:cNvPr id="29699" name="Group 3"/>
          <p:cNvGrpSpPr>
            <a:grpSpLocks/>
          </p:cNvGrpSpPr>
          <p:nvPr/>
        </p:nvGrpSpPr>
        <p:grpSpPr bwMode="auto">
          <a:xfrm>
            <a:off x="312738" y="1931988"/>
            <a:ext cx="9431337" cy="4127500"/>
            <a:chOff x="528" y="2360"/>
            <a:chExt cx="4368" cy="1912"/>
          </a:xfrm>
        </p:grpSpPr>
        <p:grpSp>
          <p:nvGrpSpPr>
            <p:cNvPr id="29703" name="Group 4"/>
            <p:cNvGrpSpPr>
              <a:grpSpLocks/>
            </p:cNvGrpSpPr>
            <p:nvPr/>
          </p:nvGrpSpPr>
          <p:grpSpPr bwMode="auto">
            <a:xfrm>
              <a:off x="528" y="2360"/>
              <a:ext cx="4368" cy="1912"/>
              <a:chOff x="288" y="2304"/>
              <a:chExt cx="4368" cy="1912"/>
            </a:xfrm>
          </p:grpSpPr>
          <p:pic>
            <p:nvPicPr>
              <p:cNvPr id="29706" name="Picture 5"/>
              <p:cNvPicPr>
                <a:picLocks noChangeAspect="1" noChangeArrowheads="1"/>
              </p:cNvPicPr>
              <p:nvPr/>
            </p:nvPicPr>
            <p:blipFill>
              <a:blip r:embed="rId3" cstate="print"/>
              <a:srcRect l="5714" t="4677" r="22858" b="6966"/>
              <a:stretch>
                <a:fillRect/>
              </a:stretch>
            </p:blipFill>
            <p:spPr bwMode="auto">
              <a:xfrm>
                <a:off x="288" y="2354"/>
                <a:ext cx="2400" cy="1814"/>
              </a:xfrm>
              <a:prstGeom prst="rect">
                <a:avLst/>
              </a:prstGeom>
              <a:noFill/>
              <a:ln w="9525">
                <a:noFill/>
                <a:miter lim="800000"/>
                <a:headEnd/>
                <a:tailEnd/>
              </a:ln>
            </p:spPr>
          </p:pic>
          <p:pic>
            <p:nvPicPr>
              <p:cNvPr id="29707" name="Picture 6"/>
              <p:cNvPicPr>
                <a:picLocks noChangeAspect="1" noChangeArrowheads="1"/>
              </p:cNvPicPr>
              <p:nvPr/>
            </p:nvPicPr>
            <p:blipFill>
              <a:blip r:embed="rId4" cstate="print"/>
              <a:srcRect l="18750" r="25000" b="4790"/>
              <a:stretch>
                <a:fillRect/>
              </a:stretch>
            </p:blipFill>
            <p:spPr bwMode="auto">
              <a:xfrm>
                <a:off x="2928" y="2308"/>
                <a:ext cx="1728" cy="1908"/>
              </a:xfrm>
              <a:prstGeom prst="rect">
                <a:avLst/>
              </a:prstGeom>
              <a:noFill/>
              <a:ln w="9525">
                <a:noFill/>
                <a:miter lim="800000"/>
                <a:headEnd/>
                <a:tailEnd/>
              </a:ln>
            </p:spPr>
          </p:pic>
          <p:sp>
            <p:nvSpPr>
              <p:cNvPr id="29708" name="Line 7"/>
              <p:cNvSpPr>
                <a:spLocks noChangeShapeType="1"/>
              </p:cNvSpPr>
              <p:nvPr/>
            </p:nvSpPr>
            <p:spPr bwMode="auto">
              <a:xfrm>
                <a:off x="624" y="3176"/>
                <a:ext cx="243" cy="0"/>
              </a:xfrm>
              <a:prstGeom prst="line">
                <a:avLst/>
              </a:prstGeom>
              <a:noFill/>
              <a:ln w="38100">
                <a:solidFill>
                  <a:srgbClr val="FF0818"/>
                </a:solidFill>
                <a:round/>
                <a:headEnd/>
                <a:tailEnd type="triangle" w="med" len="med"/>
              </a:ln>
            </p:spPr>
            <p:txBody>
              <a:bodyPr wrap="none" anchor="ctr"/>
              <a:lstStyle/>
              <a:p>
                <a:endParaRPr lang="en-GB"/>
              </a:p>
            </p:txBody>
          </p:sp>
          <p:sp>
            <p:nvSpPr>
              <p:cNvPr id="29709" name="Line 8"/>
              <p:cNvSpPr>
                <a:spLocks noChangeShapeType="1"/>
              </p:cNvSpPr>
              <p:nvPr/>
            </p:nvSpPr>
            <p:spPr bwMode="auto">
              <a:xfrm>
                <a:off x="2707" y="3191"/>
                <a:ext cx="248" cy="0"/>
              </a:xfrm>
              <a:prstGeom prst="line">
                <a:avLst/>
              </a:prstGeom>
              <a:noFill/>
              <a:ln w="38100">
                <a:solidFill>
                  <a:srgbClr val="FF0818"/>
                </a:solidFill>
                <a:round/>
                <a:headEnd/>
                <a:tailEnd type="triangle" w="med" len="med"/>
              </a:ln>
            </p:spPr>
            <p:txBody>
              <a:bodyPr wrap="none" anchor="ctr"/>
              <a:lstStyle/>
              <a:p>
                <a:endParaRPr lang="en-GB"/>
              </a:p>
            </p:txBody>
          </p:sp>
          <p:sp>
            <p:nvSpPr>
              <p:cNvPr id="29710" name="Rectangle 9"/>
              <p:cNvSpPr>
                <a:spLocks noChangeArrowheads="1"/>
              </p:cNvSpPr>
              <p:nvPr/>
            </p:nvSpPr>
            <p:spPr bwMode="auto">
              <a:xfrm>
                <a:off x="923" y="2304"/>
                <a:ext cx="986" cy="170"/>
              </a:xfrm>
              <a:prstGeom prst="rect">
                <a:avLst/>
              </a:prstGeom>
              <a:noFill/>
              <a:ln w="9525">
                <a:noFill/>
                <a:miter lim="800000"/>
                <a:headEnd/>
                <a:tailEnd/>
              </a:ln>
            </p:spPr>
            <p:txBody>
              <a:bodyPr wrap="none">
                <a:spAutoFit/>
              </a:bodyPr>
              <a:lstStyle/>
              <a:p>
                <a:r>
                  <a:rPr lang="en-US" sz="1900" b="1">
                    <a:solidFill>
                      <a:schemeClr val="tx1"/>
                    </a:solidFill>
                  </a:rPr>
                  <a:t>     </a:t>
                </a:r>
                <a:r>
                  <a:rPr lang="en-US" sz="1900" b="1" u="sng">
                    <a:solidFill>
                      <a:schemeClr val="tx1"/>
                    </a:solidFill>
                  </a:rPr>
                  <a:t>Aversive</a:t>
                </a:r>
                <a:r>
                  <a:rPr lang="en-US" sz="1900" b="1">
                    <a:solidFill>
                      <a:schemeClr val="tx1"/>
                    </a:solidFill>
                  </a:rPr>
                  <a:t> Task</a:t>
                </a:r>
              </a:p>
            </p:txBody>
          </p:sp>
          <p:sp>
            <p:nvSpPr>
              <p:cNvPr id="29711" name="Rectangle 10"/>
              <p:cNvSpPr>
                <a:spLocks noChangeArrowheads="1"/>
              </p:cNvSpPr>
              <p:nvPr/>
            </p:nvSpPr>
            <p:spPr bwMode="auto">
              <a:xfrm>
                <a:off x="2980" y="2312"/>
                <a:ext cx="1253" cy="170"/>
              </a:xfrm>
              <a:prstGeom prst="rect">
                <a:avLst/>
              </a:prstGeom>
              <a:noFill/>
              <a:ln w="9525">
                <a:noFill/>
                <a:miter lim="800000"/>
                <a:headEnd/>
                <a:tailEnd/>
              </a:ln>
            </p:spPr>
            <p:txBody>
              <a:bodyPr wrap="none">
                <a:spAutoFit/>
              </a:bodyPr>
              <a:lstStyle/>
              <a:p>
                <a:r>
                  <a:rPr lang="en-US" sz="1900" b="1">
                    <a:solidFill>
                      <a:schemeClr val="tx1"/>
                    </a:solidFill>
                  </a:rPr>
                  <a:t>          </a:t>
                </a:r>
                <a:r>
                  <a:rPr lang="en-US" sz="1900" b="1" u="sng">
                    <a:solidFill>
                      <a:schemeClr val="tx1"/>
                    </a:solidFill>
                  </a:rPr>
                  <a:t>Appetitive </a:t>
                </a:r>
                <a:r>
                  <a:rPr lang="en-US" sz="1900" b="1">
                    <a:solidFill>
                      <a:schemeClr val="tx1"/>
                    </a:solidFill>
                  </a:rPr>
                  <a:t> Task</a:t>
                </a:r>
              </a:p>
            </p:txBody>
          </p:sp>
        </p:grpSp>
        <p:sp>
          <p:nvSpPr>
            <p:cNvPr id="29704" name="Text Box 11"/>
            <p:cNvSpPr txBox="1">
              <a:spLocks noChangeArrowheads="1"/>
            </p:cNvSpPr>
            <p:nvPr/>
          </p:nvSpPr>
          <p:spPr bwMode="auto">
            <a:xfrm>
              <a:off x="1382" y="2592"/>
              <a:ext cx="745" cy="163"/>
            </a:xfrm>
            <a:prstGeom prst="rect">
              <a:avLst/>
            </a:prstGeom>
            <a:noFill/>
            <a:ln w="9525">
              <a:noFill/>
              <a:miter lim="800000"/>
              <a:headEnd/>
              <a:tailEnd/>
            </a:ln>
          </p:spPr>
          <p:txBody>
            <a:bodyPr wrap="none">
              <a:spAutoFit/>
            </a:bodyPr>
            <a:lstStyle/>
            <a:p>
              <a:r>
                <a:rPr lang="en-US">
                  <a:solidFill>
                    <a:schemeClr val="tx1"/>
                  </a:solidFill>
                </a:rPr>
                <a:t>Enhancement</a:t>
              </a:r>
            </a:p>
          </p:txBody>
        </p:sp>
        <p:sp>
          <p:nvSpPr>
            <p:cNvPr id="29705" name="Text Box 12"/>
            <p:cNvSpPr txBox="1">
              <a:spLocks noChangeArrowheads="1"/>
            </p:cNvSpPr>
            <p:nvPr/>
          </p:nvSpPr>
          <p:spPr bwMode="auto">
            <a:xfrm>
              <a:off x="3473" y="2592"/>
              <a:ext cx="679" cy="163"/>
            </a:xfrm>
            <a:prstGeom prst="rect">
              <a:avLst/>
            </a:prstGeom>
            <a:noFill/>
            <a:ln w="9525">
              <a:noFill/>
              <a:miter lim="800000"/>
              <a:headEnd/>
              <a:tailEnd/>
            </a:ln>
          </p:spPr>
          <p:txBody>
            <a:bodyPr wrap="none">
              <a:spAutoFit/>
            </a:bodyPr>
            <a:lstStyle/>
            <a:p>
              <a:r>
                <a:rPr lang="en-US">
                  <a:solidFill>
                    <a:schemeClr val="tx1"/>
                  </a:solidFill>
                </a:rPr>
                <a:t>Suppression</a:t>
              </a:r>
            </a:p>
          </p:txBody>
        </p:sp>
      </p:grpSp>
      <p:sp>
        <p:nvSpPr>
          <p:cNvPr id="29700" name="Text Box 13"/>
          <p:cNvSpPr txBox="1">
            <a:spLocks noChangeArrowheads="1"/>
          </p:cNvSpPr>
          <p:nvPr/>
        </p:nvSpPr>
        <p:spPr bwMode="auto">
          <a:xfrm>
            <a:off x="539718" y="6137291"/>
            <a:ext cx="8747125" cy="420688"/>
          </a:xfrm>
          <a:prstGeom prst="rect">
            <a:avLst/>
          </a:prstGeom>
          <a:noFill/>
          <a:ln w="9525">
            <a:noFill/>
            <a:miter lim="800000"/>
            <a:headEnd/>
            <a:tailEnd/>
          </a:ln>
        </p:spPr>
        <p:txBody>
          <a:bodyPr lIns="100794" tIns="50397" rIns="100794" bIns="50397">
            <a:spAutoFit/>
          </a:bodyPr>
          <a:lstStyle/>
          <a:p>
            <a:r>
              <a:rPr lang="en-US" sz="2200" dirty="0">
                <a:solidFill>
                  <a:schemeClr val="tx1"/>
                </a:solidFill>
              </a:rPr>
              <a:t>Similar stimuli, but </a:t>
            </a:r>
            <a:r>
              <a:rPr lang="en-US" sz="2200" b="1" dirty="0">
                <a:solidFill>
                  <a:schemeClr val="tx1"/>
                </a:solidFill>
              </a:rPr>
              <a:t>opposite actions</a:t>
            </a:r>
            <a:r>
              <a:rPr lang="en-US" sz="2200" dirty="0">
                <a:solidFill>
                  <a:schemeClr val="tx1"/>
                </a:solidFill>
              </a:rPr>
              <a:t>, induce </a:t>
            </a:r>
            <a:r>
              <a:rPr lang="en-US" sz="2200" b="1" dirty="0">
                <a:solidFill>
                  <a:schemeClr val="tx1"/>
                </a:solidFill>
              </a:rPr>
              <a:t>opposite plasticity</a:t>
            </a:r>
            <a:r>
              <a:rPr lang="en-US" sz="2200" dirty="0">
                <a:solidFill>
                  <a:schemeClr val="tx1"/>
                </a:solidFill>
              </a:rPr>
              <a:t>!</a:t>
            </a:r>
          </a:p>
        </p:txBody>
      </p:sp>
      <p:sp>
        <p:nvSpPr>
          <p:cNvPr id="29702" name="Rectangle 3"/>
          <p:cNvSpPr>
            <a:spLocks noChangeArrowheads="1"/>
          </p:cNvSpPr>
          <p:nvPr/>
        </p:nvSpPr>
        <p:spPr bwMode="auto">
          <a:xfrm>
            <a:off x="6589713" y="6994525"/>
            <a:ext cx="3490912" cy="390525"/>
          </a:xfrm>
          <a:prstGeom prst="rect">
            <a:avLst/>
          </a:prstGeom>
          <a:noFill/>
          <a:ln w="9525">
            <a:noFill/>
            <a:miter lim="800000"/>
            <a:headEnd/>
            <a:tailEnd/>
          </a:ln>
        </p:spPr>
        <p:txBody>
          <a:bodyPr wrap="none" lIns="100794" tIns="50397" rIns="100794" bIns="50397">
            <a:spAutoFit/>
          </a:bodyPr>
          <a:lstStyle/>
          <a:p>
            <a:r>
              <a:rPr lang="en-US" sz="2000">
                <a:solidFill>
                  <a:schemeClr val="tx1"/>
                </a:solidFill>
              </a:rPr>
              <a:t>     David et al., 2012. </a:t>
            </a:r>
            <a:r>
              <a:rPr lang="en-US" sz="2000" dirty="0">
                <a:solidFill>
                  <a:schemeClr val="tx1"/>
                </a:solidFill>
              </a:rPr>
              <a:t>PNAS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p:cNvPicPr>
          <p:nvPr/>
        </p:nvPicPr>
        <p:blipFill>
          <a:blip r:embed="rId3" cstate="print"/>
          <a:srcRect/>
          <a:stretch>
            <a:fillRect/>
          </a:stretch>
        </p:blipFill>
        <p:spPr bwMode="auto">
          <a:xfrm>
            <a:off x="839788" y="2190750"/>
            <a:ext cx="8485187" cy="2933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671513" y="252413"/>
            <a:ext cx="5705475" cy="361950"/>
          </a:xfrm>
          <a:prstGeom prst="rect">
            <a:avLst/>
          </a:prstGeom>
          <a:noFill/>
          <a:ln w="9525">
            <a:noFill/>
            <a:miter lim="800000"/>
            <a:headEnd/>
            <a:tailEnd/>
          </a:ln>
        </p:spPr>
        <p:txBody>
          <a:bodyPr wrap="none" lIns="100794" tIns="50397" rIns="100794" bIns="50397">
            <a:spAutoFit/>
          </a:bodyPr>
          <a:lstStyle/>
          <a:p>
            <a:r>
              <a:rPr lang="en-US">
                <a:solidFill>
                  <a:schemeClr val="tx1"/>
                </a:solidFill>
              </a:rPr>
              <a:t>STRF changes in a series of </a:t>
            </a:r>
            <a:r>
              <a:rPr lang="en-US" i="1" u="sng">
                <a:solidFill>
                  <a:schemeClr val="tx1"/>
                </a:solidFill>
              </a:rPr>
              <a:t>click</a:t>
            </a:r>
            <a:r>
              <a:rPr lang="en-US" u="sng">
                <a:solidFill>
                  <a:schemeClr val="tx1"/>
                </a:solidFill>
              </a:rPr>
              <a:t> discrimination</a:t>
            </a:r>
            <a:r>
              <a:rPr lang="en-US">
                <a:solidFill>
                  <a:schemeClr val="tx1"/>
                </a:solidFill>
              </a:rPr>
              <a:t> tasks</a:t>
            </a:r>
          </a:p>
        </p:txBody>
      </p:sp>
      <p:pic>
        <p:nvPicPr>
          <p:cNvPr id="31747" name="Picture 3"/>
          <p:cNvPicPr>
            <a:picLocks noChangeAspect="1" noChangeArrowheads="1"/>
          </p:cNvPicPr>
          <p:nvPr/>
        </p:nvPicPr>
        <p:blipFill>
          <a:blip r:embed="rId4" cstate="print"/>
          <a:srcRect/>
          <a:stretch>
            <a:fillRect/>
          </a:stretch>
        </p:blipFill>
        <p:spPr bwMode="auto">
          <a:xfrm>
            <a:off x="839788" y="1808163"/>
            <a:ext cx="8401050" cy="5021262"/>
          </a:xfrm>
          <a:prstGeom prst="rect">
            <a:avLst/>
          </a:prstGeom>
          <a:noFill/>
          <a:ln w="9525">
            <a:noFill/>
            <a:miter lim="800000"/>
            <a:headEnd/>
            <a:tailEnd/>
          </a:ln>
        </p:spPr>
      </p:pic>
      <p:pic>
        <p:nvPicPr>
          <p:cNvPr id="203780" name="clk_trial.wav">
            <a:hlinkClick r:id="" action="ppaction://media"/>
          </p:cNvPr>
          <p:cNvPicPr>
            <a:picLocks noRot="1" noChangeAspect="1" noChangeArrowheads="1"/>
          </p:cNvPicPr>
          <p:nvPr>
            <a:audioFile r:link="rId1"/>
          </p:nvPr>
        </p:nvPicPr>
        <p:blipFill>
          <a:blip r:embed="rId5" cstate="print"/>
          <a:srcRect/>
          <a:stretch>
            <a:fillRect/>
          </a:stretch>
        </p:blipFill>
        <p:spPr bwMode="auto">
          <a:xfrm>
            <a:off x="6719888" y="1092200"/>
            <a:ext cx="365125" cy="363538"/>
          </a:xfrm>
          <a:prstGeom prst="rect">
            <a:avLst/>
          </a:prstGeom>
          <a:noFill/>
          <a:ln w="9525">
            <a:noFill/>
            <a:miter lim="800000"/>
            <a:headEnd/>
            <a:tailEnd/>
          </a:ln>
        </p:spPr>
      </p:pic>
      <p:pic>
        <p:nvPicPr>
          <p:cNvPr id="31749" name="Picture 5"/>
          <p:cNvPicPr>
            <a:picLocks noChangeAspect="1" noChangeArrowheads="1"/>
          </p:cNvPicPr>
          <p:nvPr/>
        </p:nvPicPr>
        <p:blipFill>
          <a:blip r:embed="rId6" cstate="print"/>
          <a:srcRect l="3218" t="69670" r="64601" b="22983"/>
          <a:stretch>
            <a:fillRect/>
          </a:stretch>
        </p:blipFill>
        <p:spPr bwMode="auto">
          <a:xfrm>
            <a:off x="2268538" y="1092200"/>
            <a:ext cx="4200525" cy="587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378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0099" fill="hold"/>
                                        <p:tgtEl>
                                          <p:spTgt spid="203780"/>
                                        </p:tgtEl>
                                      </p:cBhvr>
                                    </p:cmd>
                                  </p:childTnLst>
                                </p:cTn>
                              </p:par>
                            </p:childTnLst>
                          </p:cTn>
                        </p:par>
                      </p:childTnLst>
                    </p:cTn>
                  </p:par>
                </p:childTnLst>
              </p:cTn>
              <p:nextCondLst>
                <p:cond evt="onClick" delay="0">
                  <p:tgtEl>
                    <p:spTgt spid="20378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378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68275" y="233363"/>
            <a:ext cx="10248900" cy="1260475"/>
          </a:xfrm>
        </p:spPr>
        <p:txBody>
          <a:bodyPr lIns="100794" tIns="50397" rIns="100794" bIns="50397" anchor="t"/>
          <a:lstStyle/>
          <a:p>
            <a:r>
              <a:rPr lang="en-US" sz="3100" smtClean="0">
                <a:solidFill>
                  <a:schemeClr val="tx1"/>
                </a:solidFill>
              </a:rPr>
              <a:t>Differential effects in a sequence </a:t>
            </a:r>
            <a:br>
              <a:rPr lang="en-US" sz="3100" smtClean="0">
                <a:solidFill>
                  <a:schemeClr val="tx1"/>
                </a:solidFill>
              </a:rPr>
            </a:br>
            <a:r>
              <a:rPr lang="en-US" sz="3100" smtClean="0">
                <a:solidFill>
                  <a:schemeClr val="tx1"/>
                </a:solidFill>
              </a:rPr>
              <a:t>of spectral and temporal task performance </a:t>
            </a:r>
          </a:p>
        </p:txBody>
      </p:sp>
      <p:grpSp>
        <p:nvGrpSpPr>
          <p:cNvPr id="32771" name="Group 2"/>
          <p:cNvGrpSpPr>
            <a:grpSpLocks/>
          </p:cNvGrpSpPr>
          <p:nvPr/>
        </p:nvGrpSpPr>
        <p:grpSpPr bwMode="auto">
          <a:xfrm>
            <a:off x="468313" y="1851025"/>
            <a:ext cx="9409112" cy="4559300"/>
            <a:chOff x="304800" y="1951038"/>
            <a:chExt cx="8534400" cy="4136422"/>
          </a:xfrm>
        </p:grpSpPr>
        <p:pic>
          <p:nvPicPr>
            <p:cNvPr id="32772" name="1 Imagen"/>
            <p:cNvPicPr>
              <a:picLocks noChangeAspect="1"/>
            </p:cNvPicPr>
            <p:nvPr/>
          </p:nvPicPr>
          <p:blipFill>
            <a:blip r:embed="rId3" cstate="print"/>
            <a:srcRect/>
            <a:stretch>
              <a:fillRect/>
            </a:stretch>
          </p:blipFill>
          <p:spPr bwMode="auto">
            <a:xfrm>
              <a:off x="1295400" y="4073525"/>
              <a:ext cx="1851025" cy="1641475"/>
            </a:xfrm>
            <a:prstGeom prst="rect">
              <a:avLst/>
            </a:prstGeom>
            <a:noFill/>
            <a:ln w="9525">
              <a:noFill/>
              <a:miter lim="800000"/>
              <a:headEnd/>
              <a:tailEnd/>
            </a:ln>
          </p:spPr>
        </p:pic>
        <p:pic>
          <p:nvPicPr>
            <p:cNvPr id="32773" name="2 Imagen"/>
            <p:cNvPicPr>
              <a:picLocks noChangeAspect="1"/>
            </p:cNvPicPr>
            <p:nvPr/>
          </p:nvPicPr>
          <p:blipFill>
            <a:blip r:embed="rId4" cstate="print"/>
            <a:srcRect/>
            <a:stretch>
              <a:fillRect/>
            </a:stretch>
          </p:blipFill>
          <p:spPr bwMode="auto">
            <a:xfrm>
              <a:off x="3216275" y="4098925"/>
              <a:ext cx="1804988" cy="1546225"/>
            </a:xfrm>
            <a:prstGeom prst="rect">
              <a:avLst/>
            </a:prstGeom>
            <a:noFill/>
            <a:ln w="9525">
              <a:noFill/>
              <a:miter lim="800000"/>
              <a:headEnd/>
              <a:tailEnd/>
            </a:ln>
          </p:spPr>
        </p:pic>
        <p:pic>
          <p:nvPicPr>
            <p:cNvPr id="32774" name="1 Imagen"/>
            <p:cNvPicPr>
              <a:picLocks noChangeAspect="1"/>
            </p:cNvPicPr>
            <p:nvPr/>
          </p:nvPicPr>
          <p:blipFill>
            <a:blip r:embed="rId5" cstate="print"/>
            <a:srcRect/>
            <a:stretch>
              <a:fillRect/>
            </a:stretch>
          </p:blipFill>
          <p:spPr bwMode="auto">
            <a:xfrm>
              <a:off x="5021263" y="4062413"/>
              <a:ext cx="1862137" cy="1582737"/>
            </a:xfrm>
            <a:prstGeom prst="rect">
              <a:avLst/>
            </a:prstGeom>
            <a:noFill/>
            <a:ln w="9525">
              <a:noFill/>
              <a:miter lim="800000"/>
              <a:headEnd/>
              <a:tailEnd/>
            </a:ln>
          </p:spPr>
        </p:pic>
        <p:pic>
          <p:nvPicPr>
            <p:cNvPr id="32775" name="1 Imagen"/>
            <p:cNvPicPr>
              <a:picLocks noChangeAspect="1"/>
            </p:cNvPicPr>
            <p:nvPr/>
          </p:nvPicPr>
          <p:blipFill>
            <a:blip r:embed="rId6" cstate="print"/>
            <a:srcRect/>
            <a:stretch>
              <a:fillRect/>
            </a:stretch>
          </p:blipFill>
          <p:spPr bwMode="auto">
            <a:xfrm>
              <a:off x="6953250" y="4117975"/>
              <a:ext cx="1885950" cy="1527175"/>
            </a:xfrm>
            <a:prstGeom prst="rect">
              <a:avLst/>
            </a:prstGeom>
            <a:noFill/>
            <a:ln w="9525">
              <a:noFill/>
              <a:miter lim="800000"/>
              <a:headEnd/>
              <a:tailEnd/>
            </a:ln>
          </p:spPr>
        </p:pic>
        <p:sp>
          <p:nvSpPr>
            <p:cNvPr id="32776" name="4 CuadroTexto"/>
            <p:cNvSpPr txBox="1">
              <a:spLocks noChangeArrowheads="1"/>
            </p:cNvSpPr>
            <p:nvPr/>
          </p:nvSpPr>
          <p:spPr bwMode="auto">
            <a:xfrm>
              <a:off x="1752600" y="5710238"/>
              <a:ext cx="1335088" cy="372460"/>
            </a:xfrm>
            <a:prstGeom prst="rect">
              <a:avLst/>
            </a:prstGeom>
            <a:noFill/>
            <a:ln w="9525">
              <a:noFill/>
              <a:miter lim="800000"/>
              <a:headEnd/>
              <a:tailEnd/>
            </a:ln>
          </p:spPr>
          <p:txBody>
            <a:bodyPr>
              <a:spAutoFit/>
            </a:bodyPr>
            <a:lstStyle/>
            <a:p>
              <a:r>
                <a:rPr lang="en-US" sz="2200">
                  <a:solidFill>
                    <a:schemeClr val="tx1"/>
                  </a:solidFill>
                </a:rPr>
                <a:t>Passive</a:t>
              </a:r>
            </a:p>
          </p:txBody>
        </p:sp>
        <p:sp>
          <p:nvSpPr>
            <p:cNvPr id="32777" name="4 CuadroTexto"/>
            <p:cNvSpPr txBox="1">
              <a:spLocks noChangeArrowheads="1"/>
            </p:cNvSpPr>
            <p:nvPr/>
          </p:nvSpPr>
          <p:spPr bwMode="auto">
            <a:xfrm>
              <a:off x="5410200" y="5700713"/>
              <a:ext cx="1400175" cy="372460"/>
            </a:xfrm>
            <a:prstGeom prst="rect">
              <a:avLst/>
            </a:prstGeom>
            <a:noFill/>
            <a:ln w="9525">
              <a:noFill/>
              <a:miter lim="800000"/>
              <a:headEnd/>
              <a:tailEnd/>
            </a:ln>
          </p:spPr>
          <p:txBody>
            <a:bodyPr>
              <a:spAutoFit/>
            </a:bodyPr>
            <a:lstStyle/>
            <a:p>
              <a:r>
                <a:rPr lang="en-US" sz="2200">
                  <a:solidFill>
                    <a:schemeClr val="tx1"/>
                  </a:solidFill>
                </a:rPr>
                <a:t>Passive</a:t>
              </a:r>
            </a:p>
          </p:txBody>
        </p:sp>
        <p:sp>
          <p:nvSpPr>
            <p:cNvPr id="32778" name="4 CuadroTexto"/>
            <p:cNvSpPr txBox="1">
              <a:spLocks noChangeArrowheads="1"/>
            </p:cNvSpPr>
            <p:nvPr/>
          </p:nvSpPr>
          <p:spPr bwMode="auto">
            <a:xfrm>
              <a:off x="7315200" y="5715000"/>
              <a:ext cx="1393825" cy="372460"/>
            </a:xfrm>
            <a:prstGeom prst="rect">
              <a:avLst/>
            </a:prstGeom>
            <a:noFill/>
            <a:ln w="9525">
              <a:noFill/>
              <a:miter lim="800000"/>
              <a:headEnd/>
              <a:tailEnd/>
            </a:ln>
          </p:spPr>
          <p:txBody>
            <a:bodyPr>
              <a:spAutoFit/>
            </a:bodyPr>
            <a:lstStyle/>
            <a:p>
              <a:r>
                <a:rPr lang="en-US" sz="2200">
                  <a:solidFill>
                    <a:schemeClr val="tx1"/>
                  </a:solidFill>
                </a:rPr>
                <a:t>Passive</a:t>
              </a:r>
            </a:p>
          </p:txBody>
        </p:sp>
        <p:sp>
          <p:nvSpPr>
            <p:cNvPr id="32779" name="4 CuadroTexto"/>
            <p:cNvSpPr txBox="1">
              <a:spLocks noChangeArrowheads="1"/>
            </p:cNvSpPr>
            <p:nvPr/>
          </p:nvSpPr>
          <p:spPr bwMode="auto">
            <a:xfrm>
              <a:off x="3635375" y="5710238"/>
              <a:ext cx="1165225" cy="372460"/>
            </a:xfrm>
            <a:prstGeom prst="rect">
              <a:avLst/>
            </a:prstGeom>
            <a:noFill/>
            <a:ln w="9525">
              <a:noFill/>
              <a:miter lim="800000"/>
              <a:headEnd/>
              <a:tailEnd/>
            </a:ln>
          </p:spPr>
          <p:txBody>
            <a:bodyPr>
              <a:spAutoFit/>
            </a:bodyPr>
            <a:lstStyle/>
            <a:p>
              <a:r>
                <a:rPr lang="en-US" sz="2200">
                  <a:solidFill>
                    <a:schemeClr val="tx1"/>
                  </a:solidFill>
                </a:rPr>
                <a:t>Active </a:t>
              </a:r>
            </a:p>
          </p:txBody>
        </p:sp>
        <p:pic>
          <p:nvPicPr>
            <p:cNvPr id="32780" name="3 Imagen"/>
            <p:cNvPicPr>
              <a:picLocks noChangeAspect="1"/>
            </p:cNvPicPr>
            <p:nvPr/>
          </p:nvPicPr>
          <p:blipFill>
            <a:blip r:embed="rId7" cstate="print"/>
            <a:srcRect/>
            <a:stretch>
              <a:fillRect/>
            </a:stretch>
          </p:blipFill>
          <p:spPr bwMode="auto">
            <a:xfrm>
              <a:off x="1341477" y="2019737"/>
              <a:ext cx="1773248" cy="1572169"/>
            </a:xfrm>
            <a:prstGeom prst="rect">
              <a:avLst/>
            </a:prstGeom>
            <a:noFill/>
            <a:ln w="9525">
              <a:noFill/>
              <a:miter lim="800000"/>
              <a:headEnd/>
              <a:tailEnd/>
            </a:ln>
          </p:spPr>
        </p:pic>
        <p:pic>
          <p:nvPicPr>
            <p:cNvPr id="32781" name="3 Imagen"/>
            <p:cNvPicPr>
              <a:picLocks noChangeAspect="1"/>
            </p:cNvPicPr>
            <p:nvPr/>
          </p:nvPicPr>
          <p:blipFill>
            <a:blip r:embed="rId8" cstate="print"/>
            <a:srcRect/>
            <a:stretch>
              <a:fillRect/>
            </a:stretch>
          </p:blipFill>
          <p:spPr bwMode="auto">
            <a:xfrm>
              <a:off x="3138505" y="2019737"/>
              <a:ext cx="1812986" cy="1572348"/>
            </a:xfrm>
            <a:prstGeom prst="rect">
              <a:avLst/>
            </a:prstGeom>
            <a:noFill/>
            <a:ln w="9525">
              <a:noFill/>
              <a:miter lim="800000"/>
              <a:headEnd/>
              <a:tailEnd/>
            </a:ln>
          </p:spPr>
        </p:pic>
        <p:pic>
          <p:nvPicPr>
            <p:cNvPr id="32782" name="1 Imagen"/>
            <p:cNvPicPr>
              <a:picLocks noChangeAspect="1"/>
            </p:cNvPicPr>
            <p:nvPr/>
          </p:nvPicPr>
          <p:blipFill>
            <a:blip r:embed="rId9" cstate="print"/>
            <a:srcRect/>
            <a:stretch>
              <a:fillRect/>
            </a:stretch>
          </p:blipFill>
          <p:spPr bwMode="auto">
            <a:xfrm>
              <a:off x="5033898" y="1954223"/>
              <a:ext cx="1861448" cy="1637863"/>
            </a:xfrm>
            <a:prstGeom prst="rect">
              <a:avLst/>
            </a:prstGeom>
            <a:noFill/>
            <a:ln w="9525">
              <a:noFill/>
              <a:miter lim="800000"/>
              <a:headEnd/>
              <a:tailEnd/>
            </a:ln>
          </p:spPr>
        </p:pic>
        <p:pic>
          <p:nvPicPr>
            <p:cNvPr id="32783" name="1 Imagen"/>
            <p:cNvPicPr>
              <a:picLocks noChangeAspect="1"/>
            </p:cNvPicPr>
            <p:nvPr/>
          </p:nvPicPr>
          <p:blipFill>
            <a:blip r:embed="rId10" cstate="print"/>
            <a:srcRect/>
            <a:stretch>
              <a:fillRect/>
            </a:stretch>
          </p:blipFill>
          <p:spPr bwMode="auto">
            <a:xfrm>
              <a:off x="6938419" y="1951038"/>
              <a:ext cx="1900781" cy="1706562"/>
            </a:xfrm>
            <a:prstGeom prst="rect">
              <a:avLst/>
            </a:prstGeom>
            <a:noFill/>
            <a:ln w="9525">
              <a:noFill/>
              <a:miter lim="800000"/>
              <a:headEnd/>
              <a:tailEnd/>
            </a:ln>
          </p:spPr>
        </p:pic>
        <p:sp>
          <p:nvSpPr>
            <p:cNvPr id="32784" name="4 CuadroTexto"/>
            <p:cNvSpPr txBox="1">
              <a:spLocks noChangeArrowheads="1"/>
            </p:cNvSpPr>
            <p:nvPr/>
          </p:nvSpPr>
          <p:spPr bwMode="auto">
            <a:xfrm>
              <a:off x="304800" y="2577405"/>
              <a:ext cx="1447800" cy="477455"/>
            </a:xfrm>
            <a:prstGeom prst="rect">
              <a:avLst/>
            </a:prstGeom>
            <a:noFill/>
            <a:ln w="9525">
              <a:noFill/>
              <a:miter lim="800000"/>
              <a:headEnd/>
              <a:tailEnd/>
            </a:ln>
          </p:spPr>
          <p:txBody>
            <a:bodyPr>
              <a:spAutoFit/>
            </a:bodyPr>
            <a:lstStyle/>
            <a:p>
              <a:r>
                <a:rPr lang="en-US" sz="1500">
                  <a:solidFill>
                    <a:schemeClr val="tx1"/>
                  </a:solidFill>
                </a:rPr>
                <a:t>Spectral Task </a:t>
              </a:r>
            </a:p>
            <a:p>
              <a:r>
                <a:rPr lang="en-US" sz="1500">
                  <a:solidFill>
                    <a:schemeClr val="tx1"/>
                  </a:solidFill>
                </a:rPr>
                <a:t>Tone Detect</a:t>
              </a:r>
            </a:p>
          </p:txBody>
        </p:sp>
        <p:sp>
          <p:nvSpPr>
            <p:cNvPr id="32785" name="4 CuadroTexto"/>
            <p:cNvSpPr txBox="1">
              <a:spLocks noChangeArrowheads="1"/>
            </p:cNvSpPr>
            <p:nvPr/>
          </p:nvSpPr>
          <p:spPr bwMode="auto">
            <a:xfrm>
              <a:off x="304800" y="4519612"/>
              <a:ext cx="1524000" cy="674300"/>
            </a:xfrm>
            <a:prstGeom prst="rect">
              <a:avLst/>
            </a:prstGeom>
            <a:noFill/>
            <a:ln w="9525">
              <a:noFill/>
              <a:miter lim="800000"/>
              <a:headEnd/>
              <a:tailEnd/>
            </a:ln>
          </p:spPr>
          <p:txBody>
            <a:bodyPr>
              <a:spAutoFit/>
            </a:bodyPr>
            <a:lstStyle/>
            <a:p>
              <a:r>
                <a:rPr lang="en-US" sz="1500">
                  <a:solidFill>
                    <a:schemeClr val="tx1"/>
                  </a:solidFill>
                </a:rPr>
                <a:t>Temporal Task</a:t>
              </a:r>
            </a:p>
            <a:p>
              <a:r>
                <a:rPr lang="en-US" sz="1500">
                  <a:solidFill>
                    <a:schemeClr val="tx1"/>
                  </a:solidFill>
                </a:rPr>
                <a:t>Click Rate Discrimination</a:t>
              </a:r>
            </a:p>
          </p:txBody>
        </p:sp>
        <p:sp>
          <p:nvSpPr>
            <p:cNvPr id="32786" name="Right Arrow 20"/>
            <p:cNvSpPr>
              <a:spLocks noChangeArrowheads="1"/>
            </p:cNvSpPr>
            <p:nvPr/>
          </p:nvSpPr>
          <p:spPr bwMode="auto">
            <a:xfrm>
              <a:off x="3048000" y="2895600"/>
              <a:ext cx="381000" cy="76200"/>
            </a:xfrm>
            <a:prstGeom prst="rightArrow">
              <a:avLst>
                <a:gd name="adj1" fmla="val 50000"/>
                <a:gd name="adj2" fmla="val 50000"/>
              </a:avLst>
            </a:prstGeom>
            <a:solidFill>
              <a:schemeClr val="accent1"/>
            </a:solidFill>
            <a:ln w="9525">
              <a:solidFill>
                <a:schemeClr val="tx1"/>
              </a:solidFill>
              <a:round/>
              <a:headEnd/>
              <a:tailEnd/>
            </a:ln>
          </p:spPr>
          <p:txBody>
            <a:bodyPr/>
            <a:lstStyle/>
            <a:p>
              <a:endParaRPr lang="en-US">
                <a:solidFill>
                  <a:schemeClr val="tx1"/>
                </a:solidFill>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p:txBody>
          <a:bodyPr/>
          <a:lstStyle/>
          <a:p>
            <a:r>
              <a:rPr lang="fr-FR" smtClean="0"/>
              <a:t>Plasticity</a:t>
            </a:r>
            <a:endParaRPr lang="en-GB" smtClean="0"/>
          </a:p>
        </p:txBody>
      </p:sp>
      <p:sp>
        <p:nvSpPr>
          <p:cNvPr id="6147" name="ZoneTexte 2"/>
          <p:cNvSpPr txBox="1">
            <a:spLocks noChangeArrowheads="1"/>
          </p:cNvSpPr>
          <p:nvPr/>
        </p:nvSpPr>
        <p:spPr bwMode="auto">
          <a:xfrm>
            <a:off x="611188" y="1708150"/>
            <a:ext cx="7429500" cy="612775"/>
          </a:xfrm>
          <a:prstGeom prst="rect">
            <a:avLst/>
          </a:prstGeom>
          <a:noFill/>
          <a:ln w="9525">
            <a:noFill/>
            <a:miter lim="800000"/>
            <a:headEnd/>
            <a:tailEnd/>
          </a:ln>
        </p:spPr>
        <p:txBody>
          <a:bodyPr>
            <a:spAutoFit/>
          </a:bodyPr>
          <a:lstStyle/>
          <a:p>
            <a:r>
              <a:rPr lang="fr-FR" sz="3600">
                <a:solidFill>
                  <a:schemeClr val="tx1"/>
                </a:solidFill>
              </a:rPr>
              <a:t>Why does plasticity matter?</a:t>
            </a:r>
            <a:endParaRPr lang="en-GB" sz="3600">
              <a:solidFill>
                <a:schemeClr val="tx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5"/>
          <p:cNvSpPr txBox="1">
            <a:spLocks noChangeArrowheads="1"/>
          </p:cNvSpPr>
          <p:nvPr/>
        </p:nvSpPr>
        <p:spPr bwMode="auto">
          <a:xfrm>
            <a:off x="7540642" y="7206950"/>
            <a:ext cx="4143404" cy="352725"/>
          </a:xfrm>
          <a:prstGeom prst="rect">
            <a:avLst/>
          </a:prstGeom>
          <a:noFill/>
          <a:ln w="9525">
            <a:noFill/>
            <a:miter lim="800000"/>
            <a:headEnd/>
            <a:tailEnd/>
          </a:ln>
        </p:spPr>
        <p:txBody>
          <a:bodyPr wrap="square">
            <a:spAutoFit/>
          </a:bodyPr>
          <a:lstStyle/>
          <a:p>
            <a:r>
              <a:rPr lang="fr-FR" dirty="0" err="1" smtClean="0">
                <a:solidFill>
                  <a:schemeClr val="tx1"/>
                </a:solidFill>
              </a:rPr>
              <a:t>Niwa</a:t>
            </a:r>
            <a:r>
              <a:rPr lang="fr-FR" dirty="0" smtClean="0">
                <a:solidFill>
                  <a:schemeClr val="tx1"/>
                </a:solidFill>
              </a:rPr>
              <a:t> et al, 2012. JNS</a:t>
            </a:r>
            <a:endParaRPr lang="en-GB" dirty="0">
              <a:solidFill>
                <a:schemeClr val="tx1"/>
              </a:solidFill>
            </a:endParaRPr>
          </a:p>
        </p:txBody>
      </p:sp>
      <p:sp>
        <p:nvSpPr>
          <p:cNvPr id="6" name="Espace réservé du contenu 2"/>
          <p:cNvSpPr txBox="1">
            <a:spLocks/>
          </p:cNvSpPr>
          <p:nvPr/>
        </p:nvSpPr>
        <p:spPr bwMode="auto">
          <a:xfrm>
            <a:off x="6723039" y="1422383"/>
            <a:ext cx="3357586" cy="5786478"/>
          </a:xfrm>
          <a:prstGeom prst="rect">
            <a:avLst/>
          </a:prstGeom>
          <a:noFill/>
          <a:ln w="9525">
            <a:noFill/>
            <a:round/>
            <a:headEnd/>
            <a:tailEnd/>
          </a:ln>
        </p:spPr>
        <p:txBody>
          <a:bodyPr vert="horz" wrap="square" lIns="0" tIns="24120" rIns="0" bIns="0" numCol="1" anchor="t" anchorCtr="0" compatLnSpc="1">
            <a:prstTxWarp prst="textNoShape">
              <a:avLst/>
            </a:prstTxWarp>
          </a:bodyPr>
          <a:lstStyle/>
          <a:p>
            <a:pPr marL="342900" lvl="0" indent="-342900" eaLnBrk="0">
              <a:lnSpc>
                <a:spcPct val="100000"/>
              </a:lnSpc>
              <a:spcAft>
                <a:spcPts val="0"/>
              </a:spcAft>
              <a:buFont typeface="Times New Roman" pitchFamily="18" charset="0"/>
              <a:buChar char="•"/>
              <a:defRPr/>
            </a:pPr>
            <a:r>
              <a:rPr lang="fr-FR" sz="2400" kern="0" dirty="0" smtClean="0">
                <a:solidFill>
                  <a:srgbClr val="000000"/>
                </a:solidFill>
              </a:rPr>
              <a:t>AM </a:t>
            </a:r>
            <a:r>
              <a:rPr lang="fr-FR" sz="2400" kern="0" dirty="0" err="1" smtClean="0">
                <a:solidFill>
                  <a:srgbClr val="000000"/>
                </a:solidFill>
              </a:rPr>
              <a:t>detection</a:t>
            </a:r>
            <a:r>
              <a:rPr lang="fr-FR" sz="2400" kern="0" dirty="0" smtClean="0">
                <a:solidFill>
                  <a:srgbClr val="000000"/>
                </a:solidFill>
              </a:rPr>
              <a:t> (noise) </a:t>
            </a:r>
            <a:r>
              <a:rPr lang="fr-FR" sz="2400" kern="0" dirty="0" err="1" smtClean="0">
                <a:solidFill>
                  <a:srgbClr val="000000"/>
                </a:solidFill>
              </a:rPr>
              <a:t>with</a:t>
            </a:r>
            <a:r>
              <a:rPr lang="fr-FR" sz="2400" kern="0" dirty="0" smtClean="0">
                <a:solidFill>
                  <a:srgbClr val="000000"/>
                </a:solidFill>
              </a:rPr>
              <a:t> A1 </a:t>
            </a:r>
            <a:r>
              <a:rPr lang="fr-FR" sz="2400" kern="0" dirty="0" err="1" smtClean="0">
                <a:solidFill>
                  <a:srgbClr val="000000"/>
                </a:solidFill>
              </a:rPr>
              <a:t>recordings</a:t>
            </a:r>
            <a:endParaRPr lang="fr-FR" sz="2400" kern="0" dirty="0" smtClean="0">
              <a:solidFill>
                <a:srgbClr val="000000"/>
              </a:solidFill>
            </a:endParaRPr>
          </a:p>
          <a:p>
            <a:pPr marL="342900" marR="0" lvl="0" indent="-342900" algn="l" defTabSz="457200" rtl="0" eaLnBrk="0" fontAlgn="base" latinLnBrk="0" hangingPunct="0">
              <a:lnSpc>
                <a:spcPct val="100000"/>
              </a:lnSpc>
              <a:spcBef>
                <a:spcPct val="0"/>
              </a:spcBef>
              <a:spcAft>
                <a:spcPts val="0"/>
              </a:spcAft>
              <a:buClr>
                <a:srgbClr val="000000"/>
              </a:buClr>
              <a:buSzPct val="100000"/>
              <a:buFont typeface="Times New Roman" pitchFamily="18" charset="0"/>
              <a:buChar char="•"/>
              <a:tabLst/>
              <a:defRPr/>
            </a:pPr>
            <a:r>
              <a:rPr lang="fr-FR" sz="2400" kern="0" dirty="0" err="1" smtClean="0">
                <a:solidFill>
                  <a:srgbClr val="000000"/>
                </a:solidFill>
                <a:latin typeface="+mn-lt"/>
              </a:rPr>
              <a:t>Firing</a:t>
            </a:r>
            <a:r>
              <a:rPr lang="fr-FR" sz="2400" kern="0" dirty="0" smtClean="0">
                <a:solidFill>
                  <a:srgbClr val="000000"/>
                </a:solidFill>
                <a:latin typeface="+mn-lt"/>
              </a:rPr>
              <a:t> rate-</a:t>
            </a:r>
            <a:r>
              <a:rPr lang="fr-FR" sz="2400" kern="0" dirty="0" err="1" smtClean="0">
                <a:solidFill>
                  <a:srgbClr val="000000"/>
                </a:solidFill>
                <a:latin typeface="+mn-lt"/>
              </a:rPr>
              <a:t>based</a:t>
            </a:r>
            <a:r>
              <a:rPr lang="fr-FR" sz="2400" kern="0" dirty="0" smtClean="0">
                <a:solidFill>
                  <a:srgbClr val="000000"/>
                </a:solidFill>
                <a:latin typeface="+mn-lt"/>
              </a:rPr>
              <a:t> discrimination of stimuli </a:t>
            </a:r>
            <a:r>
              <a:rPr lang="fr-FR" sz="2400" kern="0" dirty="0" err="1" smtClean="0">
                <a:solidFill>
                  <a:srgbClr val="000000"/>
                </a:solidFill>
                <a:latin typeface="+mn-lt"/>
              </a:rPr>
              <a:t>enhanced</a:t>
            </a:r>
            <a:r>
              <a:rPr lang="fr-FR" sz="2400" kern="0" dirty="0" smtClean="0">
                <a:solidFill>
                  <a:srgbClr val="000000"/>
                </a:solidFill>
                <a:latin typeface="+mn-lt"/>
              </a:rPr>
              <a:t> in active state</a:t>
            </a:r>
            <a:endParaRPr lang="fr-FR" sz="2400" kern="0" baseline="0" dirty="0" smtClean="0">
              <a:solidFill>
                <a:srgbClr val="000000"/>
              </a:solidFill>
              <a:latin typeface="+mn-lt"/>
            </a:endParaRPr>
          </a:p>
        </p:txBody>
      </p:sp>
      <p:pic>
        <p:nvPicPr>
          <p:cNvPr id="17412" name="Picture 4" descr="H:\Sélection_051.png"/>
          <p:cNvPicPr>
            <a:picLocks noChangeAspect="1" noChangeArrowheads="1"/>
          </p:cNvPicPr>
          <p:nvPr/>
        </p:nvPicPr>
        <p:blipFill>
          <a:blip r:embed="rId3" cstate="print"/>
          <a:srcRect/>
          <a:stretch>
            <a:fillRect/>
          </a:stretch>
        </p:blipFill>
        <p:spPr bwMode="auto">
          <a:xfrm>
            <a:off x="253966" y="1065194"/>
            <a:ext cx="5929354" cy="4171048"/>
          </a:xfrm>
          <a:prstGeom prst="rect">
            <a:avLst/>
          </a:prstGeom>
          <a:noFill/>
        </p:spPr>
      </p:pic>
      <p:pic>
        <p:nvPicPr>
          <p:cNvPr id="17413" name="Picture 5" descr="H:\Sélection_052.png"/>
          <p:cNvPicPr>
            <a:picLocks noChangeAspect="1" noChangeArrowheads="1"/>
          </p:cNvPicPr>
          <p:nvPr/>
        </p:nvPicPr>
        <p:blipFill>
          <a:blip r:embed="rId4" cstate="print"/>
          <a:srcRect/>
          <a:stretch>
            <a:fillRect/>
          </a:stretch>
        </p:blipFill>
        <p:spPr bwMode="auto">
          <a:xfrm>
            <a:off x="0" y="5280309"/>
            <a:ext cx="7183452" cy="2279365"/>
          </a:xfrm>
          <a:prstGeom prst="rect">
            <a:avLst/>
          </a:prstGeom>
          <a:noFill/>
        </p:spPr>
      </p:pic>
      <p:sp>
        <p:nvSpPr>
          <p:cNvPr id="80898" name="Titre 1"/>
          <p:cNvSpPr>
            <a:spLocks noGrp="1"/>
          </p:cNvSpPr>
          <p:nvPr>
            <p:ph type="title"/>
          </p:nvPr>
        </p:nvSpPr>
        <p:spPr/>
        <p:txBody>
          <a:bodyPr/>
          <a:lstStyle/>
          <a:p>
            <a:r>
              <a:rPr lang="fr-FR" dirty="0" err="1" smtClean="0"/>
              <a:t>Task</a:t>
            </a:r>
            <a:r>
              <a:rPr lang="fr-FR" dirty="0" smtClean="0"/>
              <a:t>-relevant shift in </a:t>
            </a:r>
            <a:r>
              <a:rPr lang="fr-FR" dirty="0" err="1" smtClean="0"/>
              <a:t>encoding</a:t>
            </a:r>
            <a:endParaRPr lang="en-GB"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re 1"/>
          <p:cNvSpPr>
            <a:spLocks noGrp="1"/>
          </p:cNvSpPr>
          <p:nvPr>
            <p:ph type="title"/>
          </p:nvPr>
        </p:nvSpPr>
        <p:spPr/>
        <p:txBody>
          <a:bodyPr/>
          <a:lstStyle/>
          <a:p>
            <a:r>
              <a:rPr lang="fr-FR" dirty="0" err="1" smtClean="0"/>
              <a:t>Task</a:t>
            </a:r>
            <a:r>
              <a:rPr lang="fr-FR" dirty="0" smtClean="0"/>
              <a:t>-relevant shift in </a:t>
            </a:r>
            <a:r>
              <a:rPr lang="fr-FR" dirty="0" err="1" smtClean="0"/>
              <a:t>encoding</a:t>
            </a:r>
            <a:endParaRPr lang="en-GB" dirty="0" smtClean="0"/>
          </a:p>
        </p:txBody>
      </p:sp>
      <p:pic>
        <p:nvPicPr>
          <p:cNvPr id="17414" name="Picture 6" descr="H:\Sélection_053.png"/>
          <p:cNvPicPr>
            <a:picLocks noChangeAspect="1" noChangeArrowheads="1"/>
          </p:cNvPicPr>
          <p:nvPr/>
        </p:nvPicPr>
        <p:blipFill>
          <a:blip r:embed="rId3" cstate="print"/>
          <a:srcRect/>
          <a:stretch>
            <a:fillRect/>
          </a:stretch>
        </p:blipFill>
        <p:spPr bwMode="auto">
          <a:xfrm>
            <a:off x="111090" y="1350945"/>
            <a:ext cx="5500760" cy="6164276"/>
          </a:xfrm>
          <a:prstGeom prst="rect">
            <a:avLst/>
          </a:prstGeom>
          <a:noFill/>
        </p:spPr>
      </p:pic>
      <p:sp>
        <p:nvSpPr>
          <p:cNvPr id="9" name="ZoneTexte 5"/>
          <p:cNvSpPr txBox="1">
            <a:spLocks noChangeArrowheads="1"/>
          </p:cNvSpPr>
          <p:nvPr/>
        </p:nvSpPr>
        <p:spPr bwMode="auto">
          <a:xfrm>
            <a:off x="7540642" y="7206950"/>
            <a:ext cx="4143404" cy="352725"/>
          </a:xfrm>
          <a:prstGeom prst="rect">
            <a:avLst/>
          </a:prstGeom>
          <a:noFill/>
          <a:ln w="9525">
            <a:noFill/>
            <a:miter lim="800000"/>
            <a:headEnd/>
            <a:tailEnd/>
          </a:ln>
        </p:spPr>
        <p:txBody>
          <a:bodyPr wrap="square">
            <a:spAutoFit/>
          </a:bodyPr>
          <a:lstStyle/>
          <a:p>
            <a:r>
              <a:rPr lang="fr-FR" dirty="0" err="1" smtClean="0">
                <a:solidFill>
                  <a:schemeClr val="tx1"/>
                </a:solidFill>
              </a:rPr>
              <a:t>Niwa</a:t>
            </a:r>
            <a:r>
              <a:rPr lang="fr-FR" dirty="0" smtClean="0">
                <a:solidFill>
                  <a:schemeClr val="tx1"/>
                </a:solidFill>
              </a:rPr>
              <a:t> et al, 2012. JNS</a:t>
            </a:r>
            <a:endParaRPr lang="en-GB" dirty="0">
              <a:solidFill>
                <a:schemeClr val="tx1"/>
              </a:solidFill>
            </a:endParaRPr>
          </a:p>
        </p:txBody>
      </p:sp>
      <p:sp>
        <p:nvSpPr>
          <p:cNvPr id="10" name="Espace réservé du contenu 2"/>
          <p:cNvSpPr txBox="1">
            <a:spLocks/>
          </p:cNvSpPr>
          <p:nvPr/>
        </p:nvSpPr>
        <p:spPr bwMode="auto">
          <a:xfrm>
            <a:off x="6723039" y="1422383"/>
            <a:ext cx="3357586" cy="5786478"/>
          </a:xfrm>
          <a:prstGeom prst="rect">
            <a:avLst/>
          </a:prstGeom>
          <a:noFill/>
          <a:ln w="9525">
            <a:noFill/>
            <a:round/>
            <a:headEnd/>
            <a:tailEnd/>
          </a:ln>
        </p:spPr>
        <p:txBody>
          <a:bodyPr vert="horz" wrap="square" lIns="0" tIns="24120" rIns="0" bIns="0" numCol="1" anchor="t" anchorCtr="0" compatLnSpc="1">
            <a:prstTxWarp prst="textNoShape">
              <a:avLst/>
            </a:prstTxWarp>
          </a:bodyPr>
          <a:lstStyle/>
          <a:p>
            <a:pPr marL="342900" lvl="0" indent="-342900" eaLnBrk="0">
              <a:lnSpc>
                <a:spcPct val="100000"/>
              </a:lnSpc>
              <a:spcAft>
                <a:spcPts val="0"/>
              </a:spcAft>
              <a:buFont typeface="Times New Roman" pitchFamily="18" charset="0"/>
              <a:buChar char="•"/>
              <a:defRPr/>
            </a:pPr>
            <a:r>
              <a:rPr lang="fr-FR" sz="2400" kern="0" dirty="0" smtClean="0">
                <a:solidFill>
                  <a:srgbClr val="000000"/>
                </a:solidFill>
              </a:rPr>
              <a:t>AM </a:t>
            </a:r>
            <a:r>
              <a:rPr lang="fr-FR" sz="2400" kern="0" dirty="0" err="1" smtClean="0">
                <a:solidFill>
                  <a:srgbClr val="000000"/>
                </a:solidFill>
              </a:rPr>
              <a:t>detection</a:t>
            </a:r>
            <a:r>
              <a:rPr lang="fr-FR" sz="2400" kern="0" dirty="0" smtClean="0">
                <a:solidFill>
                  <a:srgbClr val="000000"/>
                </a:solidFill>
              </a:rPr>
              <a:t> (noise) </a:t>
            </a:r>
            <a:r>
              <a:rPr lang="fr-FR" sz="2400" kern="0" dirty="0" err="1" smtClean="0">
                <a:solidFill>
                  <a:srgbClr val="000000"/>
                </a:solidFill>
              </a:rPr>
              <a:t>with</a:t>
            </a:r>
            <a:r>
              <a:rPr lang="fr-FR" sz="2400" kern="0" dirty="0" smtClean="0">
                <a:solidFill>
                  <a:srgbClr val="000000"/>
                </a:solidFill>
              </a:rPr>
              <a:t> A1 </a:t>
            </a:r>
            <a:r>
              <a:rPr lang="fr-FR" sz="2400" kern="0" dirty="0" err="1" smtClean="0">
                <a:solidFill>
                  <a:srgbClr val="000000"/>
                </a:solidFill>
              </a:rPr>
              <a:t>recordings</a:t>
            </a:r>
            <a:endParaRPr lang="fr-FR" sz="2400" kern="0" dirty="0" smtClean="0">
              <a:solidFill>
                <a:srgbClr val="000000"/>
              </a:solidFill>
            </a:endParaRPr>
          </a:p>
          <a:p>
            <a:pPr marL="342900" lvl="0" indent="-342900" eaLnBrk="0">
              <a:lnSpc>
                <a:spcPct val="100000"/>
              </a:lnSpc>
              <a:spcAft>
                <a:spcPts val="0"/>
              </a:spcAft>
              <a:buFont typeface="Times New Roman" pitchFamily="18" charset="0"/>
              <a:buChar char="•"/>
              <a:defRPr/>
            </a:pPr>
            <a:r>
              <a:rPr lang="fr-FR" sz="2400" kern="0" dirty="0" err="1" smtClean="0">
                <a:solidFill>
                  <a:srgbClr val="000000"/>
                </a:solidFill>
              </a:rPr>
              <a:t>Firing</a:t>
            </a:r>
            <a:r>
              <a:rPr lang="fr-FR" sz="2400" kern="0" dirty="0" smtClean="0">
                <a:solidFill>
                  <a:srgbClr val="000000"/>
                </a:solidFill>
              </a:rPr>
              <a:t> rate-</a:t>
            </a:r>
            <a:r>
              <a:rPr lang="fr-FR" sz="2400" kern="0" dirty="0" err="1" smtClean="0">
                <a:solidFill>
                  <a:srgbClr val="000000"/>
                </a:solidFill>
              </a:rPr>
              <a:t>based</a:t>
            </a:r>
            <a:r>
              <a:rPr lang="fr-FR" sz="2400" kern="0" dirty="0" smtClean="0">
                <a:solidFill>
                  <a:srgbClr val="000000"/>
                </a:solidFill>
              </a:rPr>
              <a:t> discrimination of stimuli </a:t>
            </a:r>
            <a:r>
              <a:rPr lang="fr-FR" sz="2400" kern="0" dirty="0" err="1" smtClean="0">
                <a:solidFill>
                  <a:srgbClr val="000000"/>
                </a:solidFill>
              </a:rPr>
              <a:t>enhanced</a:t>
            </a:r>
            <a:r>
              <a:rPr lang="fr-FR" sz="2400" kern="0" dirty="0" smtClean="0">
                <a:solidFill>
                  <a:srgbClr val="000000"/>
                </a:solidFill>
              </a:rPr>
              <a:t> in active state</a:t>
            </a:r>
          </a:p>
          <a:p>
            <a:pPr marL="342900" lvl="0" indent="-342900" eaLnBrk="0">
              <a:lnSpc>
                <a:spcPct val="100000"/>
              </a:lnSpc>
              <a:spcAft>
                <a:spcPts val="0"/>
              </a:spcAft>
              <a:buFont typeface="Times New Roman" pitchFamily="18" charset="0"/>
              <a:buChar char="•"/>
              <a:defRPr/>
            </a:pPr>
            <a:r>
              <a:rPr lang="fr-FR" sz="2400" kern="0" dirty="0" smtClean="0">
                <a:solidFill>
                  <a:srgbClr val="000000"/>
                </a:solidFill>
              </a:rPr>
              <a:t>Idem for phase-</a:t>
            </a:r>
            <a:r>
              <a:rPr lang="fr-FR" sz="2400" kern="0" dirty="0" err="1" smtClean="0">
                <a:solidFill>
                  <a:srgbClr val="000000"/>
                </a:solidFill>
              </a:rPr>
              <a:t>locked</a:t>
            </a:r>
            <a:r>
              <a:rPr lang="fr-FR" sz="2400" kern="0" dirty="0" smtClean="0">
                <a:solidFill>
                  <a:srgbClr val="000000"/>
                </a:solidFill>
              </a:rPr>
              <a:t> </a:t>
            </a:r>
            <a:r>
              <a:rPr lang="fr-FR" sz="2400" kern="0" dirty="0" err="1" smtClean="0">
                <a:solidFill>
                  <a:srgbClr val="000000"/>
                </a:solidFill>
              </a:rPr>
              <a:t>response</a:t>
            </a:r>
            <a:r>
              <a:rPr lang="fr-FR" sz="2400" kern="0" dirty="0" smtClean="0">
                <a:solidFill>
                  <a:srgbClr val="000000"/>
                </a:solidFill>
              </a:rPr>
              <a:t>, to a </a:t>
            </a:r>
            <a:r>
              <a:rPr lang="fr-FR" sz="2400" kern="0" dirty="0" err="1" smtClean="0">
                <a:solidFill>
                  <a:srgbClr val="000000"/>
                </a:solidFill>
              </a:rPr>
              <a:t>less</a:t>
            </a:r>
            <a:r>
              <a:rPr lang="fr-FR" sz="2400" kern="0" dirty="0" smtClean="0">
                <a:solidFill>
                  <a:srgbClr val="000000"/>
                </a:solidFill>
              </a:rPr>
              <a:t> </a:t>
            </a:r>
            <a:r>
              <a:rPr lang="fr-FR" sz="2400" kern="0" dirty="0" err="1" smtClean="0">
                <a:solidFill>
                  <a:srgbClr val="000000"/>
                </a:solidFill>
              </a:rPr>
              <a:t>extent</a:t>
            </a:r>
            <a:endParaRPr lang="fr-FR" sz="2400" kern="0" dirty="0" smtClean="0">
              <a:solidFill>
                <a:srgbClr val="00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re 1"/>
          <p:cNvSpPr>
            <a:spLocks noGrp="1"/>
          </p:cNvSpPr>
          <p:nvPr>
            <p:ph type="title"/>
          </p:nvPr>
        </p:nvSpPr>
        <p:spPr/>
        <p:txBody>
          <a:bodyPr/>
          <a:lstStyle/>
          <a:p>
            <a:r>
              <a:rPr lang="fr-FR" dirty="0" err="1" smtClean="0"/>
              <a:t>Task</a:t>
            </a:r>
            <a:r>
              <a:rPr lang="fr-FR" dirty="0" smtClean="0"/>
              <a:t>-relevant shift in </a:t>
            </a:r>
            <a:r>
              <a:rPr lang="fr-FR" dirty="0" err="1" smtClean="0"/>
              <a:t>encoding</a:t>
            </a:r>
            <a:endParaRPr lang="en-GB" dirty="0" smtClean="0"/>
          </a:p>
        </p:txBody>
      </p:sp>
      <p:pic>
        <p:nvPicPr>
          <p:cNvPr id="17415" name="Picture 7" descr="H:\Sélection_054.png"/>
          <p:cNvPicPr>
            <a:picLocks noChangeAspect="1" noChangeArrowheads="1"/>
          </p:cNvPicPr>
          <p:nvPr/>
        </p:nvPicPr>
        <p:blipFill>
          <a:blip r:embed="rId3" cstate="print"/>
          <a:srcRect/>
          <a:stretch>
            <a:fillRect/>
          </a:stretch>
        </p:blipFill>
        <p:spPr bwMode="auto">
          <a:xfrm>
            <a:off x="-174662" y="2422515"/>
            <a:ext cx="7215238" cy="3297916"/>
          </a:xfrm>
          <a:prstGeom prst="rect">
            <a:avLst/>
          </a:prstGeom>
          <a:noFill/>
        </p:spPr>
      </p:pic>
      <p:sp>
        <p:nvSpPr>
          <p:cNvPr id="9" name="ZoneTexte 5"/>
          <p:cNvSpPr txBox="1">
            <a:spLocks noChangeArrowheads="1"/>
          </p:cNvSpPr>
          <p:nvPr/>
        </p:nvSpPr>
        <p:spPr bwMode="auto">
          <a:xfrm>
            <a:off x="7540642" y="7206950"/>
            <a:ext cx="4143404" cy="352725"/>
          </a:xfrm>
          <a:prstGeom prst="rect">
            <a:avLst/>
          </a:prstGeom>
          <a:noFill/>
          <a:ln w="9525">
            <a:noFill/>
            <a:miter lim="800000"/>
            <a:headEnd/>
            <a:tailEnd/>
          </a:ln>
        </p:spPr>
        <p:txBody>
          <a:bodyPr wrap="square">
            <a:spAutoFit/>
          </a:bodyPr>
          <a:lstStyle/>
          <a:p>
            <a:r>
              <a:rPr lang="fr-FR" dirty="0" err="1" smtClean="0">
                <a:solidFill>
                  <a:schemeClr val="tx1"/>
                </a:solidFill>
              </a:rPr>
              <a:t>Niwa</a:t>
            </a:r>
            <a:r>
              <a:rPr lang="fr-FR" dirty="0" smtClean="0">
                <a:solidFill>
                  <a:schemeClr val="tx1"/>
                </a:solidFill>
              </a:rPr>
              <a:t> et al, 2012. JNS</a:t>
            </a:r>
            <a:endParaRPr lang="en-GB" dirty="0">
              <a:solidFill>
                <a:schemeClr val="tx1"/>
              </a:solidFill>
            </a:endParaRPr>
          </a:p>
        </p:txBody>
      </p:sp>
      <p:sp>
        <p:nvSpPr>
          <p:cNvPr id="10" name="Espace réservé du contenu 2"/>
          <p:cNvSpPr txBox="1">
            <a:spLocks/>
          </p:cNvSpPr>
          <p:nvPr/>
        </p:nvSpPr>
        <p:spPr bwMode="auto">
          <a:xfrm>
            <a:off x="6723039" y="1422383"/>
            <a:ext cx="3357586" cy="5786478"/>
          </a:xfrm>
          <a:prstGeom prst="rect">
            <a:avLst/>
          </a:prstGeom>
          <a:noFill/>
          <a:ln w="9525">
            <a:noFill/>
            <a:round/>
            <a:headEnd/>
            <a:tailEnd/>
          </a:ln>
        </p:spPr>
        <p:txBody>
          <a:bodyPr vert="horz" wrap="square" lIns="0" tIns="24120" rIns="0" bIns="0" numCol="1" anchor="t" anchorCtr="0" compatLnSpc="1">
            <a:prstTxWarp prst="textNoShape">
              <a:avLst/>
            </a:prstTxWarp>
          </a:bodyPr>
          <a:lstStyle/>
          <a:p>
            <a:pPr marL="342900" lvl="0" indent="-342900" eaLnBrk="0">
              <a:lnSpc>
                <a:spcPct val="100000"/>
              </a:lnSpc>
              <a:spcAft>
                <a:spcPts val="0"/>
              </a:spcAft>
              <a:buFont typeface="Times New Roman" pitchFamily="18" charset="0"/>
              <a:buChar char="•"/>
              <a:defRPr/>
            </a:pPr>
            <a:r>
              <a:rPr lang="fr-FR" sz="2400" kern="0" dirty="0" smtClean="0">
                <a:solidFill>
                  <a:srgbClr val="000000"/>
                </a:solidFill>
              </a:rPr>
              <a:t>AM </a:t>
            </a:r>
            <a:r>
              <a:rPr lang="fr-FR" sz="2400" kern="0" dirty="0" err="1" smtClean="0">
                <a:solidFill>
                  <a:srgbClr val="000000"/>
                </a:solidFill>
              </a:rPr>
              <a:t>detection</a:t>
            </a:r>
            <a:r>
              <a:rPr lang="fr-FR" sz="2400" kern="0" dirty="0" smtClean="0">
                <a:solidFill>
                  <a:srgbClr val="000000"/>
                </a:solidFill>
              </a:rPr>
              <a:t> (noise) </a:t>
            </a:r>
            <a:r>
              <a:rPr lang="fr-FR" sz="2400" kern="0" dirty="0" err="1" smtClean="0">
                <a:solidFill>
                  <a:srgbClr val="000000"/>
                </a:solidFill>
              </a:rPr>
              <a:t>with</a:t>
            </a:r>
            <a:r>
              <a:rPr lang="fr-FR" sz="2400" kern="0" dirty="0" smtClean="0">
                <a:solidFill>
                  <a:srgbClr val="000000"/>
                </a:solidFill>
              </a:rPr>
              <a:t> A1 </a:t>
            </a:r>
            <a:r>
              <a:rPr lang="fr-FR" sz="2400" kern="0" dirty="0" err="1" smtClean="0">
                <a:solidFill>
                  <a:srgbClr val="000000"/>
                </a:solidFill>
              </a:rPr>
              <a:t>recordings</a:t>
            </a:r>
            <a:endParaRPr lang="fr-FR" sz="2400" kern="0" dirty="0" smtClean="0">
              <a:solidFill>
                <a:srgbClr val="000000"/>
              </a:solidFill>
            </a:endParaRPr>
          </a:p>
          <a:p>
            <a:pPr marL="342900" lvl="0" indent="-342900" eaLnBrk="0">
              <a:lnSpc>
                <a:spcPct val="100000"/>
              </a:lnSpc>
              <a:spcAft>
                <a:spcPts val="0"/>
              </a:spcAft>
              <a:buFont typeface="Times New Roman" pitchFamily="18" charset="0"/>
              <a:buChar char="•"/>
              <a:defRPr/>
            </a:pPr>
            <a:r>
              <a:rPr lang="fr-FR" sz="2400" kern="0" dirty="0" err="1" smtClean="0">
                <a:solidFill>
                  <a:srgbClr val="000000"/>
                </a:solidFill>
              </a:rPr>
              <a:t>Firing</a:t>
            </a:r>
            <a:r>
              <a:rPr lang="fr-FR" sz="2400" kern="0" dirty="0" smtClean="0">
                <a:solidFill>
                  <a:srgbClr val="000000"/>
                </a:solidFill>
              </a:rPr>
              <a:t> rate-</a:t>
            </a:r>
            <a:r>
              <a:rPr lang="fr-FR" sz="2400" kern="0" dirty="0" err="1" smtClean="0">
                <a:solidFill>
                  <a:srgbClr val="000000"/>
                </a:solidFill>
              </a:rPr>
              <a:t>based</a:t>
            </a:r>
            <a:r>
              <a:rPr lang="fr-FR" sz="2400" kern="0" dirty="0" smtClean="0">
                <a:solidFill>
                  <a:srgbClr val="000000"/>
                </a:solidFill>
              </a:rPr>
              <a:t> discrimination of stimuli </a:t>
            </a:r>
            <a:r>
              <a:rPr lang="fr-FR" sz="2400" kern="0" dirty="0" err="1" smtClean="0">
                <a:solidFill>
                  <a:srgbClr val="000000"/>
                </a:solidFill>
              </a:rPr>
              <a:t>enhanced</a:t>
            </a:r>
            <a:r>
              <a:rPr lang="fr-FR" sz="2400" kern="0" dirty="0" smtClean="0">
                <a:solidFill>
                  <a:srgbClr val="000000"/>
                </a:solidFill>
              </a:rPr>
              <a:t> in active state</a:t>
            </a:r>
          </a:p>
          <a:p>
            <a:pPr marL="342900" lvl="0" indent="-342900" eaLnBrk="0">
              <a:lnSpc>
                <a:spcPct val="100000"/>
              </a:lnSpc>
              <a:spcAft>
                <a:spcPts val="0"/>
              </a:spcAft>
              <a:buFont typeface="Times New Roman" pitchFamily="18" charset="0"/>
              <a:buChar char="•"/>
              <a:defRPr/>
            </a:pPr>
            <a:r>
              <a:rPr lang="fr-FR" sz="2400" kern="0" dirty="0" smtClean="0">
                <a:solidFill>
                  <a:srgbClr val="000000"/>
                </a:solidFill>
              </a:rPr>
              <a:t>Idem for phase-</a:t>
            </a:r>
            <a:r>
              <a:rPr lang="fr-FR" sz="2400" kern="0" dirty="0" err="1" smtClean="0">
                <a:solidFill>
                  <a:srgbClr val="000000"/>
                </a:solidFill>
              </a:rPr>
              <a:t>locked</a:t>
            </a:r>
            <a:r>
              <a:rPr lang="fr-FR" sz="2400" kern="0" dirty="0" smtClean="0">
                <a:solidFill>
                  <a:srgbClr val="000000"/>
                </a:solidFill>
              </a:rPr>
              <a:t> </a:t>
            </a:r>
            <a:r>
              <a:rPr lang="fr-FR" sz="2400" kern="0" dirty="0" err="1" smtClean="0">
                <a:solidFill>
                  <a:srgbClr val="000000"/>
                </a:solidFill>
              </a:rPr>
              <a:t>response</a:t>
            </a:r>
            <a:r>
              <a:rPr lang="fr-FR" sz="2400" kern="0" dirty="0" smtClean="0">
                <a:solidFill>
                  <a:srgbClr val="000000"/>
                </a:solidFill>
              </a:rPr>
              <a:t>, to a </a:t>
            </a:r>
            <a:r>
              <a:rPr lang="fr-FR" sz="2400" kern="0" dirty="0" err="1" smtClean="0">
                <a:solidFill>
                  <a:srgbClr val="000000"/>
                </a:solidFill>
              </a:rPr>
              <a:t>less</a:t>
            </a:r>
            <a:r>
              <a:rPr lang="fr-FR" sz="2400" kern="0" dirty="0" smtClean="0">
                <a:solidFill>
                  <a:srgbClr val="000000"/>
                </a:solidFill>
              </a:rPr>
              <a:t> </a:t>
            </a:r>
            <a:r>
              <a:rPr lang="fr-FR" sz="2400" kern="0" dirty="0" err="1" smtClean="0">
                <a:solidFill>
                  <a:srgbClr val="000000"/>
                </a:solidFill>
              </a:rPr>
              <a:t>extent</a:t>
            </a:r>
            <a:endParaRPr lang="fr-FR" sz="2400" kern="0" dirty="0" smtClean="0">
              <a:solidFill>
                <a:srgbClr val="000000"/>
              </a:solidFill>
            </a:endParaRPr>
          </a:p>
          <a:p>
            <a:pPr marL="342900" lvl="0" indent="-342900" eaLnBrk="0">
              <a:lnSpc>
                <a:spcPct val="100000"/>
              </a:lnSpc>
              <a:spcAft>
                <a:spcPts val="0"/>
              </a:spcAft>
              <a:buFont typeface="Times New Roman" pitchFamily="18" charset="0"/>
              <a:buChar char="•"/>
              <a:defRPr/>
            </a:pPr>
            <a:r>
              <a:rPr lang="fr-FR" sz="2400" kern="0" dirty="0" smtClean="0">
                <a:solidFill>
                  <a:srgbClr val="000000"/>
                </a:solidFill>
              </a:rPr>
              <a:t>All types of neurones </a:t>
            </a:r>
            <a:r>
              <a:rPr lang="fr-FR" sz="2400" kern="0" dirty="0" err="1" smtClean="0">
                <a:solidFill>
                  <a:srgbClr val="000000"/>
                </a:solidFill>
              </a:rPr>
              <a:t>exhibit</a:t>
            </a:r>
            <a:r>
              <a:rPr lang="fr-FR" sz="2400" kern="0" dirty="0" smtClean="0">
                <a:solidFill>
                  <a:srgbClr val="000000"/>
                </a:solidFill>
              </a:rPr>
              <a:t> an </a:t>
            </a:r>
            <a:r>
              <a:rPr lang="fr-FR" sz="2400" b="1" kern="0" dirty="0" err="1" smtClean="0">
                <a:solidFill>
                  <a:srgbClr val="000000"/>
                </a:solidFill>
              </a:rPr>
              <a:t>enhancement</a:t>
            </a:r>
            <a:r>
              <a:rPr lang="fr-FR" sz="2400" b="1" kern="0" dirty="0" smtClean="0">
                <a:solidFill>
                  <a:srgbClr val="000000"/>
                </a:solidFill>
              </a:rPr>
              <a:t> in </a:t>
            </a:r>
            <a:r>
              <a:rPr lang="fr-FR" sz="2400" b="1" kern="0" dirty="0" err="1" smtClean="0">
                <a:solidFill>
                  <a:srgbClr val="000000"/>
                </a:solidFill>
              </a:rPr>
              <a:t>firing</a:t>
            </a:r>
            <a:r>
              <a:rPr lang="fr-FR" sz="2400" b="1" kern="0" dirty="0" smtClean="0">
                <a:solidFill>
                  <a:srgbClr val="000000"/>
                </a:solidFill>
              </a:rPr>
              <a:t> rate-</a:t>
            </a:r>
            <a:r>
              <a:rPr lang="fr-FR" sz="2400" b="1" kern="0" dirty="0" err="1" smtClean="0">
                <a:solidFill>
                  <a:srgbClr val="000000"/>
                </a:solidFill>
              </a:rPr>
              <a:t>based</a:t>
            </a:r>
            <a:r>
              <a:rPr lang="fr-FR" sz="2400" b="1" kern="0" dirty="0" smtClean="0">
                <a:solidFill>
                  <a:srgbClr val="000000"/>
                </a:solidFill>
              </a:rPr>
              <a:t> codes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p:cNvPicPr>
          <p:nvPr/>
        </p:nvPicPr>
        <p:blipFill>
          <a:blip r:embed="rId3" cstate="print"/>
          <a:srcRect/>
          <a:stretch>
            <a:fillRect/>
          </a:stretch>
        </p:blipFill>
        <p:spPr bwMode="auto">
          <a:xfrm>
            <a:off x="755650" y="2016125"/>
            <a:ext cx="8485188" cy="5430838"/>
          </a:xfrm>
          <a:prstGeom prst="rect">
            <a:avLst/>
          </a:prstGeom>
          <a:noFill/>
          <a:ln w="9525">
            <a:noFill/>
            <a:miter lim="800000"/>
            <a:headEnd/>
            <a:tailEnd/>
          </a:ln>
        </p:spPr>
      </p:pic>
      <p:sp>
        <p:nvSpPr>
          <p:cNvPr id="33795" name="Rectangle 1"/>
          <p:cNvSpPr>
            <a:spLocks noChangeArrowheads="1"/>
          </p:cNvSpPr>
          <p:nvPr/>
        </p:nvSpPr>
        <p:spPr bwMode="auto">
          <a:xfrm>
            <a:off x="503238" y="800100"/>
            <a:ext cx="8653462" cy="679450"/>
          </a:xfrm>
          <a:prstGeom prst="rect">
            <a:avLst/>
          </a:prstGeom>
          <a:noFill/>
          <a:ln w="9525">
            <a:noFill/>
            <a:miter lim="800000"/>
            <a:headEnd/>
            <a:tailEnd/>
          </a:ln>
        </p:spPr>
        <p:txBody>
          <a:bodyPr lIns="100794" tIns="50397" rIns="100794" bIns="50397">
            <a:spAutoFit/>
          </a:bodyPr>
          <a:lstStyle/>
          <a:p>
            <a:pPr algn="ctr"/>
            <a:r>
              <a:rPr lang="en-US" sz="4000" b="1">
                <a:solidFill>
                  <a:schemeClr val="tx1"/>
                </a:solidFill>
              </a:rPr>
              <a:t>The Adaptive Auditory Brain - A1</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idx="4294967295"/>
          </p:nvPr>
        </p:nvSpPr>
        <p:spPr>
          <a:xfrm>
            <a:off x="503238" y="0"/>
            <a:ext cx="9061450" cy="1300163"/>
          </a:xfrm>
        </p:spPr>
        <p:txBody>
          <a:bodyPr/>
          <a:lstStyle/>
          <a:p>
            <a:pPr eaLnBrk="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Mapping spectro-temporal</a:t>
            </a:r>
            <a:br>
              <a:rPr lang="en-GB" smtClean="0"/>
            </a:br>
            <a:r>
              <a:rPr lang="en-GB" smtClean="0"/>
              <a:t>receptive fields (STRF)</a:t>
            </a:r>
          </a:p>
        </p:txBody>
      </p:sp>
      <p:sp>
        <p:nvSpPr>
          <p:cNvPr id="19459" name="Text Box 2"/>
          <p:cNvSpPr txBox="1">
            <a:spLocks noChangeArrowheads="1"/>
          </p:cNvSpPr>
          <p:nvPr/>
        </p:nvSpPr>
        <p:spPr bwMode="auto">
          <a:xfrm>
            <a:off x="5903913" y="7248525"/>
            <a:ext cx="4176712" cy="347663"/>
          </a:xfrm>
          <a:prstGeom prst="rect">
            <a:avLst/>
          </a:prstGeom>
          <a:noFill/>
          <a:ln w="9525">
            <a:noFill/>
            <a:round/>
            <a:headEnd/>
            <a:tailEnd/>
          </a:ln>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rPr>
              <a:t>Mesgarani et al, 2009. J. Neurophysiol.</a:t>
            </a:r>
          </a:p>
        </p:txBody>
      </p:sp>
      <p:grpSp>
        <p:nvGrpSpPr>
          <p:cNvPr id="2" name="Groupe 6"/>
          <p:cNvGrpSpPr>
            <a:grpSpLocks/>
          </p:cNvGrpSpPr>
          <p:nvPr/>
        </p:nvGrpSpPr>
        <p:grpSpPr bwMode="auto">
          <a:xfrm>
            <a:off x="-7938" y="1331913"/>
            <a:ext cx="6127751" cy="4751387"/>
            <a:chOff x="-8412" y="1331565"/>
            <a:chExt cx="6128844" cy="4752528"/>
          </a:xfrm>
        </p:grpSpPr>
        <p:pic>
          <p:nvPicPr>
            <p:cNvPr id="19462" name="Picture 2"/>
            <p:cNvPicPr>
              <a:picLocks noChangeAspect="1" noChangeArrowheads="1"/>
            </p:cNvPicPr>
            <p:nvPr/>
          </p:nvPicPr>
          <p:blipFill>
            <a:blip r:embed="rId3" cstate="print"/>
            <a:srcRect r="39252" b="-2132"/>
            <a:stretch>
              <a:fillRect/>
            </a:stretch>
          </p:blipFill>
          <p:spPr bwMode="auto">
            <a:xfrm>
              <a:off x="-8412" y="1403573"/>
              <a:ext cx="6128844" cy="4680520"/>
            </a:xfrm>
            <a:prstGeom prst="rect">
              <a:avLst/>
            </a:prstGeom>
            <a:noFill/>
            <a:ln w="9525">
              <a:noFill/>
              <a:miter lim="800000"/>
              <a:headEnd/>
              <a:tailEnd/>
            </a:ln>
          </p:spPr>
        </p:pic>
        <p:sp>
          <p:nvSpPr>
            <p:cNvPr id="19463" name="Rectangle 5"/>
            <p:cNvSpPr>
              <a:spLocks noChangeArrowheads="1"/>
            </p:cNvSpPr>
            <p:nvPr/>
          </p:nvSpPr>
          <p:spPr bwMode="auto">
            <a:xfrm>
              <a:off x="0" y="1331565"/>
              <a:ext cx="431800" cy="504056"/>
            </a:xfrm>
            <a:prstGeom prst="rect">
              <a:avLst/>
            </a:prstGeom>
            <a:solidFill>
              <a:schemeClr val="bg1"/>
            </a:solidFill>
            <a:ln w="9525" algn="ctr">
              <a:noFill/>
              <a:round/>
              <a:headEnd/>
              <a:tailEnd/>
            </a:ln>
          </p:spPr>
          <p:txBody>
            <a:bodyPr/>
            <a:lstStyle/>
            <a:p>
              <a:endParaRPr lang="en-US"/>
            </a:p>
          </p:txBody>
        </p:sp>
      </p:grpSp>
      <p:sp>
        <p:nvSpPr>
          <p:cNvPr id="19461" name="ZoneTexte 8"/>
          <p:cNvSpPr txBox="1">
            <a:spLocks noChangeArrowheads="1"/>
          </p:cNvSpPr>
          <p:nvPr/>
        </p:nvSpPr>
        <p:spPr bwMode="auto">
          <a:xfrm>
            <a:off x="1116013" y="6156325"/>
            <a:ext cx="6911975" cy="352425"/>
          </a:xfrm>
          <a:prstGeom prst="rect">
            <a:avLst/>
          </a:prstGeom>
          <a:noFill/>
          <a:ln w="9525">
            <a:noFill/>
            <a:miter lim="800000"/>
            <a:headEnd/>
            <a:tailEnd/>
          </a:ln>
        </p:spPr>
        <p:txBody>
          <a:bodyPr>
            <a:spAutoFit/>
          </a:bodyPr>
          <a:lstStyle/>
          <a:p>
            <a:r>
              <a:rPr lang="en-US">
                <a:solidFill>
                  <a:schemeClr val="tx1"/>
                </a:solidFill>
                <a:sym typeface="Wingdings" pitchFamily="2" charset="2"/>
              </a:rPr>
              <a:t> </a:t>
            </a:r>
            <a:r>
              <a:rPr lang="en-US">
                <a:solidFill>
                  <a:schemeClr val="tx1"/>
                </a:solidFill>
              </a:rPr>
              <a:t>Mapping spectrogram to neural responses</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Oval 6"/>
          <p:cNvSpPr>
            <a:spLocks noChangeArrowheads="1"/>
          </p:cNvSpPr>
          <p:nvPr/>
        </p:nvSpPr>
        <p:spPr bwMode="auto">
          <a:xfrm rot="-647579">
            <a:off x="6477000" y="4548188"/>
            <a:ext cx="1679575" cy="846137"/>
          </a:xfrm>
          <a:prstGeom prst="ellipse">
            <a:avLst/>
          </a:prstGeom>
          <a:noFill/>
          <a:ln w="28575">
            <a:solidFill>
              <a:srgbClr val="FFFFFF"/>
            </a:solidFill>
            <a:round/>
            <a:headEnd/>
            <a:tailEnd/>
          </a:ln>
        </p:spPr>
        <p:txBody>
          <a:bodyPr lIns="100794" tIns="50397" rIns="100794" bIns="50397"/>
          <a:lstStyle/>
          <a:p>
            <a:endParaRPr lang="en-US">
              <a:solidFill>
                <a:schemeClr val="tx1"/>
              </a:solidFill>
            </a:endParaRPr>
          </a:p>
        </p:txBody>
      </p:sp>
      <p:sp>
        <p:nvSpPr>
          <p:cNvPr id="10" name="Titre 1"/>
          <p:cNvSpPr txBox="1">
            <a:spLocks/>
          </p:cNvSpPr>
          <p:nvPr/>
        </p:nvSpPr>
        <p:spPr bwMode="auto">
          <a:xfrm>
            <a:off x="325438" y="-6350"/>
            <a:ext cx="9572625" cy="1255713"/>
          </a:xfrm>
          <a:prstGeom prst="rect">
            <a:avLst/>
          </a:prstGeom>
          <a:noFill/>
          <a:ln w="9525">
            <a:noFill/>
            <a:round/>
            <a:headEnd/>
            <a:tailEnd/>
          </a:ln>
        </p:spPr>
        <p:txBody>
          <a:bodyPr lIns="0" tIns="0" rIns="0" bIns="0" anchor="ctr"/>
          <a:lstStyle/>
          <a:p>
            <a:pPr algn="ctr">
              <a:defRPr/>
            </a:pPr>
            <a:r>
              <a:rPr lang="fr-FR" sz="4400" kern="0" dirty="0">
                <a:solidFill>
                  <a:srgbClr val="000000"/>
                </a:solidFill>
                <a:latin typeface="Arial" pitchFamily="34" charset="0"/>
              </a:rPr>
              <a:t>Attention-</a:t>
            </a:r>
            <a:r>
              <a:rPr lang="fr-FR" sz="4400" kern="0" dirty="0" err="1">
                <a:solidFill>
                  <a:srgbClr val="000000"/>
                </a:solidFill>
                <a:latin typeface="Arial" pitchFamily="34" charset="0"/>
              </a:rPr>
              <a:t>driven</a:t>
            </a:r>
            <a:r>
              <a:rPr lang="fr-FR" sz="4400" kern="0" dirty="0">
                <a:solidFill>
                  <a:srgbClr val="000000"/>
                </a:solidFill>
                <a:latin typeface="Arial" pitchFamily="34" charset="0"/>
              </a:rPr>
              <a:t> </a:t>
            </a:r>
            <a:r>
              <a:rPr lang="fr-FR" sz="4400" kern="0" dirty="0" err="1">
                <a:solidFill>
                  <a:srgbClr val="000000"/>
                </a:solidFill>
                <a:latin typeface="Arial" pitchFamily="34" charset="0"/>
              </a:rPr>
              <a:t>sensory</a:t>
            </a:r>
            <a:r>
              <a:rPr lang="fr-FR" sz="4400" kern="0" dirty="0">
                <a:solidFill>
                  <a:srgbClr val="000000"/>
                </a:solidFill>
                <a:latin typeface="Arial" pitchFamily="34" charset="0"/>
              </a:rPr>
              <a:t> </a:t>
            </a:r>
            <a:r>
              <a:rPr lang="fr-FR" sz="4400" kern="0" dirty="0" err="1">
                <a:solidFill>
                  <a:srgbClr val="000000"/>
                </a:solidFill>
                <a:latin typeface="Arial" pitchFamily="34" charset="0"/>
              </a:rPr>
              <a:t>gating</a:t>
            </a:r>
            <a:r>
              <a:rPr lang="en-US" sz="4400" kern="0" dirty="0">
                <a:solidFill>
                  <a:srgbClr val="000000"/>
                </a:solidFill>
                <a:latin typeface="Arial" pitchFamily="34" charset="0"/>
              </a:rPr>
              <a:t>:</a:t>
            </a:r>
            <a:br>
              <a:rPr lang="en-US" sz="4400" kern="0" dirty="0">
                <a:solidFill>
                  <a:srgbClr val="000000"/>
                </a:solidFill>
                <a:latin typeface="Arial" pitchFamily="34" charset="0"/>
              </a:rPr>
            </a:br>
            <a:r>
              <a:rPr lang="en-US" sz="4400" kern="0" dirty="0">
                <a:solidFill>
                  <a:srgbClr val="000000"/>
                </a:solidFill>
                <a:latin typeface="Arial" pitchFamily="34" charset="0"/>
              </a:rPr>
              <a:t>back to the cocktail party problem</a:t>
            </a:r>
          </a:p>
        </p:txBody>
      </p:sp>
      <p:pic>
        <p:nvPicPr>
          <p:cNvPr id="21508" name="Picture 2"/>
          <p:cNvPicPr>
            <a:picLocks noChangeAspect="1" noChangeArrowheads="1"/>
          </p:cNvPicPr>
          <p:nvPr/>
        </p:nvPicPr>
        <p:blipFill>
          <a:blip r:embed="rId3" cstate="print"/>
          <a:srcRect/>
          <a:stretch>
            <a:fillRect/>
          </a:stretch>
        </p:blipFill>
        <p:spPr bwMode="auto">
          <a:xfrm>
            <a:off x="2735263" y="2124075"/>
            <a:ext cx="4768850" cy="3121025"/>
          </a:xfrm>
          <a:prstGeom prst="rect">
            <a:avLst/>
          </a:prstGeom>
          <a:noFill/>
          <a:ln w="9525">
            <a:noFill/>
            <a:miter lim="800000"/>
            <a:headEnd/>
            <a:tailEnd/>
          </a:ln>
        </p:spPr>
      </p:pic>
      <p:sp>
        <p:nvSpPr>
          <p:cNvPr id="21509" name="ZoneTexte 10"/>
          <p:cNvSpPr txBox="1">
            <a:spLocks noChangeArrowheads="1"/>
          </p:cNvSpPr>
          <p:nvPr/>
        </p:nvSpPr>
        <p:spPr bwMode="auto">
          <a:xfrm>
            <a:off x="1223963" y="5580063"/>
            <a:ext cx="6911975" cy="612775"/>
          </a:xfrm>
          <a:prstGeom prst="rect">
            <a:avLst/>
          </a:prstGeom>
          <a:noFill/>
          <a:ln w="9525">
            <a:noFill/>
            <a:miter lim="800000"/>
            <a:headEnd/>
            <a:tailEnd/>
          </a:ln>
        </p:spPr>
        <p:txBody>
          <a:bodyPr>
            <a:spAutoFit/>
          </a:bodyPr>
          <a:lstStyle/>
          <a:p>
            <a:pPr>
              <a:buFont typeface="Arial" charset="0"/>
              <a:buChar char="•"/>
            </a:pPr>
            <a:r>
              <a:rPr lang="en-US">
                <a:solidFill>
                  <a:schemeClr val="tx1"/>
                </a:solidFill>
              </a:rPr>
              <a:t> Individual electrodes show clear </a:t>
            </a:r>
            <a:r>
              <a:rPr lang="en-US" b="1">
                <a:solidFill>
                  <a:schemeClr val="tx1"/>
                </a:solidFill>
              </a:rPr>
              <a:t>frequency tuning</a:t>
            </a:r>
          </a:p>
          <a:p>
            <a:pPr>
              <a:buFont typeface="Arial" charset="0"/>
              <a:buChar char="•"/>
            </a:pPr>
            <a:r>
              <a:rPr lang="en-US">
                <a:solidFill>
                  <a:schemeClr val="tx1"/>
                </a:solidFill>
              </a:rPr>
              <a:t> Effect of </a:t>
            </a:r>
            <a:r>
              <a:rPr lang="en-US" b="1">
                <a:solidFill>
                  <a:schemeClr val="tx1"/>
                </a:solidFill>
              </a:rPr>
              <a:t>attention</a:t>
            </a:r>
            <a:r>
              <a:rPr lang="en-US">
                <a:solidFill>
                  <a:schemeClr val="tx1"/>
                </a:solidFill>
              </a:rPr>
              <a:t> can be seen at the single electrode level</a:t>
            </a:r>
          </a:p>
        </p:txBody>
      </p:sp>
      <p:cxnSp>
        <p:nvCxnSpPr>
          <p:cNvPr id="21510" name="Connecteur droit avec flèche 12"/>
          <p:cNvCxnSpPr>
            <a:cxnSpLocks noChangeShapeType="1"/>
          </p:cNvCxnSpPr>
          <p:nvPr/>
        </p:nvCxnSpPr>
        <p:spPr bwMode="auto">
          <a:xfrm>
            <a:off x="5400675" y="3635375"/>
            <a:ext cx="360363" cy="0"/>
          </a:xfrm>
          <a:prstGeom prst="straightConnector1">
            <a:avLst/>
          </a:prstGeom>
          <a:noFill/>
          <a:ln w="28575" algn="ctr">
            <a:solidFill>
              <a:schemeClr val="tx1"/>
            </a:solidFill>
            <a:round/>
            <a:headEnd type="arrow" w="med" len="med"/>
            <a:tailEnd type="arrow" w="med" len="med"/>
          </a:ln>
        </p:spPr>
      </p:cxnSp>
      <p:sp>
        <p:nvSpPr>
          <p:cNvPr id="21511" name="ZoneTexte 13"/>
          <p:cNvSpPr txBox="1">
            <a:spLocks noChangeArrowheads="1"/>
          </p:cNvSpPr>
          <p:nvPr/>
        </p:nvSpPr>
        <p:spPr bwMode="auto">
          <a:xfrm>
            <a:off x="5761038" y="3484563"/>
            <a:ext cx="2016125" cy="295275"/>
          </a:xfrm>
          <a:prstGeom prst="rect">
            <a:avLst/>
          </a:prstGeom>
          <a:noFill/>
          <a:ln w="9525">
            <a:noFill/>
            <a:miter lim="800000"/>
            <a:headEnd/>
            <a:tailEnd/>
          </a:ln>
        </p:spPr>
        <p:txBody>
          <a:bodyPr>
            <a:spAutoFit/>
          </a:bodyPr>
          <a:lstStyle/>
          <a:p>
            <a:r>
              <a:rPr lang="en-US" sz="1400">
                <a:solidFill>
                  <a:schemeClr val="tx1"/>
                </a:solidFill>
              </a:rPr>
              <a:t>Neural delay</a:t>
            </a:r>
          </a:p>
        </p:txBody>
      </p:sp>
      <p:sp>
        <p:nvSpPr>
          <p:cNvPr id="21512" name="Text Box 4"/>
          <p:cNvSpPr txBox="1">
            <a:spLocks noChangeArrowheads="1"/>
          </p:cNvSpPr>
          <p:nvPr/>
        </p:nvSpPr>
        <p:spPr bwMode="auto">
          <a:xfrm>
            <a:off x="6164263" y="7229475"/>
            <a:ext cx="4924425" cy="622300"/>
          </a:xfrm>
          <a:prstGeom prst="rect">
            <a:avLst/>
          </a:prstGeom>
          <a:noFill/>
          <a:ln w="9525">
            <a:noFill/>
            <a:round/>
            <a:headEnd/>
            <a:tailEnd/>
          </a:ln>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rPr>
              <a:t>Mesgarani and Chang, 2012. Nature</a:t>
            </a:r>
          </a:p>
        </p:txBody>
      </p:sp>
      <p:sp>
        <p:nvSpPr>
          <p:cNvPr id="21513" name="ZoneTexte 15"/>
          <p:cNvSpPr txBox="1">
            <a:spLocks noChangeArrowheads="1"/>
          </p:cNvSpPr>
          <p:nvPr/>
        </p:nvSpPr>
        <p:spPr bwMode="auto">
          <a:xfrm>
            <a:off x="2735263" y="1843088"/>
            <a:ext cx="2089150" cy="352425"/>
          </a:xfrm>
          <a:prstGeom prst="rect">
            <a:avLst/>
          </a:prstGeom>
          <a:solidFill>
            <a:schemeClr val="bg1"/>
          </a:solidFill>
          <a:ln w="9525">
            <a:noFill/>
            <a:miter lim="800000"/>
            <a:headEnd/>
            <a:tailEnd/>
          </a:ln>
        </p:spPr>
        <p:txBody>
          <a:bodyPr>
            <a:spAutoFit/>
          </a:bodyPr>
          <a:lstStyle/>
          <a:p>
            <a:pPr algn="ctr"/>
            <a:r>
              <a:rPr lang="en-US" b="1">
                <a:solidFill>
                  <a:schemeClr val="tx1"/>
                </a:solidFill>
              </a:rPr>
              <a:t>STRF</a:t>
            </a:r>
          </a:p>
        </p:txBody>
      </p:sp>
      <p:sp>
        <p:nvSpPr>
          <p:cNvPr id="21514" name="ZoneTexte 10"/>
          <p:cNvSpPr txBox="1">
            <a:spLocks noChangeArrowheads="1"/>
          </p:cNvSpPr>
          <p:nvPr/>
        </p:nvSpPr>
        <p:spPr bwMode="auto">
          <a:xfrm>
            <a:off x="5243513" y="1524000"/>
            <a:ext cx="1584325" cy="612775"/>
          </a:xfrm>
          <a:prstGeom prst="rect">
            <a:avLst/>
          </a:prstGeom>
          <a:noFill/>
          <a:ln w="9525">
            <a:noFill/>
            <a:miter lim="800000"/>
            <a:headEnd/>
            <a:tailEnd/>
          </a:ln>
        </p:spPr>
        <p:txBody>
          <a:bodyPr>
            <a:spAutoFit/>
          </a:bodyPr>
          <a:lstStyle/>
          <a:p>
            <a:pPr algn="ctr"/>
            <a:r>
              <a:rPr lang="en-US" b="1">
                <a:solidFill>
                  <a:schemeClr val="tx1"/>
                </a:solidFill>
              </a:rPr>
              <a:t>Mixture spectrogram</a:t>
            </a:r>
          </a:p>
        </p:txBody>
      </p:sp>
      <p:sp>
        <p:nvSpPr>
          <p:cNvPr id="21515" name="ZoneTexte 11"/>
          <p:cNvSpPr txBox="1">
            <a:spLocks noChangeArrowheads="1"/>
          </p:cNvSpPr>
          <p:nvPr/>
        </p:nvSpPr>
        <p:spPr bwMode="auto">
          <a:xfrm>
            <a:off x="7056438" y="4067175"/>
            <a:ext cx="1584325" cy="614363"/>
          </a:xfrm>
          <a:prstGeom prst="rect">
            <a:avLst/>
          </a:prstGeom>
          <a:noFill/>
          <a:ln w="9525">
            <a:noFill/>
            <a:miter lim="800000"/>
            <a:headEnd/>
            <a:tailEnd/>
          </a:ln>
        </p:spPr>
        <p:txBody>
          <a:bodyPr>
            <a:spAutoFit/>
          </a:bodyPr>
          <a:lstStyle/>
          <a:p>
            <a:pPr algn="ctr"/>
            <a:r>
              <a:rPr lang="en-US" b="1">
                <a:solidFill>
                  <a:schemeClr val="tx1"/>
                </a:solidFill>
              </a:rPr>
              <a:t>Electrode response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title" idx="4294967295"/>
          </p:nvPr>
        </p:nvSpPr>
        <p:spPr>
          <a:xfrm>
            <a:off x="503238" y="0"/>
            <a:ext cx="9061450" cy="1300163"/>
          </a:xfrm>
        </p:spPr>
        <p:txBody>
          <a:bodyPr/>
          <a:lstStyle/>
          <a:p>
            <a:pPr eaLnBrk="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Reconstructing stimuli</a:t>
            </a:r>
            <a:br>
              <a:rPr lang="en-GB" smtClean="0"/>
            </a:br>
            <a:r>
              <a:rPr lang="en-GB" smtClean="0"/>
              <a:t>from neural responses</a:t>
            </a:r>
          </a:p>
        </p:txBody>
      </p:sp>
      <p:sp>
        <p:nvSpPr>
          <p:cNvPr id="22531" name="Text Box 2"/>
          <p:cNvSpPr txBox="1">
            <a:spLocks noChangeArrowheads="1"/>
          </p:cNvSpPr>
          <p:nvPr/>
        </p:nvSpPr>
        <p:spPr bwMode="auto">
          <a:xfrm>
            <a:off x="5903913" y="7248525"/>
            <a:ext cx="4176712" cy="347663"/>
          </a:xfrm>
          <a:prstGeom prst="rect">
            <a:avLst/>
          </a:prstGeom>
          <a:noFill/>
          <a:ln w="9525">
            <a:noFill/>
            <a:round/>
            <a:headEnd/>
            <a:tailEnd/>
          </a:ln>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rPr>
              <a:t>Mesgarani et al, 2009. J. Neurophysiol.</a:t>
            </a:r>
          </a:p>
        </p:txBody>
      </p:sp>
      <p:grpSp>
        <p:nvGrpSpPr>
          <p:cNvPr id="2" name="Groupe 8"/>
          <p:cNvGrpSpPr>
            <a:grpSpLocks/>
          </p:cNvGrpSpPr>
          <p:nvPr/>
        </p:nvGrpSpPr>
        <p:grpSpPr bwMode="auto">
          <a:xfrm>
            <a:off x="-7938" y="1258888"/>
            <a:ext cx="10088563" cy="4897437"/>
            <a:chOff x="-8412" y="1259557"/>
            <a:chExt cx="10089037" cy="4896544"/>
          </a:xfrm>
        </p:grpSpPr>
        <p:grpSp>
          <p:nvGrpSpPr>
            <p:cNvPr id="3" name="Groupe 5"/>
            <p:cNvGrpSpPr>
              <a:grpSpLocks/>
            </p:cNvGrpSpPr>
            <p:nvPr/>
          </p:nvGrpSpPr>
          <p:grpSpPr bwMode="auto">
            <a:xfrm>
              <a:off x="-8412" y="1331565"/>
              <a:ext cx="10089037" cy="4752528"/>
              <a:chOff x="-8412" y="1331565"/>
              <a:chExt cx="10089037" cy="4752528"/>
            </a:xfrm>
          </p:grpSpPr>
          <p:pic>
            <p:nvPicPr>
              <p:cNvPr id="22537" name="Picture 2"/>
              <p:cNvPicPr>
                <a:picLocks noChangeAspect="1" noChangeArrowheads="1"/>
              </p:cNvPicPr>
              <p:nvPr/>
            </p:nvPicPr>
            <p:blipFill>
              <a:blip r:embed="rId3" cstate="print"/>
              <a:srcRect r="-2" b="-2132"/>
              <a:stretch>
                <a:fillRect/>
              </a:stretch>
            </p:blipFill>
            <p:spPr bwMode="auto">
              <a:xfrm>
                <a:off x="-8412" y="1403573"/>
                <a:ext cx="10089037" cy="4680520"/>
              </a:xfrm>
              <a:prstGeom prst="rect">
                <a:avLst/>
              </a:prstGeom>
              <a:noFill/>
              <a:ln w="9525">
                <a:noFill/>
                <a:miter lim="800000"/>
                <a:headEnd/>
                <a:tailEnd/>
              </a:ln>
            </p:spPr>
          </p:pic>
          <p:sp>
            <p:nvSpPr>
              <p:cNvPr id="22538" name="Rectangle 4"/>
              <p:cNvSpPr>
                <a:spLocks noChangeArrowheads="1"/>
              </p:cNvSpPr>
              <p:nvPr/>
            </p:nvSpPr>
            <p:spPr bwMode="auto">
              <a:xfrm>
                <a:off x="7776616" y="1331565"/>
                <a:ext cx="2304009" cy="2664296"/>
              </a:xfrm>
              <a:prstGeom prst="rect">
                <a:avLst/>
              </a:prstGeom>
              <a:solidFill>
                <a:schemeClr val="bg1"/>
              </a:solidFill>
              <a:ln w="9525" algn="ctr">
                <a:noFill/>
                <a:round/>
                <a:headEnd/>
                <a:tailEnd/>
              </a:ln>
            </p:spPr>
            <p:txBody>
              <a:bodyPr/>
              <a:lstStyle/>
              <a:p>
                <a:endParaRPr lang="en-US"/>
              </a:p>
            </p:txBody>
          </p:sp>
        </p:grpSp>
        <p:sp>
          <p:nvSpPr>
            <p:cNvPr id="22535" name="Rectangle 6"/>
            <p:cNvSpPr>
              <a:spLocks noChangeArrowheads="1"/>
            </p:cNvSpPr>
            <p:nvPr/>
          </p:nvSpPr>
          <p:spPr bwMode="auto">
            <a:xfrm>
              <a:off x="0" y="1259557"/>
              <a:ext cx="3312120" cy="4896544"/>
            </a:xfrm>
            <a:prstGeom prst="rect">
              <a:avLst/>
            </a:prstGeom>
            <a:solidFill>
              <a:srgbClr val="FFFFFF">
                <a:alpha val="67058"/>
              </a:srgbClr>
            </a:solidFill>
            <a:ln w="9525" algn="ctr">
              <a:noFill/>
              <a:round/>
              <a:headEnd/>
              <a:tailEnd/>
            </a:ln>
          </p:spPr>
          <p:txBody>
            <a:bodyPr/>
            <a:lstStyle/>
            <a:p>
              <a:endParaRPr lang="en-US"/>
            </a:p>
          </p:txBody>
        </p:sp>
        <p:sp>
          <p:nvSpPr>
            <p:cNvPr id="22536" name="Rectangle 7"/>
            <p:cNvSpPr>
              <a:spLocks noChangeArrowheads="1"/>
            </p:cNvSpPr>
            <p:nvPr/>
          </p:nvSpPr>
          <p:spPr bwMode="auto">
            <a:xfrm>
              <a:off x="0" y="1331565"/>
              <a:ext cx="431800" cy="504056"/>
            </a:xfrm>
            <a:prstGeom prst="rect">
              <a:avLst/>
            </a:prstGeom>
            <a:solidFill>
              <a:schemeClr val="bg1"/>
            </a:solidFill>
            <a:ln w="9525" algn="ctr">
              <a:noFill/>
              <a:round/>
              <a:headEnd/>
              <a:tailEnd/>
            </a:ln>
          </p:spPr>
          <p:txBody>
            <a:bodyPr/>
            <a:lstStyle/>
            <a:p>
              <a:endParaRPr lang="en-US"/>
            </a:p>
          </p:txBody>
        </p:sp>
      </p:grpSp>
      <p:sp>
        <p:nvSpPr>
          <p:cNvPr id="22533" name="ZoneTexte 10"/>
          <p:cNvSpPr txBox="1">
            <a:spLocks noChangeArrowheads="1"/>
          </p:cNvSpPr>
          <p:nvPr/>
        </p:nvSpPr>
        <p:spPr bwMode="auto">
          <a:xfrm>
            <a:off x="1116013" y="6156325"/>
            <a:ext cx="6911975" cy="352425"/>
          </a:xfrm>
          <a:prstGeom prst="rect">
            <a:avLst/>
          </a:prstGeom>
          <a:noFill/>
          <a:ln w="9525">
            <a:noFill/>
            <a:miter lim="800000"/>
            <a:headEnd/>
            <a:tailEnd/>
          </a:ln>
        </p:spPr>
        <p:txBody>
          <a:bodyPr>
            <a:spAutoFit/>
          </a:bodyPr>
          <a:lstStyle/>
          <a:p>
            <a:r>
              <a:rPr lang="en-US">
                <a:solidFill>
                  <a:schemeClr val="tx1"/>
                </a:solidFill>
                <a:sym typeface="Wingdings" pitchFamily="2" charset="2"/>
              </a:rPr>
              <a:t> </a:t>
            </a:r>
            <a:r>
              <a:rPr lang="en-US">
                <a:solidFill>
                  <a:schemeClr val="tx1"/>
                </a:solidFill>
              </a:rPr>
              <a:t>Mapping neural responses to spectrograms</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36513"/>
            <a:ext cx="10080625" cy="1209676"/>
          </a:xfrm>
        </p:spPr>
        <p:txBody>
          <a:bodyPr/>
          <a:lstStyle/>
          <a:p>
            <a:r>
              <a:rPr lang="en-US" sz="4300" smtClean="0">
                <a:solidFill>
                  <a:schemeClr val="tx1"/>
                </a:solidFill>
              </a:rPr>
              <a:t>Stimulus reconstruction as linear algebra</a:t>
            </a:r>
          </a:p>
        </p:txBody>
      </p:sp>
      <p:sp>
        <p:nvSpPr>
          <p:cNvPr id="23555" name="Text Box 14"/>
          <p:cNvSpPr txBox="1">
            <a:spLocks noChangeArrowheads="1"/>
          </p:cNvSpPr>
          <p:nvPr/>
        </p:nvSpPr>
        <p:spPr bwMode="auto">
          <a:xfrm>
            <a:off x="336550" y="2916238"/>
            <a:ext cx="9072563" cy="622300"/>
          </a:xfrm>
          <a:prstGeom prst="rect">
            <a:avLst/>
          </a:prstGeom>
          <a:noFill/>
          <a:ln w="9525">
            <a:noFill/>
            <a:miter lim="800000"/>
            <a:headEnd/>
            <a:tailEnd/>
          </a:ln>
        </p:spPr>
        <p:txBody>
          <a:bodyPr lIns="100794" tIns="50397" rIns="100794" bIns="50397">
            <a:spAutoFit/>
          </a:bodyPr>
          <a:lstStyle/>
          <a:p>
            <a:r>
              <a:rPr lang="en-US" b="1">
                <a:solidFill>
                  <a:schemeClr val="tx1"/>
                </a:solidFill>
              </a:rPr>
              <a:t>Linear algebraic form </a:t>
            </a:r>
            <a:r>
              <a:rPr lang="en-US">
                <a:solidFill>
                  <a:schemeClr val="tx1"/>
                </a:solidFill>
              </a:rPr>
              <a:t>(using a delay-line, so that all neural responses influencing reconstruction at time </a:t>
            </a:r>
            <a:r>
              <a:rPr lang="en-US" i="1">
                <a:solidFill>
                  <a:schemeClr val="tx1"/>
                </a:solidFill>
                <a:latin typeface="Cambria Math" pitchFamily="18" charset="0"/>
                <a:ea typeface="Cambria Math" pitchFamily="18" charset="0"/>
                <a:cs typeface="Cambria Math" pitchFamily="18" charset="0"/>
              </a:rPr>
              <a:t>t</a:t>
            </a:r>
            <a:r>
              <a:rPr lang="en-US">
                <a:solidFill>
                  <a:schemeClr val="tx1"/>
                </a:solidFill>
              </a:rPr>
              <a:t> occur in column </a:t>
            </a:r>
            <a:r>
              <a:rPr lang="en-US" i="1">
                <a:solidFill>
                  <a:schemeClr val="tx1"/>
                </a:solidFill>
                <a:latin typeface="Cambria Math" pitchFamily="18" charset="0"/>
                <a:ea typeface="Cambria Math" pitchFamily="18" charset="0"/>
                <a:cs typeface="Cambria Math" pitchFamily="18" charset="0"/>
              </a:rPr>
              <a:t>t</a:t>
            </a:r>
            <a:r>
              <a:rPr lang="en-US">
                <a:solidFill>
                  <a:schemeClr val="tx1"/>
                </a:solidFill>
              </a:rPr>
              <a:t> of response matrix </a:t>
            </a:r>
            <a:r>
              <a:rPr lang="en-US" i="1">
                <a:solidFill>
                  <a:schemeClr val="tx1"/>
                </a:solidFill>
                <a:latin typeface="Cambria Math" pitchFamily="18" charset="0"/>
                <a:ea typeface="Cambria Math" pitchFamily="18" charset="0"/>
                <a:cs typeface="Cambria Math" pitchFamily="18" charset="0"/>
              </a:rPr>
              <a:t>R</a:t>
            </a:r>
            <a:r>
              <a:rPr lang="en-US">
                <a:solidFill>
                  <a:schemeClr val="tx1"/>
                </a:solidFill>
                <a:sym typeface="Wingdings" pitchFamily="2" charset="2"/>
              </a:rPr>
              <a:t>):</a:t>
            </a:r>
            <a:endParaRPr lang="en-US">
              <a:solidFill>
                <a:schemeClr val="tx1"/>
              </a:solidFill>
            </a:endParaRPr>
          </a:p>
        </p:txBody>
      </p:sp>
      <p:sp>
        <p:nvSpPr>
          <p:cNvPr id="23556" name="TextBox 9"/>
          <p:cNvSpPr txBox="1">
            <a:spLocks noChangeArrowheads="1"/>
          </p:cNvSpPr>
          <p:nvPr/>
        </p:nvSpPr>
        <p:spPr bwMode="auto">
          <a:xfrm>
            <a:off x="1695450" y="1603375"/>
            <a:ext cx="1931988" cy="622300"/>
          </a:xfrm>
          <a:prstGeom prst="rect">
            <a:avLst/>
          </a:prstGeom>
          <a:noFill/>
          <a:ln w="9525">
            <a:noFill/>
            <a:miter lim="800000"/>
            <a:headEnd/>
            <a:tailEnd/>
          </a:ln>
        </p:spPr>
        <p:txBody>
          <a:bodyPr lIns="100794" tIns="50397" rIns="100794" bIns="50397">
            <a:spAutoFit/>
          </a:bodyPr>
          <a:lstStyle/>
          <a:p>
            <a:r>
              <a:rPr lang="en-US">
                <a:solidFill>
                  <a:schemeClr val="tx1"/>
                </a:solidFill>
              </a:rPr>
              <a:t>Filter</a:t>
            </a:r>
          </a:p>
          <a:p>
            <a:r>
              <a:rPr lang="en-US">
                <a:solidFill>
                  <a:schemeClr val="tx1"/>
                </a:solidFill>
              </a:rPr>
              <a:t>estimation:</a:t>
            </a:r>
          </a:p>
        </p:txBody>
      </p:sp>
      <p:sp>
        <p:nvSpPr>
          <p:cNvPr id="23557" name="TextBox 21"/>
          <p:cNvSpPr txBox="1">
            <a:spLocks noChangeArrowheads="1"/>
          </p:cNvSpPr>
          <p:nvPr/>
        </p:nvSpPr>
        <p:spPr bwMode="auto">
          <a:xfrm>
            <a:off x="4464050" y="6156325"/>
            <a:ext cx="4645025" cy="622300"/>
          </a:xfrm>
          <a:prstGeom prst="rect">
            <a:avLst/>
          </a:prstGeom>
          <a:noFill/>
          <a:ln w="9525">
            <a:noFill/>
            <a:miter lim="800000"/>
            <a:headEnd/>
            <a:tailEnd/>
          </a:ln>
        </p:spPr>
        <p:txBody>
          <a:bodyPr lIns="100794" tIns="50397" rIns="100794" bIns="50397">
            <a:spAutoFit/>
          </a:bodyPr>
          <a:lstStyle/>
          <a:p>
            <a:r>
              <a:rPr lang="en-US">
                <a:solidFill>
                  <a:schemeClr val="tx1"/>
                </a:solidFill>
              </a:rPr>
              <a:t>Optimal reconstruction, because does not whiten the stimulus</a:t>
            </a:r>
          </a:p>
        </p:txBody>
      </p:sp>
      <p:sp>
        <p:nvSpPr>
          <p:cNvPr id="23558" name="TextBox 22"/>
          <p:cNvSpPr txBox="1">
            <a:spLocks noChangeArrowheads="1"/>
          </p:cNvSpPr>
          <p:nvPr/>
        </p:nvSpPr>
        <p:spPr bwMode="auto">
          <a:xfrm>
            <a:off x="4432300" y="5795963"/>
            <a:ext cx="1784350" cy="361950"/>
          </a:xfrm>
          <a:prstGeom prst="rect">
            <a:avLst/>
          </a:prstGeom>
          <a:noFill/>
          <a:ln w="9525">
            <a:noFill/>
            <a:miter lim="800000"/>
            <a:headEnd/>
            <a:tailEnd/>
          </a:ln>
        </p:spPr>
        <p:txBody>
          <a:bodyPr lIns="100794" tIns="50397" rIns="100794" bIns="50397">
            <a:spAutoFit/>
          </a:bodyPr>
          <a:lstStyle/>
          <a:p>
            <a:r>
              <a:rPr lang="en-US">
                <a:solidFill>
                  <a:schemeClr val="tx1"/>
                </a:solidFill>
              </a:rPr>
              <a:t>Estimation:</a:t>
            </a:r>
          </a:p>
        </p:txBody>
      </p:sp>
      <p:pic>
        <p:nvPicPr>
          <p:cNvPr id="23559" name="Picture 3"/>
          <p:cNvPicPr>
            <a:picLocks noChangeAspect="1" noChangeArrowheads="1"/>
          </p:cNvPicPr>
          <p:nvPr/>
        </p:nvPicPr>
        <p:blipFill>
          <a:blip r:embed="rId3" cstate="print"/>
          <a:srcRect/>
          <a:stretch>
            <a:fillRect/>
          </a:stretch>
        </p:blipFill>
        <p:spPr bwMode="auto">
          <a:xfrm>
            <a:off x="3600450" y="1619250"/>
            <a:ext cx="4605338" cy="728663"/>
          </a:xfrm>
          <a:prstGeom prst="rect">
            <a:avLst/>
          </a:prstGeom>
          <a:noFill/>
          <a:ln w="9525">
            <a:noFill/>
            <a:miter lim="800000"/>
            <a:headEnd/>
            <a:tailEnd/>
          </a:ln>
        </p:spPr>
      </p:pic>
      <p:sp>
        <p:nvSpPr>
          <p:cNvPr id="23560" name="ZoneTexte 27"/>
          <p:cNvSpPr txBox="1">
            <a:spLocks noChangeArrowheads="1"/>
          </p:cNvSpPr>
          <p:nvPr/>
        </p:nvSpPr>
        <p:spPr bwMode="auto">
          <a:xfrm>
            <a:off x="6048375" y="5795963"/>
            <a:ext cx="4824413" cy="352425"/>
          </a:xfrm>
          <a:prstGeom prst="rect">
            <a:avLst/>
          </a:prstGeom>
          <a:noFill/>
          <a:ln w="9525">
            <a:noFill/>
            <a:miter lim="800000"/>
            <a:headEnd/>
            <a:tailEnd/>
          </a:ln>
        </p:spPr>
        <p:txBody>
          <a:bodyPr>
            <a:spAutoFit/>
          </a:bodyPr>
          <a:lstStyle/>
          <a:p>
            <a:r>
              <a:rPr lang="en-US" i="1">
                <a:solidFill>
                  <a:schemeClr val="tx1"/>
                </a:solidFill>
              </a:rPr>
              <a:t>g = (RR</a:t>
            </a:r>
            <a:r>
              <a:rPr lang="en-US" i="1" baseline="30000">
                <a:solidFill>
                  <a:schemeClr val="tx1"/>
                </a:solidFill>
              </a:rPr>
              <a:t>T</a:t>
            </a:r>
            <a:r>
              <a:rPr lang="en-US" i="1">
                <a:solidFill>
                  <a:schemeClr val="tx1"/>
                </a:solidFill>
              </a:rPr>
              <a:t>)</a:t>
            </a:r>
            <a:r>
              <a:rPr lang="en-US" i="1" baseline="30000">
                <a:solidFill>
                  <a:schemeClr val="tx1"/>
                </a:solidFill>
              </a:rPr>
              <a:t>-1</a:t>
            </a:r>
            <a:r>
              <a:rPr lang="en-US" i="1">
                <a:solidFill>
                  <a:schemeClr val="tx1"/>
                </a:solidFill>
              </a:rPr>
              <a:t>rS</a:t>
            </a:r>
            <a:r>
              <a:rPr lang="en-US" i="1" baseline="30000">
                <a:solidFill>
                  <a:schemeClr val="tx1"/>
                </a:solidFill>
              </a:rPr>
              <a:t>T</a:t>
            </a:r>
          </a:p>
        </p:txBody>
      </p:sp>
      <p:sp>
        <p:nvSpPr>
          <p:cNvPr id="23561" name="ZoneTexte 29"/>
          <p:cNvSpPr txBox="1">
            <a:spLocks noChangeArrowheads="1"/>
          </p:cNvSpPr>
          <p:nvPr/>
        </p:nvSpPr>
        <p:spPr bwMode="auto">
          <a:xfrm>
            <a:off x="647700" y="5940425"/>
            <a:ext cx="3313113" cy="873125"/>
          </a:xfrm>
          <a:prstGeom prst="rect">
            <a:avLst/>
          </a:prstGeom>
          <a:noFill/>
          <a:ln w="9525">
            <a:noFill/>
            <a:miter lim="800000"/>
            <a:headEnd/>
            <a:tailEnd/>
          </a:ln>
        </p:spPr>
        <p:txBody>
          <a:bodyPr>
            <a:spAutoFit/>
          </a:bodyPr>
          <a:lstStyle/>
          <a:p>
            <a:r>
              <a:rPr lang="en-US" i="1">
                <a:solidFill>
                  <a:schemeClr val="tx1"/>
                </a:solidFill>
              </a:rPr>
              <a:t>          S = rg</a:t>
            </a:r>
          </a:p>
          <a:p>
            <a:r>
              <a:rPr lang="en-US" i="1">
                <a:solidFill>
                  <a:schemeClr val="tx1"/>
                </a:solidFill>
              </a:rPr>
              <a:t>        r</a:t>
            </a:r>
            <a:r>
              <a:rPr lang="en-US" i="1" baseline="30000">
                <a:solidFill>
                  <a:schemeClr val="tx1"/>
                </a:solidFill>
              </a:rPr>
              <a:t>T</a:t>
            </a:r>
            <a:r>
              <a:rPr lang="en-US" i="1">
                <a:solidFill>
                  <a:schemeClr val="tx1"/>
                </a:solidFill>
              </a:rPr>
              <a:t>S = r</a:t>
            </a:r>
            <a:r>
              <a:rPr lang="en-US" i="1" baseline="30000">
                <a:solidFill>
                  <a:schemeClr val="tx1"/>
                </a:solidFill>
              </a:rPr>
              <a:t>T</a:t>
            </a:r>
            <a:r>
              <a:rPr lang="en-US" i="1">
                <a:solidFill>
                  <a:schemeClr val="tx1"/>
                </a:solidFill>
              </a:rPr>
              <a:t>rg</a:t>
            </a:r>
          </a:p>
          <a:p>
            <a:r>
              <a:rPr lang="en-US" i="1">
                <a:solidFill>
                  <a:schemeClr val="tx1"/>
                </a:solidFill>
              </a:rPr>
              <a:t>(r</a:t>
            </a:r>
            <a:r>
              <a:rPr lang="en-US" i="1" baseline="30000">
                <a:solidFill>
                  <a:schemeClr val="tx1"/>
                </a:solidFill>
              </a:rPr>
              <a:t>T</a:t>
            </a:r>
            <a:r>
              <a:rPr lang="en-US" i="1">
                <a:solidFill>
                  <a:schemeClr val="tx1"/>
                </a:solidFill>
              </a:rPr>
              <a:t>r)</a:t>
            </a:r>
            <a:r>
              <a:rPr lang="en-US" i="1" baseline="30000">
                <a:solidFill>
                  <a:schemeClr val="tx1"/>
                </a:solidFill>
              </a:rPr>
              <a:t>-1</a:t>
            </a:r>
            <a:r>
              <a:rPr lang="en-US" i="1">
                <a:solidFill>
                  <a:schemeClr val="tx1"/>
                </a:solidFill>
              </a:rPr>
              <a:t>r</a:t>
            </a:r>
            <a:r>
              <a:rPr lang="en-US" i="1" baseline="30000">
                <a:solidFill>
                  <a:schemeClr val="tx1"/>
                </a:solidFill>
              </a:rPr>
              <a:t>T</a:t>
            </a:r>
            <a:r>
              <a:rPr lang="en-US" i="1">
                <a:solidFill>
                  <a:schemeClr val="tx1"/>
                </a:solidFill>
              </a:rPr>
              <a:t>S = g</a:t>
            </a:r>
            <a:endParaRPr lang="en-US"/>
          </a:p>
        </p:txBody>
      </p:sp>
      <p:grpSp>
        <p:nvGrpSpPr>
          <p:cNvPr id="2" name="Groupe 31"/>
          <p:cNvGrpSpPr>
            <a:grpSpLocks/>
          </p:cNvGrpSpPr>
          <p:nvPr/>
        </p:nvGrpSpPr>
        <p:grpSpPr bwMode="auto">
          <a:xfrm>
            <a:off x="576263" y="3586163"/>
            <a:ext cx="5629275" cy="2209800"/>
            <a:chOff x="1757362" y="3635821"/>
            <a:chExt cx="5629275" cy="2209800"/>
          </a:xfrm>
        </p:grpSpPr>
        <p:pic>
          <p:nvPicPr>
            <p:cNvPr id="23563" name="Picture 4"/>
            <p:cNvPicPr>
              <a:picLocks noChangeAspect="1" noChangeArrowheads="1"/>
            </p:cNvPicPr>
            <p:nvPr/>
          </p:nvPicPr>
          <p:blipFill>
            <a:blip r:embed="rId4" cstate="print"/>
            <a:srcRect/>
            <a:stretch>
              <a:fillRect/>
            </a:stretch>
          </p:blipFill>
          <p:spPr bwMode="auto">
            <a:xfrm>
              <a:off x="1757362" y="3635821"/>
              <a:ext cx="5629275" cy="2209800"/>
            </a:xfrm>
            <a:prstGeom prst="rect">
              <a:avLst/>
            </a:prstGeom>
            <a:noFill/>
            <a:ln w="9525">
              <a:noFill/>
              <a:miter lim="800000"/>
              <a:headEnd/>
              <a:tailEnd/>
            </a:ln>
          </p:spPr>
        </p:pic>
        <p:sp>
          <p:nvSpPr>
            <p:cNvPr id="23564" name="Rectangle 30"/>
            <p:cNvSpPr>
              <a:spLocks noChangeArrowheads="1"/>
            </p:cNvSpPr>
            <p:nvPr/>
          </p:nvSpPr>
          <p:spPr bwMode="auto">
            <a:xfrm>
              <a:off x="2448024" y="3756087"/>
              <a:ext cx="4680520" cy="1800200"/>
            </a:xfrm>
            <a:prstGeom prst="rect">
              <a:avLst/>
            </a:prstGeom>
            <a:solidFill>
              <a:schemeClr val="bg1"/>
            </a:solidFill>
            <a:ln w="9525" algn="ctr">
              <a:solidFill>
                <a:srgbClr val="FFFFFF"/>
              </a:solidFill>
              <a:round/>
              <a:headEnd/>
              <a:tailEnd/>
            </a:ln>
          </p:spPr>
          <p:txBody>
            <a:bodyPr/>
            <a:lstStyle/>
            <a:p>
              <a:endParaRPr lang="en-US"/>
            </a:p>
          </p:txBody>
        </p:sp>
        <p:pic>
          <p:nvPicPr>
            <p:cNvPr id="23565" name="Picture 5"/>
            <p:cNvPicPr>
              <a:picLocks noChangeAspect="1" noChangeArrowheads="1"/>
            </p:cNvPicPr>
            <p:nvPr/>
          </p:nvPicPr>
          <p:blipFill>
            <a:blip r:embed="rId4" cstate="print"/>
            <a:srcRect l="12791" r="5341" b="56999"/>
            <a:stretch>
              <a:fillRect/>
            </a:stretch>
          </p:blipFill>
          <p:spPr bwMode="auto">
            <a:xfrm>
              <a:off x="2520032" y="4067869"/>
              <a:ext cx="4608512" cy="950242"/>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6164263" y="7229475"/>
            <a:ext cx="4924425" cy="622300"/>
          </a:xfrm>
          <a:prstGeom prst="rect">
            <a:avLst/>
          </a:prstGeom>
          <a:noFill/>
          <a:ln w="9525">
            <a:noFill/>
            <a:round/>
            <a:headEnd/>
            <a:tailEnd/>
          </a:ln>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rPr>
              <a:t>Mesgarani and Chang, 2012. Nature</a:t>
            </a:r>
          </a:p>
        </p:txBody>
      </p:sp>
      <p:sp>
        <p:nvSpPr>
          <p:cNvPr id="10" name="Titre 1"/>
          <p:cNvSpPr txBox="1">
            <a:spLocks/>
          </p:cNvSpPr>
          <p:nvPr/>
        </p:nvSpPr>
        <p:spPr bwMode="auto">
          <a:xfrm>
            <a:off x="325438" y="-6350"/>
            <a:ext cx="9572625" cy="1255713"/>
          </a:xfrm>
          <a:prstGeom prst="rect">
            <a:avLst/>
          </a:prstGeom>
          <a:noFill/>
          <a:ln w="9525">
            <a:noFill/>
            <a:round/>
            <a:headEnd/>
            <a:tailEnd/>
          </a:ln>
        </p:spPr>
        <p:txBody>
          <a:bodyPr lIns="0" tIns="0" rIns="0" bIns="0" anchor="ctr"/>
          <a:lstStyle/>
          <a:p>
            <a:pPr algn="ctr">
              <a:defRPr/>
            </a:pPr>
            <a:r>
              <a:rPr lang="fr-FR" sz="4400" kern="0" dirty="0">
                <a:solidFill>
                  <a:srgbClr val="000000"/>
                </a:solidFill>
                <a:latin typeface="+mj-lt"/>
                <a:ea typeface="+mj-ea"/>
                <a:cs typeface="+mj-cs"/>
              </a:rPr>
              <a:t>Attention-</a:t>
            </a:r>
            <a:r>
              <a:rPr lang="fr-FR" sz="4400" kern="0" dirty="0" err="1">
                <a:solidFill>
                  <a:srgbClr val="000000"/>
                </a:solidFill>
                <a:latin typeface="+mj-lt"/>
                <a:ea typeface="+mj-ea"/>
                <a:cs typeface="+mj-cs"/>
              </a:rPr>
              <a:t>driven</a:t>
            </a:r>
            <a:r>
              <a:rPr lang="fr-FR" sz="4400" kern="0" dirty="0">
                <a:solidFill>
                  <a:srgbClr val="000000"/>
                </a:solidFill>
                <a:latin typeface="+mj-lt"/>
                <a:ea typeface="+mj-ea"/>
                <a:cs typeface="+mj-cs"/>
              </a:rPr>
              <a:t> </a:t>
            </a:r>
            <a:r>
              <a:rPr lang="fr-FR" sz="4400" kern="0" dirty="0" err="1">
                <a:solidFill>
                  <a:srgbClr val="000000"/>
                </a:solidFill>
                <a:latin typeface="+mj-lt"/>
                <a:ea typeface="+mj-ea"/>
                <a:cs typeface="+mj-cs"/>
              </a:rPr>
              <a:t>sensory</a:t>
            </a:r>
            <a:r>
              <a:rPr lang="fr-FR" sz="4400" kern="0" dirty="0">
                <a:solidFill>
                  <a:srgbClr val="000000"/>
                </a:solidFill>
                <a:latin typeface="+mj-lt"/>
                <a:ea typeface="+mj-ea"/>
                <a:cs typeface="+mj-cs"/>
              </a:rPr>
              <a:t> </a:t>
            </a:r>
            <a:r>
              <a:rPr lang="fr-FR" sz="4400" kern="0" dirty="0" err="1">
                <a:solidFill>
                  <a:srgbClr val="000000"/>
                </a:solidFill>
                <a:latin typeface="+mj-lt"/>
                <a:ea typeface="+mj-ea"/>
                <a:cs typeface="+mj-cs"/>
              </a:rPr>
              <a:t>gating</a:t>
            </a:r>
            <a:r>
              <a:rPr lang="en-US" sz="4400" kern="0" dirty="0">
                <a:solidFill>
                  <a:srgbClr val="000000"/>
                </a:solidFill>
                <a:latin typeface="+mj-lt"/>
                <a:ea typeface="+mj-ea"/>
                <a:cs typeface="+mj-cs"/>
              </a:rPr>
              <a:t>:</a:t>
            </a:r>
            <a:br>
              <a:rPr lang="en-US" sz="4400" kern="0" dirty="0">
                <a:solidFill>
                  <a:srgbClr val="000000"/>
                </a:solidFill>
                <a:latin typeface="+mj-lt"/>
                <a:ea typeface="+mj-ea"/>
                <a:cs typeface="+mj-cs"/>
              </a:rPr>
            </a:br>
            <a:r>
              <a:rPr lang="en-US" sz="4400" kern="0" dirty="0">
                <a:solidFill>
                  <a:srgbClr val="000000"/>
                </a:solidFill>
                <a:latin typeface="+mj-lt"/>
                <a:ea typeface="+mj-ea"/>
                <a:cs typeface="+mj-cs"/>
              </a:rPr>
              <a:t>back to the cocktail party problem</a:t>
            </a:r>
          </a:p>
        </p:txBody>
      </p:sp>
      <p:pic>
        <p:nvPicPr>
          <p:cNvPr id="24580" name="Picture 2"/>
          <p:cNvPicPr>
            <a:picLocks noChangeAspect="1" noChangeArrowheads="1"/>
          </p:cNvPicPr>
          <p:nvPr/>
        </p:nvPicPr>
        <p:blipFill>
          <a:blip r:embed="rId3" cstate="print"/>
          <a:srcRect r="-6564" b="-3725"/>
          <a:stretch>
            <a:fillRect/>
          </a:stretch>
        </p:blipFill>
        <p:spPr bwMode="auto">
          <a:xfrm>
            <a:off x="1152525" y="1331913"/>
            <a:ext cx="7848600" cy="5959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6164263" y="7229475"/>
            <a:ext cx="4924425" cy="622300"/>
          </a:xfrm>
          <a:prstGeom prst="rect">
            <a:avLst/>
          </a:prstGeom>
          <a:noFill/>
          <a:ln w="9525">
            <a:noFill/>
            <a:round/>
            <a:headEnd/>
            <a:tailEnd/>
          </a:ln>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rPr>
              <a:t>Mesgarani and Chang, 2012. Nature</a:t>
            </a:r>
          </a:p>
        </p:txBody>
      </p:sp>
      <p:sp>
        <p:nvSpPr>
          <p:cNvPr id="10" name="Titre 1"/>
          <p:cNvSpPr txBox="1">
            <a:spLocks/>
          </p:cNvSpPr>
          <p:nvPr/>
        </p:nvSpPr>
        <p:spPr bwMode="auto">
          <a:xfrm>
            <a:off x="325438" y="-6350"/>
            <a:ext cx="9572625" cy="1255713"/>
          </a:xfrm>
          <a:prstGeom prst="rect">
            <a:avLst/>
          </a:prstGeom>
          <a:noFill/>
          <a:ln w="9525">
            <a:noFill/>
            <a:round/>
            <a:headEnd/>
            <a:tailEnd/>
          </a:ln>
        </p:spPr>
        <p:txBody>
          <a:bodyPr lIns="0" tIns="0" rIns="0" bIns="0" anchor="ctr"/>
          <a:lstStyle/>
          <a:p>
            <a:pPr algn="ctr">
              <a:defRPr/>
            </a:pPr>
            <a:r>
              <a:rPr lang="fr-FR" sz="4400" kern="0" dirty="0">
                <a:solidFill>
                  <a:srgbClr val="000000"/>
                </a:solidFill>
                <a:latin typeface="+mj-lt"/>
                <a:ea typeface="+mj-ea"/>
                <a:cs typeface="+mj-cs"/>
              </a:rPr>
              <a:t>Attention-</a:t>
            </a:r>
            <a:r>
              <a:rPr lang="fr-FR" sz="4400" kern="0" dirty="0" err="1">
                <a:solidFill>
                  <a:srgbClr val="000000"/>
                </a:solidFill>
                <a:latin typeface="+mj-lt"/>
                <a:ea typeface="+mj-ea"/>
                <a:cs typeface="+mj-cs"/>
              </a:rPr>
              <a:t>driven</a:t>
            </a:r>
            <a:r>
              <a:rPr lang="fr-FR" sz="4400" kern="0" dirty="0">
                <a:solidFill>
                  <a:srgbClr val="000000"/>
                </a:solidFill>
                <a:latin typeface="+mj-lt"/>
                <a:ea typeface="+mj-ea"/>
                <a:cs typeface="+mj-cs"/>
              </a:rPr>
              <a:t> </a:t>
            </a:r>
            <a:r>
              <a:rPr lang="fr-FR" sz="4400" kern="0" dirty="0" err="1">
                <a:solidFill>
                  <a:srgbClr val="000000"/>
                </a:solidFill>
                <a:latin typeface="+mj-lt"/>
                <a:ea typeface="+mj-ea"/>
                <a:cs typeface="+mj-cs"/>
              </a:rPr>
              <a:t>sensory</a:t>
            </a:r>
            <a:r>
              <a:rPr lang="fr-FR" sz="4400" kern="0" dirty="0">
                <a:solidFill>
                  <a:srgbClr val="000000"/>
                </a:solidFill>
                <a:latin typeface="+mj-lt"/>
                <a:ea typeface="+mj-ea"/>
                <a:cs typeface="+mj-cs"/>
              </a:rPr>
              <a:t> </a:t>
            </a:r>
            <a:r>
              <a:rPr lang="fr-FR" sz="4400" kern="0" dirty="0" err="1">
                <a:solidFill>
                  <a:srgbClr val="000000"/>
                </a:solidFill>
                <a:latin typeface="+mj-lt"/>
                <a:ea typeface="+mj-ea"/>
                <a:cs typeface="+mj-cs"/>
              </a:rPr>
              <a:t>gating</a:t>
            </a:r>
            <a:r>
              <a:rPr lang="en-US" sz="4400" kern="0" dirty="0">
                <a:solidFill>
                  <a:srgbClr val="000000"/>
                </a:solidFill>
                <a:latin typeface="+mj-lt"/>
                <a:ea typeface="+mj-ea"/>
                <a:cs typeface="+mj-cs"/>
              </a:rPr>
              <a:t>:</a:t>
            </a:r>
            <a:br>
              <a:rPr lang="en-US" sz="4400" kern="0" dirty="0">
                <a:solidFill>
                  <a:srgbClr val="000000"/>
                </a:solidFill>
                <a:latin typeface="+mj-lt"/>
                <a:ea typeface="+mj-ea"/>
                <a:cs typeface="+mj-cs"/>
              </a:rPr>
            </a:br>
            <a:r>
              <a:rPr lang="en-US" sz="4400" kern="0" dirty="0">
                <a:solidFill>
                  <a:srgbClr val="000000"/>
                </a:solidFill>
                <a:latin typeface="+mj-lt"/>
                <a:ea typeface="+mj-ea"/>
                <a:cs typeface="+mj-cs"/>
              </a:rPr>
              <a:t>back to the cocktail party problem</a:t>
            </a:r>
          </a:p>
        </p:txBody>
      </p:sp>
      <p:pic>
        <p:nvPicPr>
          <p:cNvPr id="25604" name="Picture 2"/>
          <p:cNvPicPr>
            <a:picLocks noChangeAspect="1" noChangeArrowheads="1"/>
          </p:cNvPicPr>
          <p:nvPr/>
        </p:nvPicPr>
        <p:blipFill>
          <a:blip r:embed="rId3" cstate="print"/>
          <a:srcRect/>
          <a:stretch>
            <a:fillRect/>
          </a:stretch>
        </p:blipFill>
        <p:spPr bwMode="auto">
          <a:xfrm>
            <a:off x="2219325" y="2700338"/>
            <a:ext cx="4705350" cy="2538412"/>
          </a:xfrm>
          <a:prstGeom prst="rect">
            <a:avLst/>
          </a:prstGeom>
          <a:noFill/>
          <a:ln w="9525">
            <a:noFill/>
            <a:miter lim="800000"/>
            <a:headEnd/>
            <a:tailEnd/>
          </a:ln>
        </p:spPr>
      </p:pic>
      <p:sp>
        <p:nvSpPr>
          <p:cNvPr id="25605" name="ZoneTexte 4"/>
          <p:cNvSpPr txBox="1">
            <a:spLocks noChangeArrowheads="1"/>
          </p:cNvSpPr>
          <p:nvPr/>
        </p:nvSpPr>
        <p:spPr bwMode="auto">
          <a:xfrm>
            <a:off x="1655763" y="5435600"/>
            <a:ext cx="7705725" cy="612775"/>
          </a:xfrm>
          <a:prstGeom prst="rect">
            <a:avLst/>
          </a:prstGeom>
          <a:noFill/>
          <a:ln w="9525">
            <a:noFill/>
            <a:miter lim="800000"/>
            <a:headEnd/>
            <a:tailEnd/>
          </a:ln>
        </p:spPr>
        <p:txBody>
          <a:bodyPr>
            <a:spAutoFit/>
          </a:bodyPr>
          <a:lstStyle/>
          <a:p>
            <a:pPr>
              <a:buFont typeface="Arial" charset="0"/>
              <a:buChar char="•"/>
            </a:pPr>
            <a:r>
              <a:rPr lang="fr-FR">
                <a:solidFill>
                  <a:schemeClr val="tx1"/>
                </a:solidFill>
              </a:rPr>
              <a:t> </a:t>
            </a:r>
            <a:r>
              <a:rPr lang="en-US">
                <a:solidFill>
                  <a:schemeClr val="tx1"/>
                </a:solidFill>
              </a:rPr>
              <a:t>Speech </a:t>
            </a:r>
            <a:r>
              <a:rPr lang="en-GB">
                <a:solidFill>
                  <a:schemeClr val="tx1"/>
                </a:solidFill>
              </a:rPr>
              <a:t>spectrograms reconstructed from cortical responses to the mixture of speakers reveal the </a:t>
            </a:r>
            <a:r>
              <a:rPr lang="en-US">
                <a:solidFill>
                  <a:schemeClr val="tx1"/>
                </a:solidFill>
              </a:rPr>
              <a:t>attended speaker</a:t>
            </a:r>
            <a:endParaRPr lang="en-GB">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3" cstate="print"/>
          <a:srcRect l="4954" t="927" r="12263"/>
          <a:stretch>
            <a:fillRect/>
          </a:stretch>
        </p:blipFill>
        <p:spPr bwMode="auto">
          <a:xfrm>
            <a:off x="0" y="0"/>
            <a:ext cx="10080625" cy="76374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295400" y="323850"/>
            <a:ext cx="8072438" cy="1663700"/>
          </a:xfrm>
          <a:prstGeom prst="rect">
            <a:avLst/>
          </a:prstGeom>
          <a:noFill/>
          <a:ln w="9525">
            <a:noFill/>
            <a:miter lim="800000"/>
            <a:headEnd/>
            <a:tailEnd/>
          </a:ln>
        </p:spPr>
        <p:txBody>
          <a:bodyPr lIns="100794" tIns="50397" rIns="100794" bIns="50397">
            <a:spAutoFit/>
          </a:bodyPr>
          <a:lstStyle/>
          <a:p>
            <a:pPr algn="ctr"/>
            <a:r>
              <a:rPr lang="en-US" sz="3600">
                <a:solidFill>
                  <a:schemeClr val="tx1"/>
                </a:solidFill>
              </a:rPr>
              <a:t>Rapid Receptive Field Plasticity in A1:</a:t>
            </a:r>
          </a:p>
          <a:p>
            <a:pPr algn="ctr"/>
            <a:r>
              <a:rPr lang="en-US" sz="3600">
                <a:solidFill>
                  <a:schemeClr val="tx1"/>
                </a:solidFill>
              </a:rPr>
              <a:t>investigating single unit activity </a:t>
            </a:r>
          </a:p>
          <a:p>
            <a:pPr algn="ctr"/>
            <a:endParaRPr lang="en-US" sz="3600">
              <a:solidFill>
                <a:schemeClr val="tx1"/>
              </a:solidFill>
            </a:endParaRPr>
          </a:p>
        </p:txBody>
      </p:sp>
      <p:pic>
        <p:nvPicPr>
          <p:cNvPr id="34819" name="Picture 2"/>
          <p:cNvPicPr>
            <a:picLocks noChangeAspect="1" noChangeArrowheads="1"/>
          </p:cNvPicPr>
          <p:nvPr/>
        </p:nvPicPr>
        <p:blipFill>
          <a:blip r:embed="rId3" cstate="print"/>
          <a:srcRect/>
          <a:stretch>
            <a:fillRect/>
          </a:stretch>
        </p:blipFill>
        <p:spPr bwMode="auto">
          <a:xfrm>
            <a:off x="2303463" y="1800225"/>
            <a:ext cx="5183187" cy="5183188"/>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295400" y="323850"/>
            <a:ext cx="8072438" cy="1663700"/>
          </a:xfrm>
          <a:prstGeom prst="rect">
            <a:avLst/>
          </a:prstGeom>
          <a:noFill/>
          <a:ln w="9525">
            <a:noFill/>
            <a:miter lim="800000"/>
            <a:headEnd/>
            <a:tailEnd/>
          </a:ln>
        </p:spPr>
        <p:txBody>
          <a:bodyPr lIns="100794" tIns="50397" rIns="100794" bIns="50397">
            <a:spAutoFit/>
          </a:bodyPr>
          <a:lstStyle/>
          <a:p>
            <a:pPr algn="ctr"/>
            <a:r>
              <a:rPr lang="en-US" sz="3600">
                <a:solidFill>
                  <a:schemeClr val="tx1"/>
                </a:solidFill>
              </a:rPr>
              <a:t>Rapid Receptive Field Plasticity in A1:</a:t>
            </a:r>
          </a:p>
          <a:p>
            <a:pPr algn="ctr"/>
            <a:r>
              <a:rPr lang="en-US" sz="3600">
                <a:solidFill>
                  <a:schemeClr val="tx1"/>
                </a:solidFill>
              </a:rPr>
              <a:t>investigating single unit activity </a:t>
            </a:r>
          </a:p>
          <a:p>
            <a:pPr algn="ctr"/>
            <a:endParaRPr lang="en-US" sz="3600">
              <a:solidFill>
                <a:schemeClr val="tx1"/>
              </a:solidFill>
            </a:endParaRPr>
          </a:p>
        </p:txBody>
      </p:sp>
      <p:pic>
        <p:nvPicPr>
          <p:cNvPr id="35843" name="Picture 1"/>
          <p:cNvPicPr>
            <a:picLocks noChangeAspect="1"/>
          </p:cNvPicPr>
          <p:nvPr/>
        </p:nvPicPr>
        <p:blipFill>
          <a:blip r:embed="rId3" cstate="print"/>
          <a:srcRect/>
          <a:stretch>
            <a:fillRect/>
          </a:stretch>
        </p:blipFill>
        <p:spPr bwMode="auto">
          <a:xfrm>
            <a:off x="1152525" y="1908175"/>
            <a:ext cx="8694738" cy="4283075"/>
          </a:xfrm>
          <a:prstGeom prst="rect">
            <a:avLst/>
          </a:prstGeom>
          <a:noFill/>
          <a:ln w="9525">
            <a:noFill/>
            <a:miter lim="800000"/>
            <a:headEnd/>
            <a:tailEnd/>
          </a:ln>
        </p:spPr>
      </p:pic>
      <p:sp>
        <p:nvSpPr>
          <p:cNvPr id="35844" name="Ellipse 3"/>
          <p:cNvSpPr>
            <a:spLocks noChangeArrowheads="1"/>
          </p:cNvSpPr>
          <p:nvPr/>
        </p:nvSpPr>
        <p:spPr bwMode="auto">
          <a:xfrm>
            <a:off x="5327650" y="3924300"/>
            <a:ext cx="792163" cy="792163"/>
          </a:xfrm>
          <a:prstGeom prst="ellipse">
            <a:avLst/>
          </a:prstGeom>
          <a:noFill/>
          <a:ln w="76200"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85"/>
          <p:cNvSpPr txBox="1">
            <a:spLocks noChangeArrowheads="1"/>
          </p:cNvSpPr>
          <p:nvPr/>
        </p:nvSpPr>
        <p:spPr bwMode="auto">
          <a:xfrm>
            <a:off x="-144463" y="0"/>
            <a:ext cx="10298113" cy="612775"/>
          </a:xfrm>
          <a:prstGeom prst="rect">
            <a:avLst/>
          </a:prstGeom>
          <a:noFill/>
          <a:ln w="9525">
            <a:noFill/>
            <a:miter lim="800000"/>
            <a:headEnd/>
            <a:tailEnd/>
          </a:ln>
        </p:spPr>
        <p:txBody>
          <a:bodyPr>
            <a:spAutoFit/>
          </a:bodyPr>
          <a:lstStyle/>
          <a:p>
            <a:pPr algn="ctr"/>
            <a:r>
              <a:rPr lang="en-US" sz="3600">
                <a:solidFill>
                  <a:schemeClr val="tx1"/>
                </a:solidFill>
              </a:rPr>
              <a:t>Attentional Effects and Mixture Segregation in A1 </a:t>
            </a:r>
          </a:p>
        </p:txBody>
      </p:sp>
      <p:sp>
        <p:nvSpPr>
          <p:cNvPr id="88" name="Rectangle 87"/>
          <p:cNvSpPr/>
          <p:nvPr/>
        </p:nvSpPr>
        <p:spPr>
          <a:xfrm>
            <a:off x="1439863" y="3492500"/>
            <a:ext cx="201612" cy="1841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9" name="Rectangle 88"/>
          <p:cNvSpPr/>
          <p:nvPr/>
        </p:nvSpPr>
        <p:spPr>
          <a:xfrm>
            <a:off x="6419850" y="3419475"/>
            <a:ext cx="1652588" cy="5143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6869" name="Picture 7"/>
          <p:cNvPicPr>
            <a:picLocks noChangeAspect="1"/>
          </p:cNvPicPr>
          <p:nvPr/>
        </p:nvPicPr>
        <p:blipFill>
          <a:blip r:embed="rId3" cstate="print"/>
          <a:srcRect b="59624"/>
          <a:stretch>
            <a:fillRect/>
          </a:stretch>
        </p:blipFill>
        <p:spPr bwMode="auto">
          <a:xfrm>
            <a:off x="1368425" y="3903663"/>
            <a:ext cx="7204075" cy="2324100"/>
          </a:xfrm>
          <a:prstGeom prst="rect">
            <a:avLst/>
          </a:prstGeom>
          <a:noFill/>
          <a:ln w="9525">
            <a:noFill/>
            <a:miter lim="800000"/>
            <a:headEnd/>
            <a:tailEnd/>
          </a:ln>
        </p:spPr>
      </p:pic>
      <p:grpSp>
        <p:nvGrpSpPr>
          <p:cNvPr id="2" name="Groupe 3"/>
          <p:cNvGrpSpPr>
            <a:grpSpLocks/>
          </p:cNvGrpSpPr>
          <p:nvPr/>
        </p:nvGrpSpPr>
        <p:grpSpPr bwMode="auto">
          <a:xfrm>
            <a:off x="792163" y="641350"/>
            <a:ext cx="8424862" cy="5946775"/>
            <a:chOff x="1463786" y="-809093"/>
            <a:chExt cx="8423916" cy="5946252"/>
          </a:xfrm>
        </p:grpSpPr>
        <p:pic>
          <p:nvPicPr>
            <p:cNvPr id="36871" name="Picture 1"/>
            <p:cNvPicPr>
              <a:picLocks noChangeAspect="1"/>
            </p:cNvPicPr>
            <p:nvPr/>
          </p:nvPicPr>
          <p:blipFill>
            <a:blip r:embed="rId4" cstate="print"/>
            <a:srcRect r="3578" b="43857"/>
            <a:stretch>
              <a:fillRect/>
            </a:stretch>
          </p:blipFill>
          <p:spPr bwMode="auto">
            <a:xfrm>
              <a:off x="1463786" y="-809093"/>
              <a:ext cx="8423916" cy="3293232"/>
            </a:xfrm>
            <a:prstGeom prst="rect">
              <a:avLst/>
            </a:prstGeom>
            <a:noFill/>
            <a:ln w="9525">
              <a:noFill/>
              <a:miter lim="800000"/>
              <a:headEnd/>
              <a:tailEnd/>
            </a:ln>
          </p:spPr>
        </p:pic>
        <p:sp>
          <p:nvSpPr>
            <p:cNvPr id="36872" name="Rectangle 2"/>
            <p:cNvSpPr>
              <a:spLocks noChangeArrowheads="1"/>
            </p:cNvSpPr>
            <p:nvPr/>
          </p:nvSpPr>
          <p:spPr bwMode="auto">
            <a:xfrm>
              <a:off x="9040840" y="4708531"/>
              <a:ext cx="214314" cy="428628"/>
            </a:xfrm>
            <a:prstGeom prst="rect">
              <a:avLst/>
            </a:prstGeom>
            <a:solidFill>
              <a:schemeClr val="bg1"/>
            </a:solidFill>
            <a:ln w="9525" algn="ctr">
              <a:solidFill>
                <a:schemeClr val="bg1"/>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85"/>
          <p:cNvSpPr txBox="1">
            <a:spLocks noChangeArrowheads="1"/>
          </p:cNvSpPr>
          <p:nvPr/>
        </p:nvSpPr>
        <p:spPr bwMode="auto">
          <a:xfrm>
            <a:off x="-144463" y="0"/>
            <a:ext cx="10298113" cy="612775"/>
          </a:xfrm>
          <a:prstGeom prst="rect">
            <a:avLst/>
          </a:prstGeom>
          <a:noFill/>
          <a:ln w="9525">
            <a:noFill/>
            <a:miter lim="800000"/>
            <a:headEnd/>
            <a:tailEnd/>
          </a:ln>
        </p:spPr>
        <p:txBody>
          <a:bodyPr>
            <a:spAutoFit/>
          </a:bodyPr>
          <a:lstStyle/>
          <a:p>
            <a:pPr algn="ctr"/>
            <a:r>
              <a:rPr lang="en-US" sz="3600">
                <a:solidFill>
                  <a:schemeClr val="tx1"/>
                </a:solidFill>
              </a:rPr>
              <a:t>Attentional Effects and Mixture Segregation in A1 </a:t>
            </a:r>
          </a:p>
        </p:txBody>
      </p:sp>
      <p:sp>
        <p:nvSpPr>
          <p:cNvPr id="88" name="Rectangle 87"/>
          <p:cNvSpPr/>
          <p:nvPr/>
        </p:nvSpPr>
        <p:spPr>
          <a:xfrm>
            <a:off x="1439863" y="3492500"/>
            <a:ext cx="201612" cy="1841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9" name="Rectangle 88"/>
          <p:cNvSpPr/>
          <p:nvPr/>
        </p:nvSpPr>
        <p:spPr>
          <a:xfrm>
            <a:off x="6419850" y="3419475"/>
            <a:ext cx="1652588" cy="5143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7893" name="Picture 7"/>
          <p:cNvPicPr>
            <a:picLocks noChangeAspect="1"/>
          </p:cNvPicPr>
          <p:nvPr/>
        </p:nvPicPr>
        <p:blipFill>
          <a:blip r:embed="rId3" cstate="print"/>
          <a:srcRect b="59624"/>
          <a:stretch>
            <a:fillRect/>
          </a:stretch>
        </p:blipFill>
        <p:spPr bwMode="auto">
          <a:xfrm>
            <a:off x="1439863" y="827088"/>
            <a:ext cx="7204075" cy="2325687"/>
          </a:xfrm>
          <a:prstGeom prst="rect">
            <a:avLst/>
          </a:prstGeom>
          <a:noFill/>
          <a:ln w="9525">
            <a:noFill/>
            <a:miter lim="800000"/>
            <a:headEnd/>
            <a:tailEnd/>
          </a:ln>
        </p:spPr>
      </p:pic>
      <p:pic>
        <p:nvPicPr>
          <p:cNvPr id="37894" name="Picture 8"/>
          <p:cNvPicPr>
            <a:picLocks noChangeAspect="1"/>
          </p:cNvPicPr>
          <p:nvPr/>
        </p:nvPicPr>
        <p:blipFill>
          <a:blip r:embed="rId3" cstate="print"/>
          <a:srcRect l="546" t="41411" r="72209" b="98"/>
          <a:stretch>
            <a:fillRect/>
          </a:stretch>
        </p:blipFill>
        <p:spPr bwMode="auto">
          <a:xfrm>
            <a:off x="1439863" y="3238500"/>
            <a:ext cx="2251075" cy="4121150"/>
          </a:xfrm>
          <a:prstGeom prst="rect">
            <a:avLst/>
          </a:prstGeom>
          <a:noFill/>
          <a:ln w="9525">
            <a:noFill/>
            <a:miter lim="800000"/>
            <a:headEnd/>
            <a:tailEnd/>
          </a:ln>
        </p:spPr>
      </p:pic>
      <p:pic>
        <p:nvPicPr>
          <p:cNvPr id="37895" name="Picture 6"/>
          <p:cNvPicPr>
            <a:picLocks noChangeAspect="1"/>
          </p:cNvPicPr>
          <p:nvPr/>
        </p:nvPicPr>
        <p:blipFill>
          <a:blip r:embed="rId3" cstate="print"/>
          <a:srcRect l="26633" t="40361" b="2"/>
          <a:stretch>
            <a:fillRect/>
          </a:stretch>
        </p:blipFill>
        <p:spPr bwMode="auto">
          <a:xfrm>
            <a:off x="3567113" y="3201988"/>
            <a:ext cx="5141912" cy="4154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6" name="Picture 6"/>
          <p:cNvPicPr>
            <a:picLocks noChangeAspect="1" noChangeArrowheads="1"/>
          </p:cNvPicPr>
          <p:nvPr/>
        </p:nvPicPr>
        <p:blipFill>
          <a:blip r:embed="rId3" cstate="print"/>
          <a:srcRect/>
          <a:stretch>
            <a:fillRect/>
          </a:stretch>
        </p:blipFill>
        <p:spPr bwMode="auto">
          <a:xfrm>
            <a:off x="3639110" y="2065325"/>
            <a:ext cx="6441515" cy="3585278"/>
          </a:xfrm>
          <a:prstGeom prst="rect">
            <a:avLst/>
          </a:prstGeom>
          <a:noFill/>
          <a:ln w="9525">
            <a:noFill/>
            <a:miter lim="800000"/>
            <a:headEnd/>
            <a:tailEnd/>
          </a:ln>
          <a:effectLst/>
        </p:spPr>
      </p:pic>
      <p:pic>
        <p:nvPicPr>
          <p:cNvPr id="35847" name="Picture 7"/>
          <p:cNvPicPr>
            <a:picLocks noChangeAspect="1" noChangeArrowheads="1"/>
          </p:cNvPicPr>
          <p:nvPr/>
        </p:nvPicPr>
        <p:blipFill>
          <a:blip r:embed="rId4" cstate="print"/>
          <a:srcRect/>
          <a:stretch>
            <a:fillRect/>
          </a:stretch>
        </p:blipFill>
        <p:spPr bwMode="auto">
          <a:xfrm>
            <a:off x="0" y="2422515"/>
            <a:ext cx="3429024" cy="3015364"/>
          </a:xfrm>
          <a:prstGeom prst="rect">
            <a:avLst/>
          </a:prstGeom>
          <a:noFill/>
          <a:ln w="9525">
            <a:noFill/>
            <a:miter lim="800000"/>
            <a:headEnd/>
            <a:tailEnd/>
          </a:ln>
          <a:effectLst/>
        </p:spPr>
      </p:pic>
      <p:sp>
        <p:nvSpPr>
          <p:cNvPr id="8" name="Rectangle 3"/>
          <p:cNvSpPr>
            <a:spLocks noChangeArrowheads="1"/>
          </p:cNvSpPr>
          <p:nvPr/>
        </p:nvSpPr>
        <p:spPr bwMode="auto">
          <a:xfrm>
            <a:off x="7034752" y="6994525"/>
            <a:ext cx="3045873" cy="391088"/>
          </a:xfrm>
          <a:prstGeom prst="rect">
            <a:avLst/>
          </a:prstGeom>
          <a:noFill/>
          <a:ln w="9525">
            <a:noFill/>
            <a:miter lim="800000"/>
            <a:headEnd/>
            <a:tailEnd/>
          </a:ln>
        </p:spPr>
        <p:txBody>
          <a:bodyPr wrap="none" lIns="100794" tIns="50397" rIns="100794" bIns="50397">
            <a:spAutoFit/>
          </a:bodyPr>
          <a:lstStyle/>
          <a:p>
            <a:r>
              <a:rPr lang="en-US" sz="2000" dirty="0" smtClean="0">
                <a:solidFill>
                  <a:schemeClr val="tx1"/>
                </a:solidFill>
              </a:rPr>
              <a:t>Chen et </a:t>
            </a:r>
            <a:r>
              <a:rPr lang="en-US" sz="2000" dirty="0">
                <a:solidFill>
                  <a:schemeClr val="tx1"/>
                </a:solidFill>
              </a:rPr>
              <a:t>al., </a:t>
            </a:r>
            <a:r>
              <a:rPr lang="en-US" sz="2000" dirty="0" smtClean="0">
                <a:solidFill>
                  <a:schemeClr val="tx1"/>
                </a:solidFill>
              </a:rPr>
              <a:t>2011. Nature</a:t>
            </a:r>
            <a:endParaRPr lang="en-US" sz="2000" dirty="0">
              <a:solidFill>
                <a:schemeClr val="tx1"/>
              </a:solidFill>
            </a:endParaRPr>
          </a:p>
        </p:txBody>
      </p:sp>
      <p:sp>
        <p:nvSpPr>
          <p:cNvPr id="9" name="Text Box 2"/>
          <p:cNvSpPr txBox="1">
            <a:spLocks noChangeArrowheads="1"/>
          </p:cNvSpPr>
          <p:nvPr/>
        </p:nvSpPr>
        <p:spPr bwMode="auto">
          <a:xfrm>
            <a:off x="864894" y="422251"/>
            <a:ext cx="8790523" cy="521252"/>
          </a:xfrm>
          <a:prstGeom prst="rect">
            <a:avLst/>
          </a:prstGeom>
          <a:noFill/>
          <a:ln w="9525">
            <a:noFill/>
            <a:miter lim="800000"/>
            <a:headEnd/>
            <a:tailEnd/>
          </a:ln>
        </p:spPr>
        <p:txBody>
          <a:bodyPr wrap="none" lIns="100794" tIns="50397" rIns="100794" bIns="50397">
            <a:spAutoFit/>
          </a:bodyPr>
          <a:lstStyle/>
          <a:p>
            <a:r>
              <a:rPr lang="en-US" sz="2900" dirty="0" smtClean="0">
                <a:solidFill>
                  <a:schemeClr val="tx1"/>
                </a:solidFill>
              </a:rPr>
              <a:t>Variability in spine tuning as a substrate for plasticity</a:t>
            </a:r>
            <a:endParaRPr lang="en-US" sz="2900" dirty="0">
              <a:solidFill>
                <a:schemeClr val="tx1"/>
              </a:solidFill>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6491333" y="6994525"/>
            <a:ext cx="3589292" cy="391088"/>
          </a:xfrm>
          <a:prstGeom prst="rect">
            <a:avLst/>
          </a:prstGeom>
          <a:noFill/>
          <a:ln w="9525">
            <a:noFill/>
            <a:miter lim="800000"/>
            <a:headEnd/>
            <a:tailEnd/>
          </a:ln>
        </p:spPr>
        <p:txBody>
          <a:bodyPr wrap="none" lIns="100794" tIns="50397" rIns="100794" bIns="50397">
            <a:spAutoFit/>
          </a:bodyPr>
          <a:lstStyle/>
          <a:p>
            <a:r>
              <a:rPr lang="en-US" sz="2000" dirty="0" err="1" smtClean="0">
                <a:solidFill>
                  <a:schemeClr val="tx1"/>
                </a:solidFill>
              </a:rPr>
              <a:t>Loewenstein</a:t>
            </a:r>
            <a:r>
              <a:rPr lang="en-US" sz="2000" dirty="0" smtClean="0">
                <a:solidFill>
                  <a:schemeClr val="tx1"/>
                </a:solidFill>
              </a:rPr>
              <a:t> et </a:t>
            </a:r>
            <a:r>
              <a:rPr lang="en-US" sz="2000" dirty="0">
                <a:solidFill>
                  <a:schemeClr val="tx1"/>
                </a:solidFill>
              </a:rPr>
              <a:t>al., </a:t>
            </a:r>
            <a:r>
              <a:rPr lang="en-US" sz="2000" dirty="0" smtClean="0">
                <a:solidFill>
                  <a:schemeClr val="tx1"/>
                </a:solidFill>
              </a:rPr>
              <a:t>2011. JNS</a:t>
            </a:r>
            <a:endParaRPr lang="en-US" sz="2000" dirty="0">
              <a:solidFill>
                <a:schemeClr val="tx1"/>
              </a:solidFill>
            </a:endParaRPr>
          </a:p>
        </p:txBody>
      </p:sp>
      <p:sp>
        <p:nvSpPr>
          <p:cNvPr id="9" name="Text Box 2"/>
          <p:cNvSpPr txBox="1">
            <a:spLocks noChangeArrowheads="1"/>
          </p:cNvSpPr>
          <p:nvPr/>
        </p:nvSpPr>
        <p:spPr bwMode="auto">
          <a:xfrm>
            <a:off x="1943968" y="179437"/>
            <a:ext cx="5846127" cy="940726"/>
          </a:xfrm>
          <a:prstGeom prst="rect">
            <a:avLst/>
          </a:prstGeom>
          <a:noFill/>
          <a:ln w="9525">
            <a:noFill/>
            <a:miter lim="800000"/>
            <a:headEnd/>
            <a:tailEnd/>
          </a:ln>
        </p:spPr>
        <p:txBody>
          <a:bodyPr wrap="none" lIns="100794" tIns="50397" rIns="100794" bIns="50397">
            <a:spAutoFit/>
          </a:bodyPr>
          <a:lstStyle/>
          <a:p>
            <a:pPr algn="ctr"/>
            <a:r>
              <a:rPr lang="en-US" sz="2900" dirty="0" smtClean="0">
                <a:solidFill>
                  <a:schemeClr val="tx1"/>
                </a:solidFill>
              </a:rPr>
              <a:t>How to </a:t>
            </a:r>
            <a:r>
              <a:rPr lang="en-US" sz="2900" dirty="0" err="1" smtClean="0">
                <a:solidFill>
                  <a:schemeClr val="tx1"/>
                </a:solidFill>
              </a:rPr>
              <a:t>concile</a:t>
            </a:r>
            <a:r>
              <a:rPr lang="en-US" sz="2900" dirty="0" smtClean="0">
                <a:solidFill>
                  <a:schemeClr val="tx1"/>
                </a:solidFill>
              </a:rPr>
              <a:t> spine </a:t>
            </a:r>
            <a:r>
              <a:rPr lang="en-US" sz="2900" dirty="0" err="1" smtClean="0">
                <a:solidFill>
                  <a:schemeClr val="tx1"/>
                </a:solidFill>
              </a:rPr>
              <a:t>lability</a:t>
            </a:r>
            <a:endParaRPr lang="en-US" sz="2900" dirty="0" smtClean="0">
              <a:solidFill>
                <a:schemeClr val="tx1"/>
              </a:solidFill>
            </a:endParaRPr>
          </a:p>
          <a:p>
            <a:pPr algn="ctr"/>
            <a:r>
              <a:rPr lang="en-US" sz="2900" dirty="0" smtClean="0">
                <a:solidFill>
                  <a:schemeClr val="tx1"/>
                </a:solidFill>
              </a:rPr>
              <a:t>with learning and stable behavior?</a:t>
            </a:r>
            <a:endParaRPr lang="en-US" sz="2900" dirty="0">
              <a:solidFill>
                <a:schemeClr val="tx1"/>
              </a:solidFill>
            </a:endParaRPr>
          </a:p>
        </p:txBody>
      </p:sp>
      <p:pic>
        <p:nvPicPr>
          <p:cNvPr id="290818" name="Picture 2"/>
          <p:cNvPicPr>
            <a:picLocks noChangeAspect="1" noChangeArrowheads="1"/>
          </p:cNvPicPr>
          <p:nvPr/>
        </p:nvPicPr>
        <p:blipFill>
          <a:blip r:embed="rId3" cstate="print"/>
          <a:srcRect/>
          <a:stretch>
            <a:fillRect/>
          </a:stretch>
        </p:blipFill>
        <p:spPr bwMode="auto">
          <a:xfrm>
            <a:off x="1835696" y="1259557"/>
            <a:ext cx="5472608" cy="546636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9796" name="Picture 4"/>
          <p:cNvPicPr>
            <a:picLocks noChangeAspect="1" noChangeArrowheads="1"/>
          </p:cNvPicPr>
          <p:nvPr/>
        </p:nvPicPr>
        <p:blipFill>
          <a:blip r:embed="rId3" cstate="print"/>
          <a:srcRect/>
          <a:stretch>
            <a:fillRect/>
          </a:stretch>
        </p:blipFill>
        <p:spPr bwMode="auto">
          <a:xfrm>
            <a:off x="2040520" y="755501"/>
            <a:ext cx="5062959" cy="2527377"/>
          </a:xfrm>
          <a:prstGeom prst="rect">
            <a:avLst/>
          </a:prstGeom>
          <a:noFill/>
          <a:ln w="9525">
            <a:noFill/>
            <a:miter lim="800000"/>
            <a:headEnd/>
            <a:tailEnd/>
          </a:ln>
        </p:spPr>
      </p:pic>
      <p:sp>
        <p:nvSpPr>
          <p:cNvPr id="8" name="Rectangle 3"/>
          <p:cNvSpPr>
            <a:spLocks noChangeArrowheads="1"/>
          </p:cNvSpPr>
          <p:nvPr/>
        </p:nvSpPr>
        <p:spPr bwMode="auto">
          <a:xfrm>
            <a:off x="6589713" y="6994525"/>
            <a:ext cx="3574864" cy="391088"/>
          </a:xfrm>
          <a:prstGeom prst="rect">
            <a:avLst/>
          </a:prstGeom>
          <a:noFill/>
          <a:ln w="9525">
            <a:noFill/>
            <a:miter lim="800000"/>
            <a:headEnd/>
            <a:tailEnd/>
          </a:ln>
        </p:spPr>
        <p:txBody>
          <a:bodyPr wrap="none" lIns="100794" tIns="50397" rIns="100794" bIns="50397">
            <a:spAutoFit/>
          </a:bodyPr>
          <a:lstStyle/>
          <a:p>
            <a:r>
              <a:rPr lang="en-US" sz="2000" dirty="0" err="1" smtClean="0">
                <a:solidFill>
                  <a:schemeClr val="tx1"/>
                </a:solidFill>
              </a:rPr>
              <a:t>Moczulska</a:t>
            </a:r>
            <a:r>
              <a:rPr lang="en-US" sz="2000" dirty="0" smtClean="0">
                <a:solidFill>
                  <a:schemeClr val="tx1"/>
                </a:solidFill>
              </a:rPr>
              <a:t> et </a:t>
            </a:r>
            <a:r>
              <a:rPr lang="en-US" sz="2000" dirty="0">
                <a:solidFill>
                  <a:schemeClr val="tx1"/>
                </a:solidFill>
              </a:rPr>
              <a:t>al., </a:t>
            </a:r>
            <a:r>
              <a:rPr lang="en-US" sz="2000" dirty="0" smtClean="0">
                <a:solidFill>
                  <a:schemeClr val="tx1"/>
                </a:solidFill>
              </a:rPr>
              <a:t>2011. PNAS</a:t>
            </a:r>
            <a:endParaRPr lang="en-US" sz="2000" dirty="0">
              <a:solidFill>
                <a:schemeClr val="tx1"/>
              </a:solidFill>
            </a:endParaRPr>
          </a:p>
        </p:txBody>
      </p:sp>
      <p:sp>
        <p:nvSpPr>
          <p:cNvPr id="9" name="Text Box 2"/>
          <p:cNvSpPr txBox="1">
            <a:spLocks noChangeArrowheads="1"/>
          </p:cNvSpPr>
          <p:nvPr/>
        </p:nvSpPr>
        <p:spPr bwMode="auto">
          <a:xfrm>
            <a:off x="864894" y="422251"/>
            <a:ext cx="8305133" cy="521252"/>
          </a:xfrm>
          <a:prstGeom prst="rect">
            <a:avLst/>
          </a:prstGeom>
          <a:noFill/>
          <a:ln w="9525">
            <a:noFill/>
            <a:miter lim="800000"/>
            <a:headEnd/>
            <a:tailEnd/>
          </a:ln>
        </p:spPr>
        <p:txBody>
          <a:bodyPr wrap="none" lIns="100794" tIns="50397" rIns="100794" bIns="50397">
            <a:spAutoFit/>
          </a:bodyPr>
          <a:lstStyle/>
          <a:p>
            <a:r>
              <a:rPr lang="en-US" sz="2900" dirty="0" smtClean="0">
                <a:solidFill>
                  <a:schemeClr val="tx1"/>
                </a:solidFill>
              </a:rPr>
              <a:t>Complex spine dynamics during fear conditioning</a:t>
            </a:r>
            <a:endParaRPr lang="en-US" sz="2900" dirty="0">
              <a:solidFill>
                <a:schemeClr val="tx1"/>
              </a:solidFill>
            </a:endParaRPr>
          </a:p>
        </p:txBody>
      </p:sp>
      <p:pic>
        <p:nvPicPr>
          <p:cNvPr id="289797" name="Picture 5"/>
          <p:cNvPicPr>
            <a:picLocks noChangeAspect="1" noChangeArrowheads="1"/>
          </p:cNvPicPr>
          <p:nvPr/>
        </p:nvPicPr>
        <p:blipFill>
          <a:blip r:embed="rId4" cstate="print"/>
          <a:srcRect/>
          <a:stretch>
            <a:fillRect/>
          </a:stretch>
        </p:blipFill>
        <p:spPr bwMode="auto">
          <a:xfrm>
            <a:off x="2087984" y="3429000"/>
            <a:ext cx="5328592" cy="3007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6589713" y="6994525"/>
            <a:ext cx="3574864" cy="391088"/>
          </a:xfrm>
          <a:prstGeom prst="rect">
            <a:avLst/>
          </a:prstGeom>
          <a:noFill/>
          <a:ln w="9525">
            <a:noFill/>
            <a:miter lim="800000"/>
            <a:headEnd/>
            <a:tailEnd/>
          </a:ln>
        </p:spPr>
        <p:txBody>
          <a:bodyPr wrap="none" lIns="100794" tIns="50397" rIns="100794" bIns="50397">
            <a:spAutoFit/>
          </a:bodyPr>
          <a:lstStyle/>
          <a:p>
            <a:r>
              <a:rPr lang="en-US" sz="2000" dirty="0" err="1" smtClean="0">
                <a:solidFill>
                  <a:schemeClr val="tx1"/>
                </a:solidFill>
              </a:rPr>
              <a:t>Moczulska</a:t>
            </a:r>
            <a:r>
              <a:rPr lang="en-US" sz="2000" dirty="0" smtClean="0">
                <a:solidFill>
                  <a:schemeClr val="tx1"/>
                </a:solidFill>
              </a:rPr>
              <a:t> et </a:t>
            </a:r>
            <a:r>
              <a:rPr lang="en-US" sz="2000" dirty="0">
                <a:solidFill>
                  <a:schemeClr val="tx1"/>
                </a:solidFill>
              </a:rPr>
              <a:t>al., </a:t>
            </a:r>
            <a:r>
              <a:rPr lang="en-US" sz="2000" dirty="0" smtClean="0">
                <a:solidFill>
                  <a:schemeClr val="tx1"/>
                </a:solidFill>
              </a:rPr>
              <a:t>2011. PNAS</a:t>
            </a:r>
            <a:endParaRPr lang="en-US" sz="2000" dirty="0">
              <a:solidFill>
                <a:schemeClr val="tx1"/>
              </a:solidFill>
            </a:endParaRPr>
          </a:p>
        </p:txBody>
      </p:sp>
      <p:pic>
        <p:nvPicPr>
          <p:cNvPr id="289794" name="Picture 2"/>
          <p:cNvPicPr>
            <a:picLocks noChangeAspect="1" noChangeArrowheads="1"/>
          </p:cNvPicPr>
          <p:nvPr/>
        </p:nvPicPr>
        <p:blipFill>
          <a:blip r:embed="rId3" cstate="print"/>
          <a:srcRect/>
          <a:stretch>
            <a:fillRect/>
          </a:stretch>
        </p:blipFill>
        <p:spPr bwMode="auto">
          <a:xfrm>
            <a:off x="1079872" y="2555701"/>
            <a:ext cx="8800604" cy="3080211"/>
          </a:xfrm>
          <a:prstGeom prst="rect">
            <a:avLst/>
          </a:prstGeom>
          <a:noFill/>
          <a:ln w="9525">
            <a:noFill/>
            <a:miter lim="800000"/>
            <a:headEnd/>
            <a:tailEnd/>
          </a:ln>
        </p:spPr>
      </p:pic>
      <p:sp>
        <p:nvSpPr>
          <p:cNvPr id="5" name="Text Box 2"/>
          <p:cNvSpPr txBox="1">
            <a:spLocks noChangeArrowheads="1"/>
          </p:cNvSpPr>
          <p:nvPr/>
        </p:nvSpPr>
        <p:spPr bwMode="auto">
          <a:xfrm>
            <a:off x="864894" y="422251"/>
            <a:ext cx="8305133" cy="521252"/>
          </a:xfrm>
          <a:prstGeom prst="rect">
            <a:avLst/>
          </a:prstGeom>
          <a:noFill/>
          <a:ln w="9525">
            <a:noFill/>
            <a:miter lim="800000"/>
            <a:headEnd/>
            <a:tailEnd/>
          </a:ln>
        </p:spPr>
        <p:txBody>
          <a:bodyPr wrap="none" lIns="100794" tIns="50397" rIns="100794" bIns="50397">
            <a:spAutoFit/>
          </a:bodyPr>
          <a:lstStyle/>
          <a:p>
            <a:r>
              <a:rPr lang="en-US" sz="2900" dirty="0" smtClean="0">
                <a:solidFill>
                  <a:schemeClr val="tx1"/>
                </a:solidFill>
              </a:rPr>
              <a:t>Complex spine dynamics during fear conditioning</a:t>
            </a:r>
            <a:endParaRPr lang="en-US" sz="2900" dirty="0">
              <a:solidFill>
                <a:schemeClr val="tx1"/>
              </a:solidFill>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4096190" y="6994525"/>
            <a:ext cx="5984435" cy="391088"/>
          </a:xfrm>
          <a:prstGeom prst="rect">
            <a:avLst/>
          </a:prstGeom>
          <a:noFill/>
          <a:ln w="9525">
            <a:noFill/>
            <a:miter lim="800000"/>
            <a:headEnd/>
            <a:tailEnd/>
          </a:ln>
        </p:spPr>
        <p:txBody>
          <a:bodyPr wrap="none" lIns="100794" tIns="50397" rIns="100794" bIns="50397">
            <a:spAutoFit/>
          </a:bodyPr>
          <a:lstStyle/>
          <a:p>
            <a:pPr algn="r"/>
            <a:r>
              <a:rPr lang="en-US" sz="2000" dirty="0" err="1" smtClean="0">
                <a:solidFill>
                  <a:schemeClr val="tx1"/>
                </a:solidFill>
              </a:rPr>
              <a:t>Mongillo</a:t>
            </a:r>
            <a:r>
              <a:rPr lang="en-US" sz="2000" dirty="0" smtClean="0">
                <a:solidFill>
                  <a:schemeClr val="tx1"/>
                </a:solidFill>
              </a:rPr>
              <a:t> et </a:t>
            </a:r>
            <a:r>
              <a:rPr lang="en-US" sz="2000" dirty="0">
                <a:solidFill>
                  <a:schemeClr val="tx1"/>
                </a:solidFill>
              </a:rPr>
              <a:t>al., </a:t>
            </a:r>
            <a:r>
              <a:rPr lang="en-US" sz="2000" dirty="0" smtClean="0">
                <a:solidFill>
                  <a:schemeClr val="tx1"/>
                </a:solidFill>
              </a:rPr>
              <a:t>2017. </a:t>
            </a:r>
            <a:r>
              <a:rPr lang="en-US" sz="2000" dirty="0" err="1" smtClean="0">
                <a:solidFill>
                  <a:schemeClr val="tx1"/>
                </a:solidFill>
              </a:rPr>
              <a:t>Curr</a:t>
            </a:r>
            <a:r>
              <a:rPr lang="en-US" sz="2000" dirty="0" smtClean="0">
                <a:solidFill>
                  <a:schemeClr val="tx1"/>
                </a:solidFill>
              </a:rPr>
              <a:t>. Opinion in Neurobiology</a:t>
            </a:r>
            <a:endParaRPr lang="en-US" sz="2000" dirty="0">
              <a:solidFill>
                <a:schemeClr val="tx1"/>
              </a:solidFill>
            </a:endParaRPr>
          </a:p>
        </p:txBody>
      </p:sp>
      <p:sp>
        <p:nvSpPr>
          <p:cNvPr id="9" name="Text Box 2"/>
          <p:cNvSpPr txBox="1">
            <a:spLocks noChangeArrowheads="1"/>
          </p:cNvSpPr>
          <p:nvPr/>
        </p:nvSpPr>
        <p:spPr bwMode="auto">
          <a:xfrm>
            <a:off x="864894" y="422251"/>
            <a:ext cx="8790523" cy="521252"/>
          </a:xfrm>
          <a:prstGeom prst="rect">
            <a:avLst/>
          </a:prstGeom>
          <a:noFill/>
          <a:ln w="9525">
            <a:noFill/>
            <a:miter lim="800000"/>
            <a:headEnd/>
            <a:tailEnd/>
          </a:ln>
        </p:spPr>
        <p:txBody>
          <a:bodyPr wrap="none" lIns="100794" tIns="50397" rIns="100794" bIns="50397">
            <a:spAutoFit/>
          </a:bodyPr>
          <a:lstStyle/>
          <a:p>
            <a:r>
              <a:rPr lang="en-US" sz="2900" dirty="0" smtClean="0">
                <a:solidFill>
                  <a:schemeClr val="tx1"/>
                </a:solidFill>
              </a:rPr>
              <a:t>Variability in spine tuning as a substrate for plasticity</a:t>
            </a:r>
            <a:endParaRPr lang="en-US" sz="2900" dirty="0">
              <a:solidFill>
                <a:schemeClr val="tx1"/>
              </a:solidFill>
            </a:endParaRPr>
          </a:p>
        </p:txBody>
      </p:sp>
      <p:pic>
        <p:nvPicPr>
          <p:cNvPr id="288771" name="Picture 3"/>
          <p:cNvPicPr>
            <a:picLocks noChangeAspect="1" noChangeArrowheads="1"/>
          </p:cNvPicPr>
          <p:nvPr/>
        </p:nvPicPr>
        <p:blipFill>
          <a:blip r:embed="rId3" cstate="print"/>
          <a:srcRect r="1724" b="35555"/>
          <a:stretch>
            <a:fillRect/>
          </a:stretch>
        </p:blipFill>
        <p:spPr bwMode="auto">
          <a:xfrm>
            <a:off x="2808064" y="1475581"/>
            <a:ext cx="4104456" cy="3096344"/>
          </a:xfrm>
          <a:prstGeom prst="rect">
            <a:avLst/>
          </a:prstGeom>
          <a:noFill/>
          <a:ln w="9525">
            <a:noFill/>
            <a:miter lim="800000"/>
            <a:headEnd/>
            <a:tailEnd/>
          </a:ln>
        </p:spPr>
      </p:pic>
      <p:sp>
        <p:nvSpPr>
          <p:cNvPr id="10" name="ZoneTexte 9"/>
          <p:cNvSpPr txBox="1"/>
          <p:nvPr/>
        </p:nvSpPr>
        <p:spPr>
          <a:xfrm>
            <a:off x="7200552" y="3131765"/>
            <a:ext cx="2592288" cy="1249573"/>
          </a:xfrm>
          <a:prstGeom prst="rect">
            <a:avLst/>
          </a:prstGeom>
          <a:noFill/>
        </p:spPr>
        <p:txBody>
          <a:bodyPr wrap="square" rtlCol="0">
            <a:spAutoFit/>
          </a:bodyPr>
          <a:lstStyle/>
          <a:p>
            <a:r>
              <a:rPr lang="en-US" sz="2000" dirty="0" smtClean="0">
                <a:solidFill>
                  <a:schemeClr val="tx1"/>
                </a:solidFill>
              </a:rPr>
              <a:t>Individual spines are </a:t>
            </a:r>
            <a:r>
              <a:rPr lang="en-US" sz="2000" b="1" dirty="0" smtClean="0">
                <a:solidFill>
                  <a:schemeClr val="tx1"/>
                </a:solidFill>
              </a:rPr>
              <a:t>unstable</a:t>
            </a:r>
            <a:r>
              <a:rPr lang="en-US" sz="2000" dirty="0" smtClean="0">
                <a:solidFill>
                  <a:schemeClr val="tx1"/>
                </a:solidFill>
              </a:rPr>
              <a:t> while neuronal connectivity pattern is </a:t>
            </a:r>
            <a:r>
              <a:rPr lang="en-US" sz="2000" b="1" dirty="0" smtClean="0">
                <a:solidFill>
                  <a:schemeClr val="tx1"/>
                </a:solidFill>
              </a:rPr>
              <a:t>not</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4096190" y="6994525"/>
            <a:ext cx="5984435" cy="391088"/>
          </a:xfrm>
          <a:prstGeom prst="rect">
            <a:avLst/>
          </a:prstGeom>
          <a:noFill/>
          <a:ln w="9525">
            <a:noFill/>
            <a:miter lim="800000"/>
            <a:headEnd/>
            <a:tailEnd/>
          </a:ln>
        </p:spPr>
        <p:txBody>
          <a:bodyPr wrap="none" lIns="100794" tIns="50397" rIns="100794" bIns="50397">
            <a:spAutoFit/>
          </a:bodyPr>
          <a:lstStyle/>
          <a:p>
            <a:pPr algn="r"/>
            <a:r>
              <a:rPr lang="en-US" sz="2000" dirty="0" err="1" smtClean="0">
                <a:solidFill>
                  <a:schemeClr val="tx1"/>
                </a:solidFill>
              </a:rPr>
              <a:t>Mongillo</a:t>
            </a:r>
            <a:r>
              <a:rPr lang="en-US" sz="2000" dirty="0" smtClean="0">
                <a:solidFill>
                  <a:schemeClr val="tx1"/>
                </a:solidFill>
              </a:rPr>
              <a:t> et </a:t>
            </a:r>
            <a:r>
              <a:rPr lang="en-US" sz="2000" dirty="0">
                <a:solidFill>
                  <a:schemeClr val="tx1"/>
                </a:solidFill>
              </a:rPr>
              <a:t>al., </a:t>
            </a:r>
            <a:r>
              <a:rPr lang="en-US" sz="2000" dirty="0" smtClean="0">
                <a:solidFill>
                  <a:schemeClr val="tx1"/>
                </a:solidFill>
              </a:rPr>
              <a:t>2017. </a:t>
            </a:r>
            <a:r>
              <a:rPr lang="en-US" sz="2000" dirty="0" err="1" smtClean="0">
                <a:solidFill>
                  <a:schemeClr val="tx1"/>
                </a:solidFill>
              </a:rPr>
              <a:t>Curr</a:t>
            </a:r>
            <a:r>
              <a:rPr lang="en-US" sz="2000" dirty="0" smtClean="0">
                <a:solidFill>
                  <a:schemeClr val="tx1"/>
                </a:solidFill>
              </a:rPr>
              <a:t>. Opinion in Neurobiology</a:t>
            </a:r>
            <a:endParaRPr lang="en-US" sz="2000" dirty="0">
              <a:solidFill>
                <a:schemeClr val="tx1"/>
              </a:solidFill>
            </a:endParaRPr>
          </a:p>
        </p:txBody>
      </p:sp>
      <p:sp>
        <p:nvSpPr>
          <p:cNvPr id="9" name="Text Box 2"/>
          <p:cNvSpPr txBox="1">
            <a:spLocks noChangeArrowheads="1"/>
          </p:cNvSpPr>
          <p:nvPr/>
        </p:nvSpPr>
        <p:spPr bwMode="auto">
          <a:xfrm>
            <a:off x="864894" y="422251"/>
            <a:ext cx="8790523" cy="521252"/>
          </a:xfrm>
          <a:prstGeom prst="rect">
            <a:avLst/>
          </a:prstGeom>
          <a:noFill/>
          <a:ln w="9525">
            <a:noFill/>
            <a:miter lim="800000"/>
            <a:headEnd/>
            <a:tailEnd/>
          </a:ln>
        </p:spPr>
        <p:txBody>
          <a:bodyPr wrap="none" lIns="100794" tIns="50397" rIns="100794" bIns="50397">
            <a:spAutoFit/>
          </a:bodyPr>
          <a:lstStyle/>
          <a:p>
            <a:r>
              <a:rPr lang="en-US" sz="2900" dirty="0" smtClean="0">
                <a:solidFill>
                  <a:schemeClr val="tx1"/>
                </a:solidFill>
              </a:rPr>
              <a:t>Variability in spine tuning as a substrate for plasticity</a:t>
            </a:r>
            <a:endParaRPr lang="en-US" sz="2900" dirty="0">
              <a:solidFill>
                <a:schemeClr val="tx1"/>
              </a:solidFill>
            </a:endParaRPr>
          </a:p>
        </p:txBody>
      </p:sp>
      <p:pic>
        <p:nvPicPr>
          <p:cNvPr id="288771" name="Picture 3"/>
          <p:cNvPicPr>
            <a:picLocks noChangeAspect="1" noChangeArrowheads="1"/>
          </p:cNvPicPr>
          <p:nvPr/>
        </p:nvPicPr>
        <p:blipFill>
          <a:blip r:embed="rId3" cstate="print"/>
          <a:srcRect/>
          <a:stretch>
            <a:fillRect/>
          </a:stretch>
        </p:blipFill>
        <p:spPr bwMode="auto">
          <a:xfrm>
            <a:off x="2808064" y="1475581"/>
            <a:ext cx="4176464" cy="4804659"/>
          </a:xfrm>
          <a:prstGeom prst="rect">
            <a:avLst/>
          </a:prstGeom>
          <a:noFill/>
          <a:ln w="9525">
            <a:noFill/>
            <a:miter lim="800000"/>
            <a:headEnd/>
            <a:tailEnd/>
          </a:ln>
        </p:spPr>
      </p:pic>
      <p:sp>
        <p:nvSpPr>
          <p:cNvPr id="10" name="ZoneTexte 9"/>
          <p:cNvSpPr txBox="1"/>
          <p:nvPr/>
        </p:nvSpPr>
        <p:spPr>
          <a:xfrm>
            <a:off x="7200552" y="3131765"/>
            <a:ext cx="2592288" cy="1249573"/>
          </a:xfrm>
          <a:prstGeom prst="rect">
            <a:avLst/>
          </a:prstGeom>
          <a:noFill/>
        </p:spPr>
        <p:txBody>
          <a:bodyPr wrap="square" rtlCol="0">
            <a:spAutoFit/>
          </a:bodyPr>
          <a:lstStyle/>
          <a:p>
            <a:r>
              <a:rPr lang="en-US" sz="2000" dirty="0" smtClean="0">
                <a:solidFill>
                  <a:schemeClr val="tx1"/>
                </a:solidFill>
              </a:rPr>
              <a:t>Individual spines are </a:t>
            </a:r>
            <a:r>
              <a:rPr lang="en-US" sz="2000" b="1" dirty="0" smtClean="0">
                <a:solidFill>
                  <a:schemeClr val="tx1"/>
                </a:solidFill>
              </a:rPr>
              <a:t>unstable</a:t>
            </a:r>
            <a:r>
              <a:rPr lang="en-US" sz="2000" dirty="0" smtClean="0">
                <a:solidFill>
                  <a:schemeClr val="tx1"/>
                </a:solidFill>
              </a:rPr>
              <a:t> while neuronal connectivity pattern is </a:t>
            </a:r>
            <a:r>
              <a:rPr lang="en-US" sz="2000" b="1" dirty="0" smtClean="0">
                <a:solidFill>
                  <a:schemeClr val="tx1"/>
                </a:solidFill>
              </a:rPr>
              <a:t>not</a:t>
            </a:r>
          </a:p>
        </p:txBody>
      </p:sp>
      <p:sp>
        <p:nvSpPr>
          <p:cNvPr id="6" name="Rectangle 5"/>
          <p:cNvSpPr/>
          <p:nvPr/>
        </p:nvSpPr>
        <p:spPr>
          <a:xfrm>
            <a:off x="7272560" y="4715941"/>
            <a:ext cx="2519363" cy="1915076"/>
          </a:xfrm>
          <a:prstGeom prst="rect">
            <a:avLst/>
          </a:prstGeom>
        </p:spPr>
        <p:txBody>
          <a:bodyPr wrap="square">
            <a:spAutoFit/>
          </a:bodyPr>
          <a:lstStyle/>
          <a:p>
            <a:r>
              <a:rPr lang="en-GB" dirty="0" smtClean="0">
                <a:solidFill>
                  <a:schemeClr val="tx1"/>
                </a:solidFill>
              </a:rPr>
              <a:t>Memory stabilization can be achieved by </a:t>
            </a:r>
            <a:r>
              <a:rPr lang="en-GB" dirty="0" err="1" smtClean="0">
                <a:solidFill>
                  <a:schemeClr val="tx1"/>
                </a:solidFill>
              </a:rPr>
              <a:t>Hebbian</a:t>
            </a:r>
            <a:r>
              <a:rPr lang="en-GB" dirty="0" smtClean="0">
                <a:solidFill>
                  <a:schemeClr val="tx1"/>
                </a:solidFill>
              </a:rPr>
              <a:t>-like plasticity that ‘re-learns’ the attractor each time that the memory is reactivated. </a:t>
            </a:r>
            <a:endParaRPr lang="en-US" dirty="0">
              <a:solidFill>
                <a:schemeClr val="tx1"/>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lstStyle/>
          <a:p>
            <a:r>
              <a:rPr lang="fr-FR" smtClean="0"/>
              <a:t>Plasticity</a:t>
            </a:r>
            <a:endParaRPr lang="en-GB" smtClean="0"/>
          </a:p>
        </p:txBody>
      </p:sp>
      <p:sp>
        <p:nvSpPr>
          <p:cNvPr id="8195" name="ZoneTexte 2"/>
          <p:cNvSpPr txBox="1">
            <a:spLocks noChangeArrowheads="1"/>
          </p:cNvSpPr>
          <p:nvPr/>
        </p:nvSpPr>
        <p:spPr bwMode="auto">
          <a:xfrm>
            <a:off x="611188" y="1422400"/>
            <a:ext cx="8429625" cy="6572250"/>
          </a:xfrm>
          <a:prstGeom prst="rect">
            <a:avLst/>
          </a:prstGeom>
          <a:noFill/>
          <a:ln w="9525">
            <a:noFill/>
            <a:miter lim="800000"/>
            <a:headEnd/>
            <a:tailEnd/>
          </a:ln>
        </p:spPr>
        <p:txBody>
          <a:bodyPr>
            <a:spAutoFit/>
          </a:bodyPr>
          <a:lstStyle/>
          <a:p>
            <a:r>
              <a:rPr lang="fr-FR" sz="3200">
                <a:solidFill>
                  <a:schemeClr val="tx1"/>
                </a:solidFill>
              </a:rPr>
              <a:t>Why does plasticity matter?</a:t>
            </a:r>
          </a:p>
          <a:p>
            <a:pPr>
              <a:buFont typeface="Arial" charset="0"/>
              <a:buChar char="•"/>
            </a:pPr>
            <a:r>
              <a:rPr lang="fr-FR" sz="3200">
                <a:solidFill>
                  <a:schemeClr val="tx1"/>
                </a:solidFill>
              </a:rPr>
              <a:t> adapt to </a:t>
            </a:r>
            <a:r>
              <a:rPr lang="fr-FR" sz="3200" b="1">
                <a:solidFill>
                  <a:schemeClr val="tx1"/>
                </a:solidFill>
              </a:rPr>
              <a:t>new environments</a:t>
            </a:r>
          </a:p>
          <a:p>
            <a:r>
              <a:rPr lang="fr-FR" sz="3200">
                <a:solidFill>
                  <a:schemeClr val="tx1"/>
                </a:solidFill>
              </a:rPr>
              <a:t>(= new tasks)</a:t>
            </a:r>
          </a:p>
          <a:p>
            <a:pPr>
              <a:buFont typeface="Arial" charset="0"/>
              <a:buChar char="•"/>
            </a:pPr>
            <a:r>
              <a:rPr lang="fr-FR" sz="3200">
                <a:solidFill>
                  <a:schemeClr val="tx1"/>
                </a:solidFill>
              </a:rPr>
              <a:t> adapt to </a:t>
            </a:r>
            <a:r>
              <a:rPr lang="fr-FR" sz="3200" b="1">
                <a:solidFill>
                  <a:schemeClr val="tx1"/>
                </a:solidFill>
              </a:rPr>
              <a:t>new stimuli</a:t>
            </a:r>
          </a:p>
          <a:p>
            <a:r>
              <a:rPr lang="fr-FR" sz="3200">
                <a:solidFill>
                  <a:schemeClr val="tx1"/>
                </a:solidFill>
              </a:rPr>
              <a:t>(= same task, new stimuli)</a:t>
            </a:r>
          </a:p>
          <a:p>
            <a:endParaRPr lang="fr-FR" sz="3200">
              <a:solidFill>
                <a:schemeClr val="tx1"/>
              </a:solidFill>
            </a:endParaRPr>
          </a:p>
          <a:p>
            <a:r>
              <a:rPr lang="fr-FR" sz="3200">
                <a:solidFill>
                  <a:schemeClr val="tx1"/>
                </a:solidFill>
              </a:rPr>
              <a:t>It goes with attention, to focus </a:t>
            </a:r>
            <a:r>
              <a:rPr lang="fr-FR" sz="3200" b="1">
                <a:solidFill>
                  <a:schemeClr val="tx1"/>
                </a:solidFill>
              </a:rPr>
              <a:t>limited</a:t>
            </a:r>
            <a:r>
              <a:rPr lang="fr-FR" sz="3200">
                <a:solidFill>
                  <a:schemeClr val="tx1"/>
                </a:solidFill>
              </a:rPr>
              <a:t> neural ressources on </a:t>
            </a:r>
            <a:r>
              <a:rPr lang="fr-FR" sz="3200" b="1">
                <a:solidFill>
                  <a:schemeClr val="tx1"/>
                </a:solidFill>
              </a:rPr>
              <a:t>relevant</a:t>
            </a:r>
            <a:r>
              <a:rPr lang="fr-FR" sz="3200">
                <a:solidFill>
                  <a:schemeClr val="tx1"/>
                </a:solidFill>
              </a:rPr>
              <a:t> stimuli to enhance behavioral responses, and shorten its latency in order to </a:t>
            </a:r>
            <a:r>
              <a:rPr lang="fr-FR" sz="3200">
                <a:solidFill>
                  <a:srgbClr val="FF0000"/>
                </a:solidFill>
              </a:rPr>
              <a:t>maintain goal-directed behavior in the presence of distractors</a:t>
            </a:r>
            <a:r>
              <a:rPr lang="fr-FR" sz="3200">
                <a:solidFill>
                  <a:schemeClr val="tx1"/>
                </a:solidFill>
              </a:rPr>
              <a:t>.</a:t>
            </a:r>
          </a:p>
          <a:p>
            <a:r>
              <a:rPr lang="fr-FR" sz="3200">
                <a:solidFill>
                  <a:schemeClr val="tx1"/>
                </a:solidFill>
                <a:sym typeface="Wingdings" pitchFamily="2" charset="2"/>
              </a:rPr>
              <a:t> </a:t>
            </a:r>
            <a:r>
              <a:rPr lang="fr-FR" sz="3200" b="1">
                <a:solidFill>
                  <a:schemeClr val="tx1"/>
                </a:solidFill>
                <a:sym typeface="Wingdings" pitchFamily="2" charset="2"/>
              </a:rPr>
              <a:t>top-down</a:t>
            </a:r>
            <a:r>
              <a:rPr lang="fr-FR" sz="3200">
                <a:solidFill>
                  <a:schemeClr val="tx1"/>
                </a:solidFill>
                <a:sym typeface="Wingdings" pitchFamily="2" charset="2"/>
              </a:rPr>
              <a:t> (voluntary or task-dependent)</a:t>
            </a:r>
            <a:endParaRPr lang="fr-FR" sz="3200">
              <a:solidFill>
                <a:schemeClr val="tx1"/>
              </a:solidFill>
            </a:endParaRPr>
          </a:p>
          <a:p>
            <a:r>
              <a:rPr lang="fr-FR" sz="3200">
                <a:solidFill>
                  <a:schemeClr val="tx1"/>
                </a:solidFill>
                <a:sym typeface="Wingdings" pitchFamily="2" charset="2"/>
              </a:rPr>
              <a:t> </a:t>
            </a:r>
            <a:r>
              <a:rPr lang="fr-FR" sz="3200" b="1">
                <a:solidFill>
                  <a:schemeClr val="tx1"/>
                </a:solidFill>
                <a:sym typeface="Wingdings" pitchFamily="2" charset="2"/>
              </a:rPr>
              <a:t>bottom-up</a:t>
            </a:r>
            <a:r>
              <a:rPr lang="fr-FR" sz="3200">
                <a:solidFill>
                  <a:schemeClr val="tx1"/>
                </a:solidFill>
                <a:sym typeface="Wingdings" pitchFamily="2" charset="2"/>
              </a:rPr>
              <a:t> (pop-out salience)</a:t>
            </a:r>
            <a:endParaRPr lang="fr-FR" sz="3200">
              <a:solidFill>
                <a:schemeClr val="tx1"/>
              </a:solidFill>
            </a:endParaRPr>
          </a:p>
          <a:p>
            <a:endParaRPr lang="en-GB" sz="3200">
              <a:solidFill>
                <a:schemeClr val="tx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539718" y="350813"/>
            <a:ext cx="9037670" cy="6643734"/>
            <a:chOff x="539718" y="350813"/>
            <a:chExt cx="9037670" cy="6643734"/>
          </a:xfrm>
        </p:grpSpPr>
        <p:pic>
          <p:nvPicPr>
            <p:cNvPr id="36866" name="Picture 3"/>
            <p:cNvPicPr>
              <a:picLocks noChangeAspect="1"/>
            </p:cNvPicPr>
            <p:nvPr/>
          </p:nvPicPr>
          <p:blipFill>
            <a:blip r:embed="rId3" cstate="print"/>
            <a:srcRect l="402" b="939"/>
            <a:stretch>
              <a:fillRect/>
            </a:stretch>
          </p:blipFill>
          <p:spPr bwMode="auto">
            <a:xfrm>
              <a:off x="539718" y="465138"/>
              <a:ext cx="9037670" cy="6529409"/>
            </a:xfrm>
            <a:prstGeom prst="rect">
              <a:avLst/>
            </a:prstGeom>
            <a:noFill/>
            <a:ln w="9525">
              <a:noFill/>
              <a:miter lim="800000"/>
              <a:headEnd/>
              <a:tailEnd/>
            </a:ln>
          </p:spPr>
        </p:pic>
        <p:sp>
          <p:nvSpPr>
            <p:cNvPr id="3" name="Rectangle 2"/>
            <p:cNvSpPr/>
            <p:nvPr/>
          </p:nvSpPr>
          <p:spPr bwMode="auto">
            <a:xfrm>
              <a:off x="3182924" y="350813"/>
              <a:ext cx="285752" cy="6429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53"/>
          <p:cNvGrpSpPr/>
          <p:nvPr/>
        </p:nvGrpSpPr>
        <p:grpSpPr>
          <a:xfrm>
            <a:off x="168010" y="2099910"/>
            <a:ext cx="9660599" cy="1511935"/>
            <a:chOff x="152400" y="1905000"/>
            <a:chExt cx="8763000" cy="1371600"/>
          </a:xfrm>
        </p:grpSpPr>
        <p:sp>
          <p:nvSpPr>
            <p:cNvPr id="53" name="Rectangle 52"/>
            <p:cNvSpPr/>
            <p:nvPr/>
          </p:nvSpPr>
          <p:spPr>
            <a:xfrm>
              <a:off x="8153400" y="2926081"/>
              <a:ext cx="759323" cy="350519"/>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solidFill>
                    <a:schemeClr val="tx1"/>
                  </a:solidFill>
                </a:rPr>
                <a:t>        NO</a:t>
              </a:r>
            </a:p>
            <a:p>
              <a:pPr algn="ctr"/>
              <a:r>
                <a:rPr lang="en-US" sz="1500" dirty="0" smtClean="0">
                  <a:solidFill>
                    <a:schemeClr val="tx1"/>
                  </a:solidFill>
                </a:rPr>
                <a:t>        GO</a:t>
              </a:r>
              <a:endParaRPr lang="en-US" sz="1500" dirty="0">
                <a:solidFill>
                  <a:schemeClr val="tx1"/>
                </a:solidFill>
              </a:endParaRPr>
            </a:p>
          </p:txBody>
        </p:sp>
        <p:grpSp>
          <p:nvGrpSpPr>
            <p:cNvPr id="3" name="Group 48"/>
            <p:cNvGrpSpPr/>
            <p:nvPr/>
          </p:nvGrpSpPr>
          <p:grpSpPr>
            <a:xfrm>
              <a:off x="228600" y="1905000"/>
              <a:ext cx="8686800" cy="945483"/>
              <a:chOff x="-267478" y="2273400"/>
              <a:chExt cx="8686800" cy="945483"/>
            </a:xfrm>
          </p:grpSpPr>
          <p:pic>
            <p:nvPicPr>
              <p:cNvPr id="9" name="Picture 8"/>
              <p:cNvPicPr>
                <a:picLocks noChangeAspect="1"/>
              </p:cNvPicPr>
              <p:nvPr/>
            </p:nvPicPr>
            <p:blipFill>
              <a:blip r:embed="rId3" cstate="print"/>
              <a:stretch>
                <a:fillRect/>
              </a:stretch>
            </p:blipFill>
            <p:spPr>
              <a:xfrm>
                <a:off x="-267478" y="2674997"/>
                <a:ext cx="2520000" cy="534276"/>
              </a:xfrm>
              <a:prstGeom prst="rect">
                <a:avLst/>
              </a:prstGeom>
            </p:spPr>
          </p:pic>
          <p:pic>
            <p:nvPicPr>
              <p:cNvPr id="10" name="Picture 9"/>
              <p:cNvPicPr>
                <a:picLocks noChangeAspect="1"/>
              </p:cNvPicPr>
              <p:nvPr/>
            </p:nvPicPr>
            <p:blipFill>
              <a:blip r:embed="rId4" cstate="print"/>
              <a:stretch>
                <a:fillRect/>
              </a:stretch>
            </p:blipFill>
            <p:spPr>
              <a:xfrm>
                <a:off x="5899322" y="2674998"/>
                <a:ext cx="2520000" cy="543885"/>
              </a:xfrm>
              <a:prstGeom prst="rect">
                <a:avLst/>
              </a:prstGeom>
            </p:spPr>
          </p:pic>
          <p:pic>
            <p:nvPicPr>
              <p:cNvPr id="11" name="Picture 10"/>
              <p:cNvPicPr>
                <a:picLocks noChangeAspect="1"/>
              </p:cNvPicPr>
              <p:nvPr/>
            </p:nvPicPr>
            <p:blipFill>
              <a:blip r:embed="rId3" cstate="print"/>
              <a:stretch>
                <a:fillRect/>
              </a:stretch>
            </p:blipFill>
            <p:spPr>
              <a:xfrm>
                <a:off x="2323322" y="2674997"/>
                <a:ext cx="2520000" cy="534276"/>
              </a:xfrm>
              <a:prstGeom prst="rect">
                <a:avLst/>
              </a:prstGeom>
            </p:spPr>
          </p:pic>
          <p:sp>
            <p:nvSpPr>
              <p:cNvPr id="12" name="TextBox 11"/>
              <p:cNvSpPr txBox="1"/>
              <p:nvPr/>
            </p:nvSpPr>
            <p:spPr>
              <a:xfrm>
                <a:off x="4914122" y="2674998"/>
                <a:ext cx="807295" cy="516829"/>
              </a:xfrm>
              <a:prstGeom prst="rect">
                <a:avLst/>
              </a:prstGeom>
              <a:noFill/>
            </p:spPr>
            <p:txBody>
              <a:bodyPr wrap="none" rtlCol="0">
                <a:spAutoFit/>
              </a:bodyPr>
              <a:lstStyle/>
              <a:p>
                <a:r>
                  <a:rPr lang="en-US" sz="3300" dirty="0" smtClean="0">
                    <a:solidFill>
                      <a:schemeClr val="tx1"/>
                    </a:solidFill>
                    <a:latin typeface="Helvetica"/>
                    <a:cs typeface="Helvetica"/>
                  </a:rPr>
                  <a:t>(…)</a:t>
                </a:r>
                <a:endParaRPr lang="en-US" sz="3300" dirty="0">
                  <a:solidFill>
                    <a:schemeClr val="tx1"/>
                  </a:solidFill>
                  <a:latin typeface="Helvetica"/>
                  <a:cs typeface="Helvetica"/>
                </a:endParaRPr>
              </a:p>
            </p:txBody>
          </p:sp>
          <p:sp>
            <p:nvSpPr>
              <p:cNvPr id="13" name="TextBox 12"/>
              <p:cNvSpPr txBox="1"/>
              <p:nvPr/>
            </p:nvSpPr>
            <p:spPr>
              <a:xfrm>
                <a:off x="513183" y="2273400"/>
                <a:ext cx="1133006" cy="319986"/>
              </a:xfrm>
              <a:prstGeom prst="rect">
                <a:avLst/>
              </a:prstGeom>
              <a:noFill/>
            </p:spPr>
            <p:txBody>
              <a:bodyPr wrap="none" rtlCol="0">
                <a:spAutoFit/>
              </a:bodyPr>
              <a:lstStyle/>
              <a:p>
                <a:r>
                  <a:rPr lang="en-US" dirty="0" smtClean="0">
                    <a:solidFill>
                      <a:schemeClr val="tx1"/>
                    </a:solidFill>
                  </a:rPr>
                  <a:t>Reference</a:t>
                </a:r>
                <a:endParaRPr lang="en-US" dirty="0">
                  <a:solidFill>
                    <a:schemeClr val="tx1"/>
                  </a:solidFill>
                </a:endParaRPr>
              </a:p>
            </p:txBody>
          </p:sp>
          <p:sp>
            <p:nvSpPr>
              <p:cNvPr id="15" name="TextBox 14"/>
              <p:cNvSpPr txBox="1"/>
              <p:nvPr/>
            </p:nvSpPr>
            <p:spPr>
              <a:xfrm>
                <a:off x="6971522" y="2273400"/>
                <a:ext cx="749192" cy="319986"/>
              </a:xfrm>
              <a:prstGeom prst="rect">
                <a:avLst/>
              </a:prstGeom>
              <a:noFill/>
            </p:spPr>
            <p:txBody>
              <a:bodyPr wrap="none" rtlCol="0">
                <a:spAutoFit/>
              </a:bodyPr>
              <a:lstStyle/>
              <a:p>
                <a:r>
                  <a:rPr lang="en-US" dirty="0" smtClean="0">
                    <a:solidFill>
                      <a:schemeClr val="tx1"/>
                    </a:solidFill>
                  </a:rPr>
                  <a:t>Target</a:t>
                </a:r>
                <a:endParaRPr lang="en-US" dirty="0">
                  <a:solidFill>
                    <a:schemeClr val="tx1"/>
                  </a:solidFill>
                </a:endParaRPr>
              </a:p>
            </p:txBody>
          </p:sp>
          <p:sp>
            <p:nvSpPr>
              <p:cNvPr id="48" name="TextBox 47"/>
              <p:cNvSpPr txBox="1"/>
              <p:nvPr/>
            </p:nvSpPr>
            <p:spPr>
              <a:xfrm>
                <a:off x="2971800" y="2305666"/>
                <a:ext cx="1133006" cy="319986"/>
              </a:xfrm>
              <a:prstGeom prst="rect">
                <a:avLst/>
              </a:prstGeom>
              <a:noFill/>
            </p:spPr>
            <p:txBody>
              <a:bodyPr wrap="none" rtlCol="0">
                <a:spAutoFit/>
              </a:bodyPr>
              <a:lstStyle/>
              <a:p>
                <a:r>
                  <a:rPr lang="en-US" dirty="0" smtClean="0">
                    <a:solidFill>
                      <a:schemeClr val="tx1"/>
                    </a:solidFill>
                  </a:rPr>
                  <a:t>Reference</a:t>
                </a:r>
                <a:endParaRPr lang="en-US" dirty="0">
                  <a:solidFill>
                    <a:schemeClr val="tx1"/>
                  </a:solidFill>
                </a:endParaRPr>
              </a:p>
            </p:txBody>
          </p:sp>
        </p:grpSp>
        <p:sp>
          <p:nvSpPr>
            <p:cNvPr id="52" name="Rectangle 51"/>
            <p:cNvSpPr/>
            <p:nvPr/>
          </p:nvSpPr>
          <p:spPr>
            <a:xfrm>
              <a:off x="152400" y="2926081"/>
              <a:ext cx="8382000" cy="350519"/>
            </a:xfrm>
            <a:prstGeom prst="rect">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GO : Licking for reward</a:t>
              </a:r>
              <a:endParaRPr lang="en-US" dirty="0">
                <a:solidFill>
                  <a:schemeClr val="tx1"/>
                </a:solidFill>
              </a:endParaRPr>
            </a:p>
          </p:txBody>
        </p:sp>
      </p:grpSp>
      <p:sp>
        <p:nvSpPr>
          <p:cNvPr id="56" name="Rectangle 55"/>
          <p:cNvSpPr/>
          <p:nvPr/>
        </p:nvSpPr>
        <p:spPr>
          <a:xfrm>
            <a:off x="0" y="335986"/>
            <a:ext cx="10080625" cy="8399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r>
              <a:rPr lang="fr-FR" sz="3600" dirty="0" err="1" smtClean="0">
                <a:solidFill>
                  <a:schemeClr val="tx1"/>
                </a:solidFill>
              </a:rPr>
              <a:t>Task</a:t>
            </a:r>
            <a:r>
              <a:rPr lang="fr-FR" sz="3600" dirty="0" smtClean="0">
                <a:solidFill>
                  <a:schemeClr val="tx1"/>
                </a:solidFill>
              </a:rPr>
              <a:t>-relevant shift in </a:t>
            </a:r>
            <a:r>
              <a:rPr lang="fr-FR" sz="3600" dirty="0" err="1" smtClean="0">
                <a:solidFill>
                  <a:schemeClr val="tx1"/>
                </a:solidFill>
              </a:rPr>
              <a:t>encoding</a:t>
            </a:r>
            <a:endParaRPr lang="fr-FR" sz="3600" dirty="0" smtClean="0">
              <a:solidFill>
                <a:schemeClr val="tx1"/>
              </a:solidFill>
            </a:endParaRPr>
          </a:p>
          <a:p>
            <a:pPr algn="ctr"/>
            <a:r>
              <a:rPr lang="en-US" sz="2600" dirty="0" smtClean="0">
                <a:solidFill>
                  <a:schemeClr val="tx1"/>
                </a:solidFill>
              </a:rPr>
              <a:t>Task structure and recording</a:t>
            </a:r>
            <a:endParaRPr lang="en-US" sz="2600" dirty="0">
              <a:solidFill>
                <a:schemeClr val="tx1"/>
              </a:solidFill>
            </a:endParaRPr>
          </a:p>
        </p:txBody>
      </p:sp>
      <p:sp>
        <p:nvSpPr>
          <p:cNvPr id="58" name="TextBox 57"/>
          <p:cNvSpPr txBox="1"/>
          <p:nvPr/>
        </p:nvSpPr>
        <p:spPr>
          <a:xfrm>
            <a:off x="2754296" y="1493821"/>
            <a:ext cx="4204225" cy="622562"/>
          </a:xfrm>
          <a:prstGeom prst="rect">
            <a:avLst/>
          </a:prstGeom>
          <a:noFill/>
        </p:spPr>
        <p:txBody>
          <a:bodyPr wrap="square" lIns="100794" tIns="50397" rIns="100794" bIns="50397" rtlCol="0">
            <a:spAutoFit/>
          </a:bodyPr>
          <a:lstStyle/>
          <a:p>
            <a:r>
              <a:rPr lang="en-US" dirty="0" smtClean="0">
                <a:solidFill>
                  <a:schemeClr val="tx1"/>
                </a:solidFill>
              </a:rPr>
              <a:t>Two ferrets were trained to discriminate two click trains of different frequencies.</a:t>
            </a:r>
            <a:endParaRPr lang="en-US" dirty="0">
              <a:solidFill>
                <a:schemeClr val="tx1"/>
              </a:solidFill>
            </a:endParaRPr>
          </a:p>
        </p:txBody>
      </p:sp>
      <p:grpSp>
        <p:nvGrpSpPr>
          <p:cNvPr id="4" name="Group 34"/>
          <p:cNvGrpSpPr/>
          <p:nvPr/>
        </p:nvGrpSpPr>
        <p:grpSpPr>
          <a:xfrm>
            <a:off x="5227494" y="3935504"/>
            <a:ext cx="4416688" cy="2597012"/>
            <a:chOff x="365451" y="3757612"/>
            <a:chExt cx="4226766" cy="2426102"/>
          </a:xfrm>
        </p:grpSpPr>
        <p:grpSp>
          <p:nvGrpSpPr>
            <p:cNvPr id="5" name="Group 29"/>
            <p:cNvGrpSpPr/>
            <p:nvPr/>
          </p:nvGrpSpPr>
          <p:grpSpPr>
            <a:xfrm>
              <a:off x="365451" y="3757612"/>
              <a:ext cx="4226766" cy="2390775"/>
              <a:chOff x="4744617" y="4191000"/>
              <a:chExt cx="4226766" cy="2390775"/>
            </a:xfrm>
          </p:grpSpPr>
          <p:sp>
            <p:nvSpPr>
              <p:cNvPr id="22" name="Rounded Rectangle 21"/>
              <p:cNvSpPr/>
              <p:nvPr/>
            </p:nvSpPr>
            <p:spPr>
              <a:xfrm>
                <a:off x="4744617" y="4191000"/>
                <a:ext cx="1198983" cy="762000"/>
              </a:xfrm>
              <a:prstGeom prst="roundRect">
                <a:avLst/>
              </a:prstGeom>
              <a:solidFill>
                <a:srgbClr val="DA64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Passive - PRE</a:t>
                </a:r>
                <a:endParaRPr lang="en-US" dirty="0">
                  <a:solidFill>
                    <a:schemeClr val="tx1"/>
                  </a:solidFill>
                </a:endParaRPr>
              </a:p>
            </p:txBody>
          </p:sp>
          <p:sp>
            <p:nvSpPr>
              <p:cNvPr id="23" name="Rounded Rectangle 22"/>
              <p:cNvSpPr/>
              <p:nvPr/>
            </p:nvSpPr>
            <p:spPr>
              <a:xfrm>
                <a:off x="6248400" y="4191000"/>
                <a:ext cx="1198983" cy="762000"/>
              </a:xfrm>
              <a:prstGeom prst="roundRect">
                <a:avLst/>
              </a:prstGeom>
              <a:solidFill>
                <a:srgbClr val="FFD7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Engaged</a:t>
                </a:r>
                <a:endParaRPr lang="en-US" dirty="0">
                  <a:solidFill>
                    <a:schemeClr val="tx1"/>
                  </a:solidFill>
                </a:endParaRPr>
              </a:p>
            </p:txBody>
          </p:sp>
          <p:sp>
            <p:nvSpPr>
              <p:cNvPr id="24" name="Rounded Rectangle 23"/>
              <p:cNvSpPr/>
              <p:nvPr/>
            </p:nvSpPr>
            <p:spPr>
              <a:xfrm>
                <a:off x="7772400" y="4191000"/>
                <a:ext cx="1198983" cy="762000"/>
              </a:xfrm>
              <a:prstGeom prst="roundRect">
                <a:avLst/>
              </a:prstGeom>
              <a:solidFill>
                <a:srgbClr val="F096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Passive - POST</a:t>
                </a:r>
                <a:endParaRPr lang="en-US" dirty="0">
                  <a:solidFill>
                    <a:schemeClr val="tx1"/>
                  </a:solidFill>
                </a:endParaRPr>
              </a:p>
            </p:txBody>
          </p:sp>
          <p:pic>
            <p:nvPicPr>
              <p:cNvPr id="25" name="Picture 24"/>
              <p:cNvPicPr>
                <a:picLocks noChangeAspect="1"/>
              </p:cNvPicPr>
              <p:nvPr/>
            </p:nvPicPr>
            <p:blipFill>
              <a:blip r:embed="rId5" cstate="print"/>
              <a:srcRect l="23333" t="11538" b="11539"/>
              <a:stretch>
                <a:fillRect/>
              </a:stretch>
            </p:blipFill>
            <p:spPr>
              <a:xfrm>
                <a:off x="4970625" y="5067717"/>
                <a:ext cx="737550" cy="641348"/>
              </a:xfrm>
              <a:prstGeom prst="rect">
                <a:avLst/>
              </a:prstGeom>
            </p:spPr>
          </p:pic>
          <p:pic>
            <p:nvPicPr>
              <p:cNvPr id="26" name="Picture 25"/>
              <p:cNvPicPr>
                <a:picLocks noChangeAspect="1"/>
              </p:cNvPicPr>
              <p:nvPr/>
            </p:nvPicPr>
            <p:blipFill>
              <a:blip r:embed="rId5" cstate="print"/>
              <a:srcRect l="23333" t="11538" b="11539"/>
              <a:stretch>
                <a:fillRect/>
              </a:stretch>
            </p:blipFill>
            <p:spPr>
              <a:xfrm>
                <a:off x="6395400" y="5067716"/>
                <a:ext cx="737550" cy="641348"/>
              </a:xfrm>
              <a:prstGeom prst="rect">
                <a:avLst/>
              </a:prstGeom>
            </p:spPr>
          </p:pic>
          <p:pic>
            <p:nvPicPr>
              <p:cNvPr id="27" name="Picture 26"/>
              <p:cNvPicPr>
                <a:picLocks noChangeAspect="1"/>
              </p:cNvPicPr>
              <p:nvPr/>
            </p:nvPicPr>
            <p:blipFill>
              <a:blip r:embed="rId5" cstate="print"/>
              <a:srcRect l="23333" t="11538" b="11539"/>
              <a:stretch>
                <a:fillRect/>
              </a:stretch>
            </p:blipFill>
            <p:spPr>
              <a:xfrm>
                <a:off x="8013386" y="5067717"/>
                <a:ext cx="737550" cy="641348"/>
              </a:xfrm>
              <a:prstGeom prst="rect">
                <a:avLst/>
              </a:prstGeom>
            </p:spPr>
          </p:pic>
          <p:pic>
            <p:nvPicPr>
              <p:cNvPr id="28" name="Picture 27"/>
              <p:cNvPicPr>
                <a:picLocks noChangeAspect="1"/>
              </p:cNvPicPr>
              <p:nvPr/>
            </p:nvPicPr>
            <p:blipFill>
              <a:blip r:embed="rId6" cstate="print"/>
              <a:stretch>
                <a:fillRect/>
              </a:stretch>
            </p:blipFill>
            <p:spPr>
              <a:xfrm>
                <a:off x="6248400" y="5902325"/>
                <a:ext cx="527855" cy="679450"/>
              </a:xfrm>
              <a:prstGeom prst="rect">
                <a:avLst/>
              </a:prstGeom>
            </p:spPr>
          </p:pic>
          <p:pic>
            <p:nvPicPr>
              <p:cNvPr id="29" name="Picture 28"/>
              <p:cNvPicPr>
                <a:picLocks noChangeAspect="1"/>
              </p:cNvPicPr>
              <p:nvPr/>
            </p:nvPicPr>
            <p:blipFill>
              <a:blip r:embed="rId7" cstate="print"/>
              <a:stretch>
                <a:fillRect/>
              </a:stretch>
            </p:blipFill>
            <p:spPr>
              <a:xfrm>
                <a:off x="6830167" y="5836052"/>
                <a:ext cx="637433" cy="745723"/>
              </a:xfrm>
              <a:prstGeom prst="rect">
                <a:avLst/>
              </a:prstGeom>
            </p:spPr>
          </p:pic>
        </p:grpSp>
        <p:pic>
          <p:nvPicPr>
            <p:cNvPr id="20" name="Picture 19"/>
            <p:cNvPicPr>
              <a:picLocks noChangeAspect="1"/>
            </p:cNvPicPr>
            <p:nvPr/>
          </p:nvPicPr>
          <p:blipFill>
            <a:blip r:embed="rId8" cstate="print"/>
            <a:stretch>
              <a:fillRect/>
            </a:stretch>
          </p:blipFill>
          <p:spPr>
            <a:xfrm>
              <a:off x="365451" y="5391150"/>
              <a:ext cx="993016" cy="781050"/>
            </a:xfrm>
            <a:prstGeom prst="rect">
              <a:avLst/>
            </a:prstGeom>
          </p:spPr>
        </p:pic>
        <p:pic>
          <p:nvPicPr>
            <p:cNvPr id="21" name="Picture 20"/>
            <p:cNvPicPr>
              <a:picLocks noChangeAspect="1"/>
            </p:cNvPicPr>
            <p:nvPr/>
          </p:nvPicPr>
          <p:blipFill>
            <a:blip r:embed="rId8" cstate="print"/>
            <a:stretch>
              <a:fillRect/>
            </a:stretch>
          </p:blipFill>
          <p:spPr>
            <a:xfrm>
              <a:off x="3599201" y="5402664"/>
              <a:ext cx="993016" cy="781050"/>
            </a:xfrm>
            <a:prstGeom prst="rect">
              <a:avLst/>
            </a:prstGeom>
          </p:spPr>
        </p:pic>
      </p:grpSp>
      <p:sp>
        <p:nvSpPr>
          <p:cNvPr id="30" name="TextBox 29"/>
          <p:cNvSpPr txBox="1"/>
          <p:nvPr/>
        </p:nvSpPr>
        <p:spPr>
          <a:xfrm>
            <a:off x="5227494" y="6623389"/>
            <a:ext cx="4558569" cy="622562"/>
          </a:xfrm>
          <a:prstGeom prst="rect">
            <a:avLst/>
          </a:prstGeom>
          <a:noFill/>
        </p:spPr>
        <p:txBody>
          <a:bodyPr wrap="square" lIns="100794" tIns="50397" rIns="100794" bIns="50397" rtlCol="0">
            <a:spAutoFit/>
          </a:bodyPr>
          <a:lstStyle/>
          <a:p>
            <a:r>
              <a:rPr lang="en-US" dirty="0" smtClean="0">
                <a:solidFill>
                  <a:schemeClr val="tx1"/>
                </a:solidFill>
              </a:rPr>
              <a:t>Sounds were played during a passive and engaged (behaving) state.</a:t>
            </a:r>
            <a:endParaRPr lang="en-US" dirty="0">
              <a:solidFill>
                <a:schemeClr val="tx1"/>
              </a:solidFill>
            </a:endParaRPr>
          </a:p>
        </p:txBody>
      </p:sp>
      <p:grpSp>
        <p:nvGrpSpPr>
          <p:cNvPr id="6" name="Group 30"/>
          <p:cNvGrpSpPr/>
          <p:nvPr/>
        </p:nvGrpSpPr>
        <p:grpSpPr>
          <a:xfrm>
            <a:off x="84006" y="3863834"/>
            <a:ext cx="5143488" cy="3636987"/>
            <a:chOff x="76200" y="3505200"/>
            <a:chExt cx="4665589" cy="3299409"/>
          </a:xfrm>
        </p:grpSpPr>
        <p:pic>
          <p:nvPicPr>
            <p:cNvPr id="32" name="Picture 31" descr="DistribFrez.png"/>
            <p:cNvPicPr>
              <a:picLocks noChangeAspect="1"/>
            </p:cNvPicPr>
            <p:nvPr/>
          </p:nvPicPr>
          <p:blipFill>
            <a:blip r:embed="rId9" cstate="print"/>
            <a:stretch>
              <a:fillRect/>
            </a:stretch>
          </p:blipFill>
          <p:spPr>
            <a:xfrm>
              <a:off x="228600" y="3505200"/>
              <a:ext cx="4142637" cy="2618290"/>
            </a:xfrm>
            <a:prstGeom prst="rect">
              <a:avLst/>
            </a:prstGeom>
          </p:spPr>
        </p:pic>
        <p:sp>
          <p:nvSpPr>
            <p:cNvPr id="33" name="TextBox 32"/>
            <p:cNvSpPr txBox="1"/>
            <p:nvPr/>
          </p:nvSpPr>
          <p:spPr>
            <a:xfrm>
              <a:off x="76200" y="6248400"/>
              <a:ext cx="4665589" cy="556209"/>
            </a:xfrm>
            <a:prstGeom prst="rect">
              <a:avLst/>
            </a:prstGeom>
            <a:noFill/>
          </p:spPr>
          <p:txBody>
            <a:bodyPr wrap="square" rtlCol="0">
              <a:spAutoFit/>
            </a:bodyPr>
            <a:lstStyle/>
            <a:p>
              <a:r>
                <a:rPr lang="en-US" dirty="0" smtClean="0">
                  <a:solidFill>
                    <a:schemeClr val="tx1"/>
                  </a:solidFill>
                </a:rPr>
                <a:t>Frequencies were counterbalanced between animals. </a:t>
              </a:r>
              <a:endParaRPr lang="en-US" dirty="0">
                <a:solidFill>
                  <a:schemeClr val="tx1"/>
                </a:solidFill>
              </a:endParaRPr>
            </a:p>
          </p:txBody>
        </p:sp>
      </p:grpSp>
      <p:pic>
        <p:nvPicPr>
          <p:cNvPr id="12290" name="Picture 2"/>
          <p:cNvPicPr>
            <a:picLocks noChangeAspect="1" noChangeArrowheads="1"/>
          </p:cNvPicPr>
          <p:nvPr/>
        </p:nvPicPr>
        <p:blipFill>
          <a:blip r:embed="rId10" cstate="print"/>
          <a:srcRect/>
          <a:stretch>
            <a:fillRect/>
          </a:stretch>
        </p:blipFill>
        <p:spPr bwMode="auto">
          <a:xfrm>
            <a:off x="8436832" y="0"/>
            <a:ext cx="1643793" cy="2028826"/>
          </a:xfrm>
          <a:prstGeom prst="rect">
            <a:avLst/>
          </a:prstGeom>
          <a:noFill/>
          <a:ln w="9525">
            <a:noFill/>
            <a:miter lim="800000"/>
            <a:headEnd/>
            <a:tailEnd/>
          </a:ln>
          <a:effectLst/>
        </p:spPr>
      </p:pic>
      <p:pic>
        <p:nvPicPr>
          <p:cNvPr id="12291" name="Picture 3"/>
          <p:cNvPicPr>
            <a:picLocks noChangeAspect="1" noChangeArrowheads="1"/>
          </p:cNvPicPr>
          <p:nvPr/>
        </p:nvPicPr>
        <p:blipFill>
          <a:blip r:embed="rId11" cstate="print"/>
          <a:srcRect/>
          <a:stretch>
            <a:fillRect/>
          </a:stretch>
        </p:blipFill>
        <p:spPr bwMode="auto">
          <a:xfrm>
            <a:off x="0" y="0"/>
            <a:ext cx="1922449" cy="1922449"/>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cstate="print"/>
          <a:stretch>
            <a:fillRect/>
          </a:stretch>
        </p:blipFill>
        <p:spPr>
          <a:xfrm>
            <a:off x="420026" y="1679928"/>
            <a:ext cx="4346149" cy="1878223"/>
          </a:xfrm>
          <a:prstGeom prst="rect">
            <a:avLst/>
          </a:prstGeom>
        </p:spPr>
      </p:pic>
      <p:sp>
        <p:nvSpPr>
          <p:cNvPr id="34" name="TextBox 33"/>
          <p:cNvSpPr txBox="1"/>
          <p:nvPr/>
        </p:nvSpPr>
        <p:spPr>
          <a:xfrm>
            <a:off x="5167830" y="1511935"/>
            <a:ext cx="4430155" cy="1924521"/>
          </a:xfrm>
          <a:prstGeom prst="rect">
            <a:avLst/>
          </a:prstGeom>
          <a:noFill/>
        </p:spPr>
        <p:txBody>
          <a:bodyPr wrap="square" lIns="100794" tIns="50397" rIns="100794" bIns="50397" rtlCol="0">
            <a:spAutoFit/>
          </a:bodyPr>
          <a:lstStyle/>
          <a:p>
            <a:r>
              <a:rPr lang="en-US" dirty="0" smtClean="0">
                <a:solidFill>
                  <a:schemeClr val="tx1"/>
                </a:solidFill>
              </a:rPr>
              <a:t>Neural activity was recorded from A1 using linear 24-site probe.</a:t>
            </a:r>
          </a:p>
          <a:p>
            <a:r>
              <a:rPr lang="en-US" dirty="0" smtClean="0">
                <a:solidFill>
                  <a:schemeClr val="tx1"/>
                </a:solidFill>
              </a:rPr>
              <a:t>N= units.</a:t>
            </a:r>
          </a:p>
          <a:p>
            <a:endParaRPr lang="en-US" dirty="0" smtClean="0">
              <a:solidFill>
                <a:schemeClr val="tx1"/>
              </a:solidFill>
            </a:endParaRPr>
          </a:p>
          <a:p>
            <a:r>
              <a:rPr lang="en-US" dirty="0" smtClean="0">
                <a:solidFill>
                  <a:schemeClr val="tx1"/>
                </a:solidFill>
              </a:rPr>
              <a:t>Construction of </a:t>
            </a:r>
            <a:r>
              <a:rPr lang="en-US" dirty="0" err="1" smtClean="0">
                <a:solidFill>
                  <a:schemeClr val="tx1"/>
                </a:solidFill>
              </a:rPr>
              <a:t>Peri</a:t>
            </a:r>
            <a:r>
              <a:rPr lang="en-US" dirty="0" smtClean="0">
                <a:solidFill>
                  <a:schemeClr val="tx1"/>
                </a:solidFill>
              </a:rPr>
              <a:t> Stimulus Time Histograms (PSTH) to evaluate neuronal responses.</a:t>
            </a:r>
            <a:endParaRPr lang="en-US" dirty="0">
              <a:solidFill>
                <a:schemeClr val="tx1"/>
              </a:solidFill>
            </a:endParaRPr>
          </a:p>
        </p:txBody>
      </p:sp>
      <p:grpSp>
        <p:nvGrpSpPr>
          <p:cNvPr id="2" name="Group 65"/>
          <p:cNvGrpSpPr/>
          <p:nvPr/>
        </p:nvGrpSpPr>
        <p:grpSpPr>
          <a:xfrm>
            <a:off x="420026" y="4367813"/>
            <a:ext cx="4696594" cy="3064975"/>
            <a:chOff x="4724400" y="1165585"/>
            <a:chExt cx="4260218" cy="2780489"/>
          </a:xfrm>
        </p:grpSpPr>
        <p:pic>
          <p:nvPicPr>
            <p:cNvPr id="50" name="Picture 49" descr="ExampleNum2.eps"/>
            <p:cNvPicPr>
              <a:picLocks noChangeAspect="1"/>
            </p:cNvPicPr>
            <p:nvPr/>
          </p:nvPicPr>
          <p:blipFill>
            <a:blip r:embed="rId4" cstate="print"/>
            <a:stretch>
              <a:fillRect/>
            </a:stretch>
          </p:blipFill>
          <p:spPr>
            <a:xfrm>
              <a:off x="4724400" y="1499742"/>
              <a:ext cx="3962400" cy="2153478"/>
            </a:xfrm>
            <a:prstGeom prst="rect">
              <a:avLst/>
            </a:prstGeom>
          </p:spPr>
        </p:pic>
        <p:sp>
          <p:nvSpPr>
            <p:cNvPr id="51" name="TextBox 50"/>
            <p:cNvSpPr txBox="1"/>
            <p:nvPr/>
          </p:nvSpPr>
          <p:spPr>
            <a:xfrm>
              <a:off x="6337063" y="3639234"/>
              <a:ext cx="818871" cy="306840"/>
            </a:xfrm>
            <a:prstGeom prst="rect">
              <a:avLst/>
            </a:prstGeom>
            <a:noFill/>
          </p:spPr>
          <p:txBody>
            <a:bodyPr wrap="none" rtlCol="0">
              <a:spAutoFit/>
            </a:bodyPr>
            <a:lstStyle/>
            <a:p>
              <a:r>
                <a:rPr lang="en-US" sz="1700" dirty="0" smtClean="0">
                  <a:solidFill>
                    <a:schemeClr val="tx1"/>
                  </a:solidFill>
                </a:rPr>
                <a:t>Time -</a:t>
              </a:r>
              <a:r>
                <a:rPr lang="en-US" sz="1700" dirty="0" err="1" smtClean="0">
                  <a:solidFill>
                    <a:schemeClr val="tx1"/>
                  </a:solidFill>
                </a:rPr>
                <a:t>s</a:t>
              </a:r>
              <a:endParaRPr lang="en-US" sz="1700" dirty="0">
                <a:solidFill>
                  <a:schemeClr val="tx1"/>
                </a:solidFill>
              </a:endParaRPr>
            </a:p>
          </p:txBody>
        </p:sp>
        <p:sp>
          <p:nvSpPr>
            <p:cNvPr id="54" name="TextBox 53"/>
            <p:cNvSpPr txBox="1"/>
            <p:nvPr/>
          </p:nvSpPr>
          <p:spPr>
            <a:xfrm rot="16200000">
              <a:off x="4451027" y="2329880"/>
              <a:ext cx="869912" cy="306808"/>
            </a:xfrm>
            <a:prstGeom prst="rect">
              <a:avLst/>
            </a:prstGeom>
            <a:noFill/>
          </p:spPr>
          <p:txBody>
            <a:bodyPr wrap="none" rtlCol="0">
              <a:spAutoFit/>
            </a:bodyPr>
            <a:lstStyle/>
            <a:p>
              <a:r>
                <a:rPr lang="en-US" sz="1700" dirty="0" smtClean="0">
                  <a:solidFill>
                    <a:schemeClr val="tx1"/>
                  </a:solidFill>
                </a:rPr>
                <a:t>FR - HZ</a:t>
              </a:r>
              <a:endParaRPr lang="en-US" sz="1700" dirty="0">
                <a:solidFill>
                  <a:schemeClr val="tx1"/>
                </a:solidFill>
              </a:endParaRPr>
            </a:p>
          </p:txBody>
        </p:sp>
        <p:grpSp>
          <p:nvGrpSpPr>
            <p:cNvPr id="3" name="Group 54"/>
            <p:cNvGrpSpPr/>
            <p:nvPr/>
          </p:nvGrpSpPr>
          <p:grpSpPr>
            <a:xfrm>
              <a:off x="7976349" y="1592015"/>
              <a:ext cx="1008269" cy="477448"/>
              <a:chOff x="3505200" y="1381780"/>
              <a:chExt cx="1008269" cy="477448"/>
            </a:xfrm>
          </p:grpSpPr>
          <p:sp>
            <p:nvSpPr>
              <p:cNvPr id="57" name="Rounded Rectangle 56"/>
              <p:cNvSpPr/>
              <p:nvPr/>
            </p:nvSpPr>
            <p:spPr>
              <a:xfrm>
                <a:off x="3505200" y="1518107"/>
                <a:ext cx="180000" cy="108000"/>
              </a:xfrm>
              <a:prstGeom prst="roundRect">
                <a:avLst/>
              </a:prstGeom>
              <a:solidFill>
                <a:srgbClr val="DA64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solidFill>
                    <a:schemeClr val="tx1"/>
                  </a:solidFill>
                </a:endParaRPr>
              </a:p>
            </p:txBody>
          </p:sp>
          <p:sp>
            <p:nvSpPr>
              <p:cNvPr id="59" name="Rounded Rectangle 58"/>
              <p:cNvSpPr/>
              <p:nvPr/>
            </p:nvSpPr>
            <p:spPr>
              <a:xfrm>
                <a:off x="3505200" y="1720800"/>
                <a:ext cx="180000" cy="108000"/>
              </a:xfrm>
              <a:prstGeom prst="roundRect">
                <a:avLst/>
              </a:prstGeom>
              <a:solidFill>
                <a:srgbClr val="FFD7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solidFill>
                    <a:schemeClr val="tx1"/>
                  </a:solidFill>
                </a:endParaRPr>
              </a:p>
            </p:txBody>
          </p:sp>
          <p:sp>
            <p:nvSpPr>
              <p:cNvPr id="60" name="TextBox 59"/>
              <p:cNvSpPr txBox="1"/>
              <p:nvPr/>
            </p:nvSpPr>
            <p:spPr>
              <a:xfrm>
                <a:off x="3733800" y="1381780"/>
                <a:ext cx="779669" cy="477448"/>
              </a:xfrm>
              <a:prstGeom prst="rect">
                <a:avLst/>
              </a:prstGeom>
              <a:noFill/>
            </p:spPr>
            <p:txBody>
              <a:bodyPr wrap="none" rtlCol="0">
                <a:spAutoFit/>
              </a:bodyPr>
              <a:lstStyle/>
              <a:p>
                <a:r>
                  <a:rPr lang="en-US" sz="1500" dirty="0" smtClean="0">
                    <a:solidFill>
                      <a:schemeClr val="tx1"/>
                    </a:solidFill>
                  </a:rPr>
                  <a:t>Passive</a:t>
                </a:r>
              </a:p>
              <a:p>
                <a:r>
                  <a:rPr lang="en-US" sz="1500" dirty="0" smtClean="0">
                    <a:solidFill>
                      <a:schemeClr val="tx1"/>
                    </a:solidFill>
                  </a:rPr>
                  <a:t>Active</a:t>
                </a:r>
                <a:endParaRPr lang="en-US" sz="1500" dirty="0">
                  <a:solidFill>
                    <a:schemeClr val="tx1"/>
                  </a:solidFill>
                </a:endParaRPr>
              </a:p>
            </p:txBody>
          </p:sp>
        </p:grpSp>
        <p:pic>
          <p:nvPicPr>
            <p:cNvPr id="61" name="Picture 60"/>
            <p:cNvPicPr>
              <a:picLocks noChangeAspect="1"/>
            </p:cNvPicPr>
            <p:nvPr/>
          </p:nvPicPr>
          <p:blipFill>
            <a:blip r:embed="rId5" cstate="print"/>
            <a:srcRect b="18704"/>
            <a:stretch>
              <a:fillRect/>
            </a:stretch>
          </p:blipFill>
          <p:spPr>
            <a:xfrm>
              <a:off x="5181600" y="1165585"/>
              <a:ext cx="3276600" cy="442157"/>
            </a:xfrm>
            <a:prstGeom prst="rect">
              <a:avLst/>
            </a:prstGeom>
          </p:spPr>
        </p:pic>
      </p:grpSp>
      <p:grpSp>
        <p:nvGrpSpPr>
          <p:cNvPr id="4" name="Group 66"/>
          <p:cNvGrpSpPr/>
          <p:nvPr/>
        </p:nvGrpSpPr>
        <p:grpSpPr>
          <a:xfrm>
            <a:off x="5104072" y="4367813"/>
            <a:ext cx="4620670" cy="3064975"/>
            <a:chOff x="4572000" y="4213585"/>
            <a:chExt cx="4191348" cy="2780489"/>
          </a:xfrm>
        </p:grpSpPr>
        <p:pic>
          <p:nvPicPr>
            <p:cNvPr id="62" name="Picture 61" descr="ExampleNum1.eps"/>
            <p:cNvPicPr>
              <a:picLocks noChangeAspect="1"/>
            </p:cNvPicPr>
            <p:nvPr/>
          </p:nvPicPr>
          <p:blipFill>
            <a:blip r:embed="rId6" cstate="print"/>
            <a:stretch>
              <a:fillRect/>
            </a:stretch>
          </p:blipFill>
          <p:spPr>
            <a:xfrm>
              <a:off x="4572000" y="4485528"/>
              <a:ext cx="4191348" cy="2277907"/>
            </a:xfrm>
            <a:prstGeom prst="rect">
              <a:avLst/>
            </a:prstGeom>
          </p:spPr>
        </p:pic>
        <p:sp>
          <p:nvSpPr>
            <p:cNvPr id="63" name="TextBox 62"/>
            <p:cNvSpPr txBox="1"/>
            <p:nvPr/>
          </p:nvSpPr>
          <p:spPr>
            <a:xfrm>
              <a:off x="6400800" y="6687234"/>
              <a:ext cx="818871" cy="306840"/>
            </a:xfrm>
            <a:prstGeom prst="rect">
              <a:avLst/>
            </a:prstGeom>
            <a:noFill/>
          </p:spPr>
          <p:txBody>
            <a:bodyPr wrap="none" rtlCol="0">
              <a:spAutoFit/>
            </a:bodyPr>
            <a:lstStyle/>
            <a:p>
              <a:r>
                <a:rPr lang="en-US" sz="1700" dirty="0" smtClean="0">
                  <a:solidFill>
                    <a:schemeClr val="tx1"/>
                  </a:solidFill>
                </a:rPr>
                <a:t>Time -</a:t>
              </a:r>
              <a:r>
                <a:rPr lang="en-US" sz="1700" dirty="0" err="1" smtClean="0">
                  <a:solidFill>
                    <a:schemeClr val="tx1"/>
                  </a:solidFill>
                </a:rPr>
                <a:t>s</a:t>
              </a:r>
              <a:endParaRPr lang="en-US" sz="1700" dirty="0">
                <a:solidFill>
                  <a:schemeClr val="tx1"/>
                </a:solidFill>
              </a:endParaRPr>
            </a:p>
          </p:txBody>
        </p:sp>
        <p:sp>
          <p:nvSpPr>
            <p:cNvPr id="64" name="TextBox 63"/>
            <p:cNvSpPr txBox="1"/>
            <p:nvPr/>
          </p:nvSpPr>
          <p:spPr>
            <a:xfrm rot="16200000">
              <a:off x="4356462" y="5377880"/>
              <a:ext cx="869912" cy="306808"/>
            </a:xfrm>
            <a:prstGeom prst="rect">
              <a:avLst/>
            </a:prstGeom>
            <a:noFill/>
          </p:spPr>
          <p:txBody>
            <a:bodyPr wrap="none" rtlCol="0">
              <a:spAutoFit/>
            </a:bodyPr>
            <a:lstStyle/>
            <a:p>
              <a:r>
                <a:rPr lang="en-US" sz="1700" dirty="0" smtClean="0">
                  <a:solidFill>
                    <a:schemeClr val="tx1"/>
                  </a:solidFill>
                </a:rPr>
                <a:t>FR - HZ</a:t>
              </a:r>
              <a:endParaRPr lang="en-US" sz="1700" dirty="0">
                <a:solidFill>
                  <a:schemeClr val="tx1"/>
                </a:solidFill>
              </a:endParaRPr>
            </a:p>
          </p:txBody>
        </p:sp>
        <p:pic>
          <p:nvPicPr>
            <p:cNvPr id="65" name="Picture 64"/>
            <p:cNvPicPr>
              <a:picLocks noChangeAspect="1"/>
            </p:cNvPicPr>
            <p:nvPr/>
          </p:nvPicPr>
          <p:blipFill>
            <a:blip r:embed="rId5" cstate="print"/>
            <a:srcRect b="18704"/>
            <a:stretch>
              <a:fillRect/>
            </a:stretch>
          </p:blipFill>
          <p:spPr>
            <a:xfrm>
              <a:off x="5029200" y="4213585"/>
              <a:ext cx="3505200" cy="442157"/>
            </a:xfrm>
            <a:prstGeom prst="rect">
              <a:avLst/>
            </a:prstGeom>
          </p:spPr>
        </p:pic>
      </p:grpSp>
      <p:cxnSp>
        <p:nvCxnSpPr>
          <p:cNvPr id="69" name="Straight Connector 68"/>
          <p:cNvCxnSpPr/>
          <p:nvPr/>
        </p:nvCxnSpPr>
        <p:spPr>
          <a:xfrm rot="5400000">
            <a:off x="2321792" y="1985487"/>
            <a:ext cx="1403043" cy="175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0" y="335986"/>
            <a:ext cx="10080625" cy="8399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r>
              <a:rPr lang="fr-FR" sz="3600" dirty="0" err="1" smtClean="0">
                <a:solidFill>
                  <a:schemeClr val="tx1"/>
                </a:solidFill>
              </a:rPr>
              <a:t>Task</a:t>
            </a:r>
            <a:r>
              <a:rPr lang="fr-FR" sz="3600" dirty="0" smtClean="0">
                <a:solidFill>
                  <a:schemeClr val="tx1"/>
                </a:solidFill>
              </a:rPr>
              <a:t>-relevant shift in </a:t>
            </a:r>
            <a:r>
              <a:rPr lang="fr-FR" sz="3600" dirty="0" err="1" smtClean="0">
                <a:solidFill>
                  <a:schemeClr val="tx1"/>
                </a:solidFill>
              </a:rPr>
              <a:t>encoding</a:t>
            </a:r>
            <a:endParaRPr lang="fr-FR" sz="3600" dirty="0" smtClean="0">
              <a:solidFill>
                <a:schemeClr val="tx1"/>
              </a:solidFill>
            </a:endParaRPr>
          </a:p>
          <a:p>
            <a:pPr algn="ctr"/>
            <a:r>
              <a:rPr lang="en-US" sz="2600" dirty="0" smtClean="0">
                <a:solidFill>
                  <a:schemeClr val="tx1"/>
                </a:solidFill>
              </a:rPr>
              <a:t>Task structure and recording</a:t>
            </a:r>
            <a:endParaRPr lang="en-US" sz="2600" dirty="0">
              <a:solidFill>
                <a:schemeClr val="tx1"/>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Picture 19" descr="AllModIndex.eps"/>
          <p:cNvPicPr>
            <a:picLocks noChangeAspect="1"/>
          </p:cNvPicPr>
          <p:nvPr/>
        </p:nvPicPr>
        <p:blipFill>
          <a:blip r:embed="rId4" cstate="print"/>
          <a:srcRect r="35577"/>
          <a:stretch>
            <a:fillRect/>
          </a:stretch>
        </p:blipFill>
        <p:spPr>
          <a:xfrm>
            <a:off x="-84005" y="4375201"/>
            <a:ext cx="4287517" cy="2965938"/>
          </a:xfrm>
          <a:prstGeom prst="rect">
            <a:avLst/>
          </a:prstGeom>
        </p:spPr>
      </p:pic>
      <p:grpSp>
        <p:nvGrpSpPr>
          <p:cNvPr id="2" name="Group 20"/>
          <p:cNvGrpSpPr/>
          <p:nvPr/>
        </p:nvGrpSpPr>
        <p:grpSpPr>
          <a:xfrm>
            <a:off x="420026" y="1673432"/>
            <a:ext cx="4368271" cy="2373811"/>
            <a:chOff x="381000" y="1278950"/>
            <a:chExt cx="4787900" cy="2459980"/>
          </a:xfrm>
        </p:grpSpPr>
        <p:pic>
          <p:nvPicPr>
            <p:cNvPr id="16" name="Picture 15" descr="ExampleNum2.eps"/>
            <p:cNvPicPr>
              <a:picLocks noChangeAspect="1"/>
            </p:cNvPicPr>
            <p:nvPr/>
          </p:nvPicPr>
          <p:blipFill>
            <a:blip r:embed="rId5" cstate="print"/>
            <a:stretch>
              <a:fillRect/>
            </a:stretch>
          </p:blipFill>
          <p:spPr>
            <a:xfrm>
              <a:off x="381000" y="1278950"/>
              <a:ext cx="4787900" cy="2459980"/>
            </a:xfrm>
            <a:prstGeom prst="rect">
              <a:avLst/>
            </a:prstGeom>
          </p:spPr>
        </p:pic>
        <p:cxnSp>
          <p:nvCxnSpPr>
            <p:cNvPr id="7" name="Straight Arrow Connector 6"/>
            <p:cNvCxnSpPr/>
            <p:nvPr/>
          </p:nvCxnSpPr>
          <p:spPr>
            <a:xfrm rot="5400000">
              <a:off x="1039994" y="3304994"/>
              <a:ext cx="360000" cy="1588"/>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5400000">
              <a:off x="2443463" y="2847000"/>
              <a:ext cx="1275988" cy="1588"/>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5319522" y="1604852"/>
            <a:ext cx="5007202" cy="1664129"/>
          </a:xfrm>
          <a:prstGeom prst="rect">
            <a:avLst/>
          </a:prstGeom>
          <a:noFill/>
        </p:spPr>
        <p:txBody>
          <a:bodyPr wrap="square" lIns="100794" tIns="50397" rIns="100794" bIns="50397" rtlCol="0">
            <a:spAutoFit/>
          </a:bodyPr>
          <a:lstStyle/>
          <a:p>
            <a:r>
              <a:rPr lang="en-US" dirty="0" smtClean="0">
                <a:solidFill>
                  <a:schemeClr val="tx1"/>
                </a:solidFill>
              </a:rPr>
              <a:t>Increase of baseline activity in the engaged state.</a:t>
            </a:r>
          </a:p>
          <a:p>
            <a:r>
              <a:rPr lang="en-US" dirty="0" smtClean="0">
                <a:solidFill>
                  <a:schemeClr val="tx1"/>
                </a:solidFill>
              </a:rPr>
              <a:t>No change in click-evoked activity.</a:t>
            </a:r>
            <a:endParaRPr lang="en-US" b="1"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a:solidFill>
                <a:schemeClr val="tx1"/>
              </a:solidFill>
            </a:endParaRPr>
          </a:p>
        </p:txBody>
      </p:sp>
      <p:graphicFrame>
        <p:nvGraphicFramePr>
          <p:cNvPr id="28" name="Object 27"/>
          <p:cNvGraphicFramePr>
            <a:graphicFrameLocks noChangeAspect="1"/>
          </p:cNvGraphicFramePr>
          <p:nvPr/>
        </p:nvGraphicFramePr>
        <p:xfrm>
          <a:off x="4257090" y="4451809"/>
          <a:ext cx="1862115" cy="671971"/>
        </p:xfrm>
        <a:graphic>
          <a:graphicData uri="http://schemas.openxmlformats.org/presentationml/2006/ole">
            <p:oleObj spid="_x0000_s196610" name="Equation" r:id="rId6" imgW="0" imgH="0" progId="Equation.3">
              <p:embed/>
            </p:oleObj>
          </a:graphicData>
        </a:graphic>
      </p:graphicFrame>
      <p:sp>
        <p:nvSpPr>
          <p:cNvPr id="14" name="TextBox 13"/>
          <p:cNvSpPr txBox="1"/>
          <p:nvPr/>
        </p:nvSpPr>
        <p:spPr>
          <a:xfrm>
            <a:off x="2197876" y="3863834"/>
            <a:ext cx="921638" cy="347679"/>
          </a:xfrm>
          <a:prstGeom prst="rect">
            <a:avLst/>
          </a:prstGeom>
          <a:noFill/>
        </p:spPr>
        <p:txBody>
          <a:bodyPr wrap="none" lIns="100794" tIns="50397" rIns="100794" bIns="50397" rtlCol="0">
            <a:spAutoFit/>
          </a:bodyPr>
          <a:lstStyle/>
          <a:p>
            <a:r>
              <a:rPr lang="en-US" sz="1700" dirty="0" smtClean="0">
                <a:solidFill>
                  <a:schemeClr val="tx1"/>
                </a:solidFill>
              </a:rPr>
              <a:t>Time -</a:t>
            </a:r>
            <a:r>
              <a:rPr lang="en-US" sz="1700" dirty="0" err="1" smtClean="0">
                <a:solidFill>
                  <a:schemeClr val="tx1"/>
                </a:solidFill>
              </a:rPr>
              <a:t>s</a:t>
            </a:r>
            <a:endParaRPr lang="en-US" sz="1700" dirty="0">
              <a:solidFill>
                <a:schemeClr val="tx1"/>
              </a:solidFill>
            </a:endParaRPr>
          </a:p>
        </p:txBody>
      </p:sp>
      <p:sp>
        <p:nvSpPr>
          <p:cNvPr id="15" name="TextBox 14"/>
          <p:cNvSpPr txBox="1"/>
          <p:nvPr/>
        </p:nvSpPr>
        <p:spPr>
          <a:xfrm rot="16200000">
            <a:off x="109257" y="2612317"/>
            <a:ext cx="977808" cy="347679"/>
          </a:xfrm>
          <a:prstGeom prst="rect">
            <a:avLst/>
          </a:prstGeom>
          <a:noFill/>
        </p:spPr>
        <p:txBody>
          <a:bodyPr wrap="none" lIns="100794" tIns="50397" rIns="100794" bIns="50397" rtlCol="0">
            <a:spAutoFit/>
          </a:bodyPr>
          <a:lstStyle/>
          <a:p>
            <a:r>
              <a:rPr lang="en-US" sz="1700" dirty="0" smtClean="0">
                <a:solidFill>
                  <a:schemeClr val="tx1"/>
                </a:solidFill>
              </a:rPr>
              <a:t>FR - HZ</a:t>
            </a:r>
            <a:endParaRPr lang="en-US" sz="1700" dirty="0">
              <a:solidFill>
                <a:schemeClr val="tx1"/>
              </a:solidFill>
            </a:endParaRPr>
          </a:p>
        </p:txBody>
      </p:sp>
      <p:sp>
        <p:nvSpPr>
          <p:cNvPr id="17" name="TextBox 16"/>
          <p:cNvSpPr txBox="1"/>
          <p:nvPr/>
        </p:nvSpPr>
        <p:spPr>
          <a:xfrm rot="16200000">
            <a:off x="187097" y="5589061"/>
            <a:ext cx="445611" cy="347679"/>
          </a:xfrm>
          <a:prstGeom prst="rect">
            <a:avLst/>
          </a:prstGeom>
          <a:noFill/>
        </p:spPr>
        <p:txBody>
          <a:bodyPr wrap="none" lIns="100794" tIns="50397" rIns="100794" bIns="50397" rtlCol="0">
            <a:spAutoFit/>
          </a:bodyPr>
          <a:lstStyle/>
          <a:p>
            <a:r>
              <a:rPr lang="en-US" sz="1700" dirty="0" smtClean="0">
                <a:solidFill>
                  <a:schemeClr val="tx1"/>
                </a:solidFill>
              </a:rPr>
              <a:t>MI</a:t>
            </a:r>
            <a:endParaRPr lang="en-US" sz="1700" dirty="0">
              <a:solidFill>
                <a:schemeClr val="tx1"/>
              </a:solidFill>
            </a:endParaRPr>
          </a:p>
        </p:txBody>
      </p:sp>
      <p:grpSp>
        <p:nvGrpSpPr>
          <p:cNvPr id="3" name="Group 21"/>
          <p:cNvGrpSpPr/>
          <p:nvPr/>
        </p:nvGrpSpPr>
        <p:grpSpPr>
          <a:xfrm>
            <a:off x="4005076" y="1775146"/>
            <a:ext cx="1209329" cy="526298"/>
            <a:chOff x="3505200" y="1381780"/>
            <a:chExt cx="1096966" cy="477448"/>
          </a:xfrm>
        </p:grpSpPr>
        <p:sp>
          <p:nvSpPr>
            <p:cNvPr id="23" name="Rounded Rectangle 22"/>
            <p:cNvSpPr/>
            <p:nvPr/>
          </p:nvSpPr>
          <p:spPr>
            <a:xfrm>
              <a:off x="3505200" y="1518107"/>
              <a:ext cx="180000" cy="108000"/>
            </a:xfrm>
            <a:prstGeom prst="roundRect">
              <a:avLst/>
            </a:prstGeom>
            <a:solidFill>
              <a:srgbClr val="DA64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solidFill>
                  <a:schemeClr val="tx1"/>
                </a:solidFill>
              </a:endParaRPr>
            </a:p>
          </p:txBody>
        </p:sp>
        <p:sp>
          <p:nvSpPr>
            <p:cNvPr id="24" name="Rounded Rectangle 23"/>
            <p:cNvSpPr/>
            <p:nvPr/>
          </p:nvSpPr>
          <p:spPr>
            <a:xfrm>
              <a:off x="3505200" y="1720800"/>
              <a:ext cx="180000" cy="108000"/>
            </a:xfrm>
            <a:prstGeom prst="roundRect">
              <a:avLst/>
            </a:prstGeom>
            <a:solidFill>
              <a:srgbClr val="FFD7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solidFill>
                  <a:schemeClr val="tx1"/>
                </a:solidFill>
              </a:endParaRPr>
            </a:p>
          </p:txBody>
        </p:sp>
        <p:sp>
          <p:nvSpPr>
            <p:cNvPr id="29" name="TextBox 28"/>
            <p:cNvSpPr txBox="1"/>
            <p:nvPr/>
          </p:nvSpPr>
          <p:spPr>
            <a:xfrm>
              <a:off x="3733800" y="1381780"/>
              <a:ext cx="868366" cy="477448"/>
            </a:xfrm>
            <a:prstGeom prst="rect">
              <a:avLst/>
            </a:prstGeom>
            <a:noFill/>
          </p:spPr>
          <p:txBody>
            <a:bodyPr wrap="none" rtlCol="0">
              <a:spAutoFit/>
            </a:bodyPr>
            <a:lstStyle/>
            <a:p>
              <a:r>
                <a:rPr lang="en-US" sz="1500" dirty="0" smtClean="0">
                  <a:solidFill>
                    <a:schemeClr val="tx1"/>
                  </a:solidFill>
                </a:rPr>
                <a:t>Passive</a:t>
              </a:r>
            </a:p>
            <a:p>
              <a:r>
                <a:rPr lang="en-US" sz="1500" dirty="0" smtClean="0">
                  <a:solidFill>
                    <a:schemeClr val="tx1"/>
                  </a:solidFill>
                </a:rPr>
                <a:t>Engaged</a:t>
              </a:r>
              <a:endParaRPr lang="en-US" sz="1500" dirty="0">
                <a:solidFill>
                  <a:schemeClr val="tx1"/>
                </a:solidFill>
              </a:endParaRPr>
            </a:p>
          </p:txBody>
        </p:sp>
      </p:grpSp>
      <p:pic>
        <p:nvPicPr>
          <p:cNvPr id="31" name="Picture 30"/>
          <p:cNvPicPr>
            <a:picLocks noChangeAspect="1"/>
          </p:cNvPicPr>
          <p:nvPr/>
        </p:nvPicPr>
        <p:blipFill>
          <a:blip r:embed="rId7" cstate="print"/>
          <a:srcRect b="18704"/>
          <a:stretch>
            <a:fillRect/>
          </a:stretch>
        </p:blipFill>
        <p:spPr>
          <a:xfrm>
            <a:off x="924057" y="1305086"/>
            <a:ext cx="3612224" cy="487396"/>
          </a:xfrm>
          <a:prstGeom prst="rect">
            <a:avLst/>
          </a:prstGeom>
        </p:spPr>
      </p:pic>
      <p:sp>
        <p:nvSpPr>
          <p:cNvPr id="18" name="Rectangle 17"/>
          <p:cNvSpPr/>
          <p:nvPr/>
        </p:nvSpPr>
        <p:spPr>
          <a:xfrm>
            <a:off x="0" y="335986"/>
            <a:ext cx="10080625" cy="8399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r>
              <a:rPr lang="fr-FR" sz="3600" dirty="0" err="1" smtClean="0">
                <a:solidFill>
                  <a:schemeClr val="tx1"/>
                </a:solidFill>
              </a:rPr>
              <a:t>Task</a:t>
            </a:r>
            <a:r>
              <a:rPr lang="fr-FR" sz="3600" dirty="0" smtClean="0">
                <a:solidFill>
                  <a:schemeClr val="tx1"/>
                </a:solidFill>
              </a:rPr>
              <a:t>-relevant shift in </a:t>
            </a:r>
            <a:r>
              <a:rPr lang="fr-FR" sz="3600" dirty="0" err="1" smtClean="0">
                <a:solidFill>
                  <a:schemeClr val="tx1"/>
                </a:solidFill>
              </a:rPr>
              <a:t>encoding</a:t>
            </a:r>
            <a:endParaRPr lang="fr-FR" sz="3600" dirty="0" smtClean="0">
              <a:solidFill>
                <a:schemeClr val="tx1"/>
              </a:solidFill>
            </a:endParaRPr>
          </a:p>
          <a:p>
            <a:pPr algn="ctr"/>
            <a:r>
              <a:rPr lang="en-US" sz="2600" dirty="0" smtClean="0">
                <a:solidFill>
                  <a:schemeClr val="tx1"/>
                </a:solidFill>
              </a:rPr>
              <a:t>General response properties</a:t>
            </a:r>
            <a:endParaRPr lang="en-US" sz="2600" dirty="0">
              <a:solidFill>
                <a:schemeClr val="tx1"/>
              </a:solidFill>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 name="Picture 26" descr="AllModIndex.eps"/>
          <p:cNvPicPr>
            <a:picLocks noChangeAspect="1"/>
          </p:cNvPicPr>
          <p:nvPr/>
        </p:nvPicPr>
        <p:blipFill>
          <a:blip r:embed="rId3" cstate="print"/>
          <a:stretch>
            <a:fillRect/>
          </a:stretch>
        </p:blipFill>
        <p:spPr>
          <a:xfrm>
            <a:off x="-84005" y="4367813"/>
            <a:ext cx="6655286" cy="2965938"/>
          </a:xfrm>
          <a:prstGeom prst="rect">
            <a:avLst/>
          </a:prstGeom>
        </p:spPr>
      </p:pic>
      <p:sp>
        <p:nvSpPr>
          <p:cNvPr id="45" name="TextBox 44"/>
          <p:cNvSpPr txBox="1"/>
          <p:nvPr/>
        </p:nvSpPr>
        <p:spPr>
          <a:xfrm>
            <a:off x="5319522" y="1604852"/>
            <a:ext cx="4935764" cy="4788831"/>
          </a:xfrm>
          <a:prstGeom prst="rect">
            <a:avLst/>
          </a:prstGeom>
          <a:noFill/>
        </p:spPr>
        <p:txBody>
          <a:bodyPr wrap="square" lIns="100794" tIns="50397" rIns="100794" bIns="50397" rtlCol="0">
            <a:spAutoFit/>
          </a:bodyPr>
          <a:lstStyle/>
          <a:p>
            <a:r>
              <a:rPr lang="en-US" dirty="0" smtClean="0">
                <a:solidFill>
                  <a:schemeClr val="tx1"/>
                </a:solidFill>
              </a:rPr>
              <a:t>Increase of baseline activity in the engaged state.</a:t>
            </a:r>
          </a:p>
          <a:p>
            <a:r>
              <a:rPr lang="en-US" dirty="0" smtClean="0">
                <a:solidFill>
                  <a:schemeClr val="tx1"/>
                </a:solidFill>
              </a:rPr>
              <a:t>No change in click-evoked activity.</a:t>
            </a:r>
          </a:p>
          <a:p>
            <a:endParaRPr lang="en-US" b="1" dirty="0" smtClean="0">
              <a:solidFill>
                <a:schemeClr val="tx1"/>
              </a:solidFill>
              <a:sym typeface="Wingdings"/>
            </a:endParaRPr>
          </a:p>
          <a:p>
            <a:r>
              <a:rPr lang="en-US" dirty="0" smtClean="0">
                <a:solidFill>
                  <a:schemeClr val="tx1"/>
                </a:solidFill>
                <a:sym typeface="Wingdings"/>
              </a:rPr>
              <a:t>Decrease of phase-locking to stimulus in the engaged state.</a:t>
            </a:r>
          </a:p>
          <a:p>
            <a:pPr>
              <a:buFont typeface="Wingdings" pitchFamily="2" charset="2"/>
              <a:buChar char="à"/>
            </a:pPr>
            <a:r>
              <a:rPr lang="en-US" b="1" dirty="0" smtClean="0">
                <a:solidFill>
                  <a:schemeClr val="tx1"/>
                </a:solidFill>
                <a:sym typeface="Wingdings"/>
              </a:rPr>
              <a:t> Loss of stimulus synchronized activity.</a:t>
            </a:r>
          </a:p>
          <a:p>
            <a:endParaRPr lang="en-US" dirty="0" smtClean="0">
              <a:solidFill>
                <a:schemeClr val="tx1"/>
              </a:solidFill>
            </a:endParaRPr>
          </a:p>
          <a:p>
            <a:pPr>
              <a:buFont typeface="Wingdings" pitchFamily="2" charset="2"/>
              <a:buChar char="à"/>
            </a:pPr>
            <a:r>
              <a:rPr lang="en-US" b="1" dirty="0" smtClean="0">
                <a:solidFill>
                  <a:schemeClr val="tx1"/>
                </a:solidFill>
                <a:sym typeface="Wingdings"/>
              </a:rPr>
              <a:t> Reduction in the quality of stimulus representation in the engaged state</a:t>
            </a:r>
          </a:p>
          <a:p>
            <a:pPr>
              <a:buFont typeface="Wingdings" pitchFamily="2" charset="2"/>
              <a:buChar char="à"/>
            </a:pPr>
            <a:endParaRPr lang="en-US" b="1" dirty="0" smtClean="0">
              <a:solidFill>
                <a:schemeClr val="tx1"/>
              </a:solidFill>
              <a:sym typeface="Wingdings"/>
            </a:endParaRPr>
          </a:p>
          <a:p>
            <a:pPr>
              <a:buFont typeface="Wingdings" pitchFamily="2" charset="2"/>
              <a:buChar char="à"/>
            </a:pPr>
            <a:endParaRPr lang="en-US" b="1" dirty="0" smtClean="0">
              <a:solidFill>
                <a:schemeClr val="tx1"/>
              </a:solidFill>
              <a:sym typeface="Wingdings"/>
            </a:endParaRPr>
          </a:p>
          <a:p>
            <a:pPr>
              <a:buFont typeface="Wingdings" pitchFamily="2" charset="2"/>
              <a:buChar char="è"/>
            </a:pPr>
            <a:r>
              <a:rPr lang="en-US" b="1" dirty="0" err="1" smtClean="0">
                <a:solidFill>
                  <a:schemeClr val="tx1"/>
                </a:solidFill>
                <a:sym typeface="Wingdings" pitchFamily="2" charset="2"/>
              </a:rPr>
              <a:t>ACh</a:t>
            </a:r>
            <a:r>
              <a:rPr lang="en-US" b="1" dirty="0" smtClean="0">
                <a:solidFill>
                  <a:schemeClr val="tx1"/>
                </a:solidFill>
                <a:sym typeface="Wingdings" pitchFamily="2" charset="2"/>
              </a:rPr>
              <a:t> </a:t>
            </a:r>
            <a:r>
              <a:rPr lang="en-US" dirty="0" smtClean="0">
                <a:solidFill>
                  <a:schemeClr val="tx1"/>
                </a:solidFill>
                <a:sym typeface="Wingdings" pitchFamily="2" charset="2"/>
              </a:rPr>
              <a:t>is involved in </a:t>
            </a:r>
            <a:r>
              <a:rPr lang="en-US" b="1" dirty="0" smtClean="0">
                <a:solidFill>
                  <a:schemeClr val="tx1"/>
                </a:solidFill>
                <a:sym typeface="Wingdings" pitchFamily="2" charset="2"/>
              </a:rPr>
              <a:t>reduction of evoked response during task engagement</a:t>
            </a:r>
            <a:r>
              <a:rPr lang="en-US" dirty="0" smtClean="0">
                <a:solidFill>
                  <a:schemeClr val="tx1"/>
                </a:solidFill>
                <a:sym typeface="Wingdings" pitchFamily="2" charset="2"/>
              </a:rPr>
              <a:t> (not shown here)</a:t>
            </a:r>
          </a:p>
          <a:p>
            <a:endParaRPr lang="en-US" dirty="0" smtClean="0">
              <a:solidFill>
                <a:schemeClr val="tx1"/>
              </a:solidFill>
            </a:endParaRPr>
          </a:p>
          <a:p>
            <a:endParaRPr lang="en-US" dirty="0" smtClean="0">
              <a:solidFill>
                <a:schemeClr val="tx1"/>
              </a:solidFill>
            </a:endParaRPr>
          </a:p>
          <a:p>
            <a:endParaRPr lang="en-US" dirty="0">
              <a:solidFill>
                <a:schemeClr val="tx1"/>
              </a:solidFill>
            </a:endParaRPr>
          </a:p>
        </p:txBody>
      </p:sp>
      <p:grpSp>
        <p:nvGrpSpPr>
          <p:cNvPr id="2" name="Group 18"/>
          <p:cNvGrpSpPr/>
          <p:nvPr/>
        </p:nvGrpSpPr>
        <p:grpSpPr>
          <a:xfrm>
            <a:off x="420026" y="1673432"/>
            <a:ext cx="4368271" cy="2373811"/>
            <a:chOff x="381000" y="1205215"/>
            <a:chExt cx="3962400" cy="2153478"/>
          </a:xfrm>
        </p:grpSpPr>
        <p:pic>
          <p:nvPicPr>
            <p:cNvPr id="20" name="Picture 19" descr="ExampleNum2.eps"/>
            <p:cNvPicPr>
              <a:picLocks noChangeAspect="1"/>
            </p:cNvPicPr>
            <p:nvPr/>
          </p:nvPicPr>
          <p:blipFill>
            <a:blip r:embed="rId4" cstate="print"/>
            <a:stretch>
              <a:fillRect/>
            </a:stretch>
          </p:blipFill>
          <p:spPr>
            <a:xfrm>
              <a:off x="381000" y="1205215"/>
              <a:ext cx="3962400" cy="2153478"/>
            </a:xfrm>
            <a:prstGeom prst="rect">
              <a:avLst/>
            </a:prstGeom>
          </p:spPr>
        </p:pic>
        <p:cxnSp>
          <p:nvCxnSpPr>
            <p:cNvPr id="21" name="Straight Connector 20"/>
            <p:cNvCxnSpPr/>
            <p:nvPr/>
          </p:nvCxnSpPr>
          <p:spPr>
            <a:xfrm rot="5400000">
              <a:off x="2057400" y="2514600"/>
              <a:ext cx="1143000" cy="762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flipH="1">
              <a:off x="2133600" y="2514600"/>
              <a:ext cx="1143000" cy="762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2209800" y="2514600"/>
              <a:ext cx="1143000" cy="762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flipH="1">
              <a:off x="2286000" y="2514600"/>
              <a:ext cx="1143000" cy="762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2362200" y="2514601"/>
              <a:ext cx="1143000" cy="762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6200000" flipH="1">
              <a:off x="2438400" y="2514601"/>
              <a:ext cx="1143000" cy="762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a:off x="2514600" y="2514601"/>
              <a:ext cx="1143000" cy="762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flipH="1">
              <a:off x="2590800" y="2514601"/>
              <a:ext cx="1143000" cy="762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38" name="TextBox 37"/>
          <p:cNvSpPr txBox="1"/>
          <p:nvPr/>
        </p:nvSpPr>
        <p:spPr>
          <a:xfrm>
            <a:off x="2197876" y="3863834"/>
            <a:ext cx="921638" cy="347679"/>
          </a:xfrm>
          <a:prstGeom prst="rect">
            <a:avLst/>
          </a:prstGeom>
          <a:noFill/>
        </p:spPr>
        <p:txBody>
          <a:bodyPr wrap="none" lIns="100794" tIns="50397" rIns="100794" bIns="50397" rtlCol="0">
            <a:spAutoFit/>
          </a:bodyPr>
          <a:lstStyle/>
          <a:p>
            <a:r>
              <a:rPr lang="en-US" sz="1700" dirty="0" smtClean="0">
                <a:solidFill>
                  <a:schemeClr val="tx1"/>
                </a:solidFill>
              </a:rPr>
              <a:t>Time -</a:t>
            </a:r>
            <a:r>
              <a:rPr lang="en-US" sz="1700" dirty="0" err="1" smtClean="0">
                <a:solidFill>
                  <a:schemeClr val="tx1"/>
                </a:solidFill>
              </a:rPr>
              <a:t>s</a:t>
            </a:r>
            <a:endParaRPr lang="en-US" sz="1700" dirty="0">
              <a:solidFill>
                <a:schemeClr val="tx1"/>
              </a:solidFill>
            </a:endParaRPr>
          </a:p>
        </p:txBody>
      </p:sp>
      <p:sp>
        <p:nvSpPr>
          <p:cNvPr id="39" name="TextBox 38"/>
          <p:cNvSpPr txBox="1"/>
          <p:nvPr/>
        </p:nvSpPr>
        <p:spPr>
          <a:xfrm rot="16200000">
            <a:off x="109257" y="2612317"/>
            <a:ext cx="977808" cy="347679"/>
          </a:xfrm>
          <a:prstGeom prst="rect">
            <a:avLst/>
          </a:prstGeom>
          <a:noFill/>
        </p:spPr>
        <p:txBody>
          <a:bodyPr wrap="none" lIns="100794" tIns="50397" rIns="100794" bIns="50397" rtlCol="0">
            <a:spAutoFit/>
          </a:bodyPr>
          <a:lstStyle/>
          <a:p>
            <a:r>
              <a:rPr lang="en-US" sz="1700" dirty="0" smtClean="0">
                <a:solidFill>
                  <a:schemeClr val="tx1"/>
                </a:solidFill>
              </a:rPr>
              <a:t>FR - HZ</a:t>
            </a:r>
            <a:endParaRPr lang="en-US" sz="1700" dirty="0">
              <a:solidFill>
                <a:schemeClr val="tx1"/>
              </a:solidFill>
            </a:endParaRPr>
          </a:p>
        </p:txBody>
      </p:sp>
      <p:sp>
        <p:nvSpPr>
          <p:cNvPr id="40" name="TextBox 39"/>
          <p:cNvSpPr txBox="1"/>
          <p:nvPr/>
        </p:nvSpPr>
        <p:spPr>
          <a:xfrm rot="16200000">
            <a:off x="187097" y="5589061"/>
            <a:ext cx="445611" cy="347679"/>
          </a:xfrm>
          <a:prstGeom prst="rect">
            <a:avLst/>
          </a:prstGeom>
          <a:noFill/>
        </p:spPr>
        <p:txBody>
          <a:bodyPr wrap="none" lIns="100794" tIns="50397" rIns="100794" bIns="50397" rtlCol="0">
            <a:spAutoFit/>
          </a:bodyPr>
          <a:lstStyle/>
          <a:p>
            <a:r>
              <a:rPr lang="en-US" sz="1700" dirty="0" smtClean="0">
                <a:solidFill>
                  <a:schemeClr val="tx1"/>
                </a:solidFill>
              </a:rPr>
              <a:t>MI</a:t>
            </a:r>
            <a:endParaRPr lang="en-US" sz="1700" dirty="0">
              <a:solidFill>
                <a:schemeClr val="tx1"/>
              </a:solidFill>
            </a:endParaRPr>
          </a:p>
        </p:txBody>
      </p:sp>
      <p:grpSp>
        <p:nvGrpSpPr>
          <p:cNvPr id="3" name="Group 46"/>
          <p:cNvGrpSpPr/>
          <p:nvPr/>
        </p:nvGrpSpPr>
        <p:grpSpPr>
          <a:xfrm>
            <a:off x="4005076" y="1775146"/>
            <a:ext cx="1209329" cy="526298"/>
            <a:chOff x="3505200" y="1381780"/>
            <a:chExt cx="1096966" cy="477448"/>
          </a:xfrm>
        </p:grpSpPr>
        <p:sp>
          <p:nvSpPr>
            <p:cNvPr id="48" name="Rounded Rectangle 47"/>
            <p:cNvSpPr/>
            <p:nvPr/>
          </p:nvSpPr>
          <p:spPr>
            <a:xfrm>
              <a:off x="3505200" y="1518107"/>
              <a:ext cx="180000" cy="108000"/>
            </a:xfrm>
            <a:prstGeom prst="roundRect">
              <a:avLst/>
            </a:prstGeom>
            <a:solidFill>
              <a:srgbClr val="DA64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solidFill>
                  <a:schemeClr val="tx1"/>
                </a:solidFill>
              </a:endParaRPr>
            </a:p>
          </p:txBody>
        </p:sp>
        <p:sp>
          <p:nvSpPr>
            <p:cNvPr id="49" name="Rounded Rectangle 48"/>
            <p:cNvSpPr/>
            <p:nvPr/>
          </p:nvSpPr>
          <p:spPr>
            <a:xfrm>
              <a:off x="3505200" y="1720800"/>
              <a:ext cx="180000" cy="108000"/>
            </a:xfrm>
            <a:prstGeom prst="roundRect">
              <a:avLst/>
            </a:prstGeom>
            <a:solidFill>
              <a:srgbClr val="FFD7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solidFill>
                  <a:schemeClr val="tx1"/>
                </a:solidFill>
              </a:endParaRPr>
            </a:p>
          </p:txBody>
        </p:sp>
        <p:sp>
          <p:nvSpPr>
            <p:cNvPr id="50" name="TextBox 49"/>
            <p:cNvSpPr txBox="1"/>
            <p:nvPr/>
          </p:nvSpPr>
          <p:spPr>
            <a:xfrm>
              <a:off x="3733800" y="1381780"/>
              <a:ext cx="868366" cy="477448"/>
            </a:xfrm>
            <a:prstGeom prst="rect">
              <a:avLst/>
            </a:prstGeom>
            <a:noFill/>
          </p:spPr>
          <p:txBody>
            <a:bodyPr wrap="none" rtlCol="0">
              <a:spAutoFit/>
            </a:bodyPr>
            <a:lstStyle/>
            <a:p>
              <a:r>
                <a:rPr lang="en-US" sz="1500" dirty="0" smtClean="0">
                  <a:solidFill>
                    <a:schemeClr val="tx1"/>
                  </a:solidFill>
                </a:rPr>
                <a:t>Passive</a:t>
              </a:r>
            </a:p>
            <a:p>
              <a:r>
                <a:rPr lang="en-US" sz="1500" dirty="0" smtClean="0">
                  <a:solidFill>
                    <a:schemeClr val="tx1"/>
                  </a:solidFill>
                </a:rPr>
                <a:t>Engaged</a:t>
              </a:r>
              <a:endParaRPr lang="en-US" sz="1500" dirty="0">
                <a:solidFill>
                  <a:schemeClr val="tx1"/>
                </a:solidFill>
              </a:endParaRPr>
            </a:p>
          </p:txBody>
        </p:sp>
      </p:grpSp>
      <p:pic>
        <p:nvPicPr>
          <p:cNvPr id="51" name="Picture 50"/>
          <p:cNvPicPr>
            <a:picLocks noChangeAspect="1"/>
          </p:cNvPicPr>
          <p:nvPr/>
        </p:nvPicPr>
        <p:blipFill>
          <a:blip r:embed="rId5" cstate="print"/>
          <a:srcRect b="18704"/>
          <a:stretch>
            <a:fillRect/>
          </a:stretch>
        </p:blipFill>
        <p:spPr>
          <a:xfrm>
            <a:off x="924057" y="1305086"/>
            <a:ext cx="3612224" cy="487396"/>
          </a:xfrm>
          <a:prstGeom prst="rect">
            <a:avLst/>
          </a:prstGeom>
        </p:spPr>
      </p:pic>
      <p:sp>
        <p:nvSpPr>
          <p:cNvPr id="26" name="Rectangle 25"/>
          <p:cNvSpPr/>
          <p:nvPr/>
        </p:nvSpPr>
        <p:spPr>
          <a:xfrm>
            <a:off x="0" y="335986"/>
            <a:ext cx="10080625" cy="8399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r>
              <a:rPr lang="fr-FR" sz="3600" dirty="0" err="1" smtClean="0">
                <a:solidFill>
                  <a:schemeClr val="tx1"/>
                </a:solidFill>
              </a:rPr>
              <a:t>Task</a:t>
            </a:r>
            <a:r>
              <a:rPr lang="fr-FR" sz="3600" dirty="0" smtClean="0">
                <a:solidFill>
                  <a:schemeClr val="tx1"/>
                </a:solidFill>
              </a:rPr>
              <a:t>-relevant shift in </a:t>
            </a:r>
            <a:r>
              <a:rPr lang="fr-FR" sz="3600" dirty="0" err="1" smtClean="0">
                <a:solidFill>
                  <a:schemeClr val="tx1"/>
                </a:solidFill>
              </a:rPr>
              <a:t>encoding</a:t>
            </a:r>
            <a:endParaRPr lang="fr-FR" sz="3600" dirty="0" smtClean="0">
              <a:solidFill>
                <a:schemeClr val="tx1"/>
              </a:solidFill>
            </a:endParaRPr>
          </a:p>
          <a:p>
            <a:pPr algn="ctr"/>
            <a:r>
              <a:rPr lang="en-US" sz="2600" dirty="0" smtClean="0">
                <a:solidFill>
                  <a:schemeClr val="tx1"/>
                </a:solidFill>
              </a:rPr>
              <a:t>General response properties</a:t>
            </a:r>
            <a:endParaRPr lang="en-US" sz="2600" dirty="0">
              <a:solidFill>
                <a:schemeClr val="tx1"/>
              </a:solidFill>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61"/>
          <p:cNvGrpSpPr/>
          <p:nvPr/>
        </p:nvGrpSpPr>
        <p:grpSpPr>
          <a:xfrm>
            <a:off x="336021" y="2005483"/>
            <a:ext cx="5206178" cy="4407845"/>
            <a:chOff x="1947" y="421847"/>
            <a:chExt cx="4722454" cy="3998717"/>
          </a:xfrm>
        </p:grpSpPr>
        <p:cxnSp>
          <p:nvCxnSpPr>
            <p:cNvPr id="63" name="Straight Connector 62"/>
            <p:cNvCxnSpPr/>
            <p:nvPr/>
          </p:nvCxnSpPr>
          <p:spPr>
            <a:xfrm rot="600000">
              <a:off x="238038" y="2760171"/>
              <a:ext cx="4066537" cy="778872"/>
            </a:xfrm>
            <a:prstGeom prst="line">
              <a:avLst/>
            </a:prstGeom>
            <a:ln w="15875"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4" name="Oval 63"/>
            <p:cNvSpPr/>
            <p:nvPr/>
          </p:nvSpPr>
          <p:spPr>
            <a:xfrm rot="20300347">
              <a:off x="2654637" y="1464792"/>
              <a:ext cx="70342" cy="70706"/>
            </a:xfrm>
            <a:prstGeom prst="ellipse">
              <a:avLst/>
            </a:prstGeom>
            <a:solidFill>
              <a:srgbClr val="C0504D"/>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5" name="Oval 64"/>
            <p:cNvSpPr/>
            <p:nvPr/>
          </p:nvSpPr>
          <p:spPr>
            <a:xfrm rot="20300347">
              <a:off x="2406797" y="1563732"/>
              <a:ext cx="70342" cy="70706"/>
            </a:xfrm>
            <a:prstGeom prst="ellipse">
              <a:avLst/>
            </a:prstGeom>
            <a:solidFill>
              <a:srgbClr val="C0504D"/>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6" name="Oval 65"/>
            <p:cNvSpPr/>
            <p:nvPr/>
          </p:nvSpPr>
          <p:spPr>
            <a:xfrm rot="20300347">
              <a:off x="2579933" y="1638823"/>
              <a:ext cx="70342" cy="70706"/>
            </a:xfrm>
            <a:prstGeom prst="ellipse">
              <a:avLst/>
            </a:prstGeom>
            <a:solidFill>
              <a:srgbClr val="C0504D"/>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7" name="Oval 66"/>
            <p:cNvSpPr/>
            <p:nvPr/>
          </p:nvSpPr>
          <p:spPr>
            <a:xfrm rot="20300347">
              <a:off x="2766693" y="1203745"/>
              <a:ext cx="70342" cy="70706"/>
            </a:xfrm>
            <a:prstGeom prst="ellipse">
              <a:avLst/>
            </a:prstGeom>
            <a:solidFill>
              <a:srgbClr val="C0504D"/>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8" name="Oval 67"/>
            <p:cNvSpPr/>
            <p:nvPr/>
          </p:nvSpPr>
          <p:spPr>
            <a:xfrm rot="20300347">
              <a:off x="2730221" y="929889"/>
              <a:ext cx="70342" cy="70706"/>
            </a:xfrm>
            <a:prstGeom prst="ellipse">
              <a:avLst/>
            </a:prstGeom>
            <a:solidFill>
              <a:srgbClr val="C0504D"/>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9" name="Oval 68"/>
            <p:cNvSpPr/>
            <p:nvPr/>
          </p:nvSpPr>
          <p:spPr>
            <a:xfrm rot="20300347">
              <a:off x="2531598" y="1153390"/>
              <a:ext cx="70342" cy="70706"/>
            </a:xfrm>
            <a:prstGeom prst="ellipse">
              <a:avLst/>
            </a:prstGeom>
            <a:solidFill>
              <a:srgbClr val="C0504D"/>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0" name="Oval 69"/>
            <p:cNvSpPr/>
            <p:nvPr/>
          </p:nvSpPr>
          <p:spPr>
            <a:xfrm rot="20300347">
              <a:off x="2481502" y="1389701"/>
              <a:ext cx="70342" cy="70706"/>
            </a:xfrm>
            <a:prstGeom prst="ellipse">
              <a:avLst/>
            </a:prstGeom>
            <a:solidFill>
              <a:srgbClr val="C0504D"/>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1" name="Oval 70"/>
            <p:cNvSpPr/>
            <p:nvPr/>
          </p:nvSpPr>
          <p:spPr>
            <a:xfrm rot="20300347">
              <a:off x="2381308" y="1862323"/>
              <a:ext cx="70342" cy="70706"/>
            </a:xfrm>
            <a:prstGeom prst="ellipse">
              <a:avLst/>
            </a:prstGeom>
            <a:solidFill>
              <a:srgbClr val="C0504D"/>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2" name="Oval 71"/>
            <p:cNvSpPr/>
            <p:nvPr/>
          </p:nvSpPr>
          <p:spPr>
            <a:xfrm rot="20300347">
              <a:off x="2220917" y="1637937"/>
              <a:ext cx="70342" cy="70706"/>
            </a:xfrm>
            <a:prstGeom prst="ellipse">
              <a:avLst/>
            </a:prstGeom>
            <a:solidFill>
              <a:srgbClr val="C0504D"/>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3" name="Oval 72"/>
            <p:cNvSpPr/>
            <p:nvPr/>
          </p:nvSpPr>
          <p:spPr>
            <a:xfrm rot="20300347">
              <a:off x="3607324" y="1697353"/>
              <a:ext cx="70342" cy="70706"/>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4" name="Oval 73"/>
            <p:cNvSpPr/>
            <p:nvPr/>
          </p:nvSpPr>
          <p:spPr>
            <a:xfrm rot="20300347">
              <a:off x="3359484" y="1796293"/>
              <a:ext cx="70342" cy="70706"/>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5" name="Oval 74"/>
            <p:cNvSpPr/>
            <p:nvPr/>
          </p:nvSpPr>
          <p:spPr>
            <a:xfrm rot="20300347">
              <a:off x="3532620" y="1871384"/>
              <a:ext cx="70342" cy="70706"/>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6" name="Oval 75"/>
            <p:cNvSpPr/>
            <p:nvPr/>
          </p:nvSpPr>
          <p:spPr>
            <a:xfrm rot="20300347">
              <a:off x="3780459" y="1772443"/>
              <a:ext cx="70342" cy="70706"/>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7" name="Oval 76"/>
            <p:cNvSpPr/>
            <p:nvPr/>
          </p:nvSpPr>
          <p:spPr>
            <a:xfrm rot="20300347">
              <a:off x="4048470" y="1864254"/>
              <a:ext cx="70342" cy="70706"/>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8" name="Oval 77"/>
            <p:cNvSpPr/>
            <p:nvPr/>
          </p:nvSpPr>
          <p:spPr>
            <a:xfrm rot="20300347">
              <a:off x="3484284" y="1385951"/>
              <a:ext cx="70342" cy="70706"/>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9" name="Oval 78"/>
            <p:cNvSpPr/>
            <p:nvPr/>
          </p:nvSpPr>
          <p:spPr>
            <a:xfrm rot="20300347">
              <a:off x="3743988" y="1498588"/>
              <a:ext cx="70342" cy="70706"/>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0" name="Oval 79"/>
            <p:cNvSpPr/>
            <p:nvPr/>
          </p:nvSpPr>
          <p:spPr>
            <a:xfrm rot="20300347">
              <a:off x="3754971" y="2071035"/>
              <a:ext cx="70342" cy="70706"/>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1" name="Oval 80"/>
            <p:cNvSpPr/>
            <p:nvPr/>
          </p:nvSpPr>
          <p:spPr>
            <a:xfrm rot="20300347">
              <a:off x="3445171" y="2194710"/>
              <a:ext cx="70342" cy="70706"/>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2" name="Straight Connector 81"/>
            <p:cNvCxnSpPr/>
            <p:nvPr/>
          </p:nvCxnSpPr>
          <p:spPr>
            <a:xfrm>
              <a:off x="205610" y="2336890"/>
              <a:ext cx="1053965" cy="402569"/>
            </a:xfrm>
            <a:prstGeom prst="line">
              <a:avLst/>
            </a:prstGeom>
            <a:ln w="38100" cap="flat" cmpd="sng" algn="ctr">
              <a:solidFill>
                <a:srgbClr val="000090"/>
              </a:solidFill>
              <a:prstDash val="solid"/>
              <a:roun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3" name="Oval 82"/>
            <p:cNvSpPr/>
            <p:nvPr/>
          </p:nvSpPr>
          <p:spPr>
            <a:xfrm rot="20300347">
              <a:off x="3017385" y="1107483"/>
              <a:ext cx="70342" cy="70706"/>
            </a:xfrm>
            <a:prstGeom prst="ellipse">
              <a:avLst/>
            </a:prstGeom>
            <a:solidFill>
              <a:srgbClr val="C0504D"/>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4" name="Oval 83"/>
            <p:cNvSpPr/>
            <p:nvPr/>
          </p:nvSpPr>
          <p:spPr>
            <a:xfrm rot="20300347">
              <a:off x="2175179" y="1245068"/>
              <a:ext cx="70342" cy="70706"/>
            </a:xfrm>
            <a:prstGeom prst="ellipse">
              <a:avLst/>
            </a:prstGeom>
            <a:solidFill>
              <a:srgbClr val="C0504D"/>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5" name="Oval 84"/>
            <p:cNvSpPr/>
            <p:nvPr/>
          </p:nvSpPr>
          <p:spPr>
            <a:xfrm rot="20300347">
              <a:off x="2812429" y="1637938"/>
              <a:ext cx="70342" cy="70706"/>
            </a:xfrm>
            <a:prstGeom prst="ellipse">
              <a:avLst/>
            </a:prstGeom>
            <a:solidFill>
              <a:srgbClr val="C0504D"/>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6" name="Oval 85"/>
            <p:cNvSpPr/>
            <p:nvPr/>
          </p:nvSpPr>
          <p:spPr>
            <a:xfrm rot="20300347">
              <a:off x="2312390" y="1021567"/>
              <a:ext cx="70342" cy="70706"/>
            </a:xfrm>
            <a:prstGeom prst="ellipse">
              <a:avLst/>
            </a:prstGeom>
            <a:solidFill>
              <a:srgbClr val="C0504D"/>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7" name="Oval 86"/>
            <p:cNvSpPr/>
            <p:nvPr/>
          </p:nvSpPr>
          <p:spPr>
            <a:xfrm rot="20300347">
              <a:off x="2858167" y="1373116"/>
              <a:ext cx="70342" cy="70706"/>
            </a:xfrm>
            <a:prstGeom prst="ellipse">
              <a:avLst/>
            </a:prstGeom>
            <a:solidFill>
              <a:srgbClr val="C0504D"/>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8" name="Oval 87"/>
            <p:cNvSpPr/>
            <p:nvPr/>
          </p:nvSpPr>
          <p:spPr>
            <a:xfrm rot="20300347">
              <a:off x="3492820" y="1930318"/>
              <a:ext cx="70342" cy="70706"/>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9" name="Oval 88"/>
            <p:cNvSpPr/>
            <p:nvPr/>
          </p:nvSpPr>
          <p:spPr>
            <a:xfrm rot="20300347">
              <a:off x="4048470" y="1349166"/>
              <a:ext cx="70342" cy="70706"/>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0" name="Oval 89"/>
            <p:cNvSpPr/>
            <p:nvPr/>
          </p:nvSpPr>
          <p:spPr>
            <a:xfrm rot="20300347">
              <a:off x="3186511" y="2071036"/>
              <a:ext cx="70342" cy="70706"/>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1" name="Oval 90"/>
            <p:cNvSpPr/>
            <p:nvPr/>
          </p:nvSpPr>
          <p:spPr>
            <a:xfrm rot="20300347">
              <a:off x="3956997" y="2194710"/>
              <a:ext cx="70342" cy="70706"/>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2" name="Oval 91"/>
            <p:cNvSpPr/>
            <p:nvPr/>
          </p:nvSpPr>
          <p:spPr>
            <a:xfrm rot="20300347">
              <a:off x="3698798" y="1203745"/>
              <a:ext cx="70342" cy="70706"/>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3" name="Oval 92"/>
            <p:cNvSpPr/>
            <p:nvPr/>
          </p:nvSpPr>
          <p:spPr>
            <a:xfrm rot="20300347">
              <a:off x="3911460" y="1563732"/>
              <a:ext cx="70342" cy="70706"/>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4" name="Oval 93"/>
            <p:cNvSpPr/>
            <p:nvPr/>
          </p:nvSpPr>
          <p:spPr>
            <a:xfrm rot="20300347">
              <a:off x="4315141" y="1617215"/>
              <a:ext cx="70342" cy="70706"/>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5" name="Oval 94"/>
            <p:cNvSpPr/>
            <p:nvPr/>
          </p:nvSpPr>
          <p:spPr>
            <a:xfrm rot="20300347">
              <a:off x="3957130" y="1800044"/>
              <a:ext cx="70342" cy="70706"/>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6" name="Straight Connector 95"/>
            <p:cNvCxnSpPr/>
            <p:nvPr/>
          </p:nvCxnSpPr>
          <p:spPr>
            <a:xfrm rot="5400000" flipH="1" flipV="1">
              <a:off x="2070240" y="2027511"/>
              <a:ext cx="2349448" cy="977671"/>
            </a:xfrm>
            <a:prstGeom prst="line">
              <a:avLst/>
            </a:prstGeom>
            <a:ln w="25400" cap="flat" cmpd="sng" algn="ctr">
              <a:solidFill>
                <a:schemeClr val="accent3"/>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5400000" flipH="1" flipV="1">
              <a:off x="1118354" y="1795568"/>
              <a:ext cx="2039081" cy="922984"/>
            </a:xfrm>
            <a:prstGeom prst="line">
              <a:avLst/>
            </a:prstGeom>
            <a:ln w="25400" cap="flat" cmpd="sng" algn="ctr">
              <a:solidFill>
                <a:srgbClr val="FF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rot="5400000">
              <a:off x="1513708" y="1985085"/>
              <a:ext cx="1533304" cy="538074"/>
            </a:xfrm>
            <a:prstGeom prst="line">
              <a:avLst/>
            </a:prstGeom>
            <a:ln w="50800" cap="flat" cmpd="sng" algn="ctr">
              <a:solidFill>
                <a:srgbClr val="FF0000"/>
              </a:solidFill>
              <a:prstDash val="solid"/>
              <a:roun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a:stCxn id="75" idx="6"/>
            </p:cNvCxnSpPr>
            <p:nvPr/>
          </p:nvCxnSpPr>
          <p:spPr>
            <a:xfrm flipH="1">
              <a:off x="2012713" y="1893755"/>
              <a:ext cx="1587765" cy="1127019"/>
            </a:xfrm>
            <a:prstGeom prst="line">
              <a:avLst/>
            </a:prstGeom>
            <a:ln w="53975" cap="flat" cmpd="sng" algn="ctr">
              <a:solidFill>
                <a:schemeClr val="accent3"/>
              </a:solidFill>
              <a:prstDash val="solid"/>
              <a:roun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1984938" y="1691217"/>
              <a:ext cx="450826" cy="319986"/>
            </a:xfrm>
            <a:prstGeom prst="rect">
              <a:avLst/>
            </a:prstGeom>
            <a:noFill/>
          </p:spPr>
          <p:txBody>
            <a:bodyPr wrap="square" rtlCol="0">
              <a:spAutoFit/>
            </a:bodyPr>
            <a:lstStyle/>
            <a:p>
              <a:r>
                <a:rPr lang="en-US" dirty="0" smtClean="0">
                  <a:ln>
                    <a:solidFill>
                      <a:srgbClr val="FF0000"/>
                    </a:solidFill>
                  </a:ln>
                  <a:solidFill>
                    <a:schemeClr val="tx1"/>
                  </a:solidFill>
                </a:rPr>
                <a:t>c</a:t>
              </a:r>
              <a:r>
                <a:rPr lang="en-US" baseline="-25000" dirty="0" smtClean="0">
                  <a:ln>
                    <a:solidFill>
                      <a:srgbClr val="FF0000"/>
                    </a:solidFill>
                  </a:ln>
                  <a:solidFill>
                    <a:schemeClr val="tx1"/>
                  </a:solidFill>
                </a:rPr>
                <a:t>1</a:t>
              </a:r>
              <a:endParaRPr lang="en-US" baseline="-25000" dirty="0">
                <a:ln>
                  <a:solidFill>
                    <a:srgbClr val="FF0000"/>
                  </a:solidFill>
                </a:ln>
                <a:solidFill>
                  <a:schemeClr val="tx1"/>
                </a:solidFill>
              </a:endParaRPr>
            </a:p>
          </p:txBody>
        </p:sp>
        <p:sp>
          <p:nvSpPr>
            <p:cNvPr id="101" name="TextBox 100"/>
            <p:cNvSpPr txBox="1"/>
            <p:nvPr/>
          </p:nvSpPr>
          <p:spPr>
            <a:xfrm>
              <a:off x="3006952" y="2152224"/>
              <a:ext cx="450826" cy="319986"/>
            </a:xfrm>
            <a:prstGeom prst="rect">
              <a:avLst/>
            </a:prstGeom>
            <a:noFill/>
          </p:spPr>
          <p:txBody>
            <a:bodyPr wrap="square" rtlCol="0">
              <a:spAutoFit/>
            </a:bodyPr>
            <a:lstStyle/>
            <a:p>
              <a:r>
                <a:rPr lang="en-US" dirty="0" smtClean="0">
                  <a:ln>
                    <a:solidFill>
                      <a:schemeClr val="accent3"/>
                    </a:solidFill>
                  </a:ln>
                  <a:solidFill>
                    <a:schemeClr val="tx1"/>
                  </a:solidFill>
                </a:rPr>
                <a:t>c</a:t>
              </a:r>
              <a:r>
                <a:rPr lang="en-US" baseline="-25000" dirty="0" smtClean="0">
                  <a:ln>
                    <a:solidFill>
                      <a:schemeClr val="accent3"/>
                    </a:solidFill>
                  </a:ln>
                  <a:solidFill>
                    <a:schemeClr val="tx1"/>
                  </a:solidFill>
                </a:rPr>
                <a:t>2</a:t>
              </a:r>
              <a:endParaRPr lang="en-US" baseline="-25000" dirty="0">
                <a:ln>
                  <a:solidFill>
                    <a:schemeClr val="accent3"/>
                  </a:solidFill>
                </a:ln>
                <a:solidFill>
                  <a:schemeClr val="tx1"/>
                </a:solidFill>
              </a:endParaRPr>
            </a:p>
          </p:txBody>
        </p:sp>
        <p:sp>
          <p:nvSpPr>
            <p:cNvPr id="102" name="TextBox 101"/>
            <p:cNvSpPr txBox="1"/>
            <p:nvPr/>
          </p:nvSpPr>
          <p:spPr>
            <a:xfrm>
              <a:off x="765187" y="2060550"/>
              <a:ext cx="450826" cy="319986"/>
            </a:xfrm>
            <a:prstGeom prst="rect">
              <a:avLst/>
            </a:prstGeom>
            <a:noFill/>
          </p:spPr>
          <p:txBody>
            <a:bodyPr wrap="square" rtlCol="0">
              <a:spAutoFit/>
            </a:bodyPr>
            <a:lstStyle/>
            <a:p>
              <a:r>
                <a:rPr lang="en-US" dirty="0" err="1" smtClean="0">
                  <a:ln>
                    <a:solidFill>
                      <a:srgbClr val="000090"/>
                    </a:solidFill>
                  </a:ln>
                  <a:solidFill>
                    <a:schemeClr val="tx1"/>
                  </a:solidFill>
                </a:rPr>
                <a:t>w</a:t>
              </a:r>
              <a:endParaRPr lang="en-US" baseline="-25000" dirty="0">
                <a:ln>
                  <a:solidFill>
                    <a:srgbClr val="000090"/>
                  </a:solidFill>
                </a:ln>
                <a:solidFill>
                  <a:schemeClr val="tx1"/>
                </a:solidFill>
              </a:endParaRPr>
            </a:p>
          </p:txBody>
        </p:sp>
        <p:sp>
          <p:nvSpPr>
            <p:cNvPr id="103" name="Right Brace 102"/>
            <p:cNvSpPr/>
            <p:nvPr/>
          </p:nvSpPr>
          <p:spPr>
            <a:xfrm rot="6637669">
              <a:off x="1020827" y="2271695"/>
              <a:ext cx="411123" cy="1814680"/>
            </a:xfrm>
            <a:prstGeom prst="rightBrac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4" name="Right Brace 103"/>
            <p:cNvSpPr/>
            <p:nvPr/>
          </p:nvSpPr>
          <p:spPr>
            <a:xfrm rot="6579648">
              <a:off x="2741715" y="3022372"/>
              <a:ext cx="411123" cy="1600200"/>
            </a:xfrm>
            <a:prstGeom prst="rightBrac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5" name="TextBox 104"/>
            <p:cNvSpPr txBox="1"/>
            <p:nvPr/>
          </p:nvSpPr>
          <p:spPr>
            <a:xfrm>
              <a:off x="1947" y="3581400"/>
              <a:ext cx="2063606" cy="319986"/>
            </a:xfrm>
            <a:prstGeom prst="rect">
              <a:avLst/>
            </a:prstGeom>
            <a:noFill/>
            <a:ln>
              <a:solidFill>
                <a:srgbClr val="FF0000"/>
              </a:solidFill>
            </a:ln>
          </p:spPr>
          <p:txBody>
            <a:bodyPr wrap="none" rtlCol="0">
              <a:spAutoFit/>
            </a:bodyPr>
            <a:lstStyle/>
            <a:p>
              <a:r>
                <a:rPr lang="en-US" dirty="0" smtClean="0">
                  <a:solidFill>
                    <a:schemeClr val="tx1"/>
                  </a:solidFill>
                </a:rPr>
                <a:t>Classified as class 1</a:t>
              </a:r>
              <a:endParaRPr lang="en-US" dirty="0">
                <a:solidFill>
                  <a:schemeClr val="tx1"/>
                </a:solidFill>
              </a:endParaRPr>
            </a:p>
          </p:txBody>
        </p:sp>
        <p:sp>
          <p:nvSpPr>
            <p:cNvPr id="143" name="TextBox 142"/>
            <p:cNvSpPr txBox="1"/>
            <p:nvPr/>
          </p:nvSpPr>
          <p:spPr>
            <a:xfrm>
              <a:off x="2325322" y="4100578"/>
              <a:ext cx="2063606" cy="319986"/>
            </a:xfrm>
            <a:prstGeom prst="rect">
              <a:avLst/>
            </a:prstGeom>
            <a:noFill/>
            <a:ln>
              <a:solidFill>
                <a:srgbClr val="008000"/>
              </a:solidFill>
            </a:ln>
          </p:spPr>
          <p:txBody>
            <a:bodyPr wrap="none" rtlCol="0">
              <a:spAutoFit/>
            </a:bodyPr>
            <a:lstStyle/>
            <a:p>
              <a:r>
                <a:rPr lang="en-US" dirty="0" smtClean="0">
                  <a:solidFill>
                    <a:schemeClr val="tx1"/>
                  </a:solidFill>
                </a:rPr>
                <a:t>Classified as class 2</a:t>
              </a:r>
              <a:endParaRPr lang="en-US" dirty="0">
                <a:solidFill>
                  <a:schemeClr val="tx1"/>
                </a:solidFill>
              </a:endParaRPr>
            </a:p>
          </p:txBody>
        </p:sp>
        <p:sp>
          <p:nvSpPr>
            <p:cNvPr id="144" name="TextBox 143"/>
            <p:cNvSpPr txBox="1"/>
            <p:nvPr/>
          </p:nvSpPr>
          <p:spPr>
            <a:xfrm>
              <a:off x="2098571" y="3205154"/>
              <a:ext cx="450826" cy="319986"/>
            </a:xfrm>
            <a:prstGeom prst="rect">
              <a:avLst/>
            </a:prstGeom>
            <a:noFill/>
          </p:spPr>
          <p:txBody>
            <a:bodyPr wrap="square" rtlCol="0">
              <a:spAutoFit/>
            </a:bodyPr>
            <a:lstStyle/>
            <a:p>
              <a:r>
                <a:rPr lang="en-US" dirty="0" smtClean="0">
                  <a:ln>
                    <a:solidFill>
                      <a:srgbClr val="000090"/>
                    </a:solidFill>
                  </a:ln>
                  <a:solidFill>
                    <a:schemeClr val="tx1"/>
                  </a:solidFill>
                </a:rPr>
                <a:t>B</a:t>
              </a:r>
              <a:endParaRPr lang="en-US" baseline="-25000" dirty="0">
                <a:ln>
                  <a:solidFill>
                    <a:srgbClr val="000090"/>
                  </a:solidFill>
                </a:ln>
                <a:solidFill>
                  <a:schemeClr val="tx1"/>
                </a:solidFill>
              </a:endParaRPr>
            </a:p>
          </p:txBody>
        </p:sp>
        <p:cxnSp>
          <p:nvCxnSpPr>
            <p:cNvPr id="145" name="Straight Connector 144"/>
            <p:cNvCxnSpPr/>
            <p:nvPr/>
          </p:nvCxnSpPr>
          <p:spPr>
            <a:xfrm rot="5400000">
              <a:off x="2147402" y="3053259"/>
              <a:ext cx="332026" cy="11465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46" name="Oval 145"/>
            <p:cNvSpPr/>
            <p:nvPr/>
          </p:nvSpPr>
          <p:spPr>
            <a:xfrm rot="20300347">
              <a:off x="3911260" y="421847"/>
              <a:ext cx="70342" cy="70706"/>
            </a:xfrm>
            <a:prstGeom prst="ellipse">
              <a:avLst/>
            </a:prstGeom>
            <a:solidFill>
              <a:srgbClr val="FF6600"/>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7" name="Straight Connector 146"/>
            <p:cNvCxnSpPr>
              <a:stCxn id="144" idx="3"/>
            </p:cNvCxnSpPr>
            <p:nvPr/>
          </p:nvCxnSpPr>
          <p:spPr>
            <a:xfrm flipV="1">
              <a:off x="2549397" y="427041"/>
              <a:ext cx="1397034" cy="2938106"/>
            </a:xfrm>
            <a:prstGeom prst="line">
              <a:avLst/>
            </a:prstGeom>
            <a:ln w="25400" cap="flat" cmpd="sng" algn="ctr">
              <a:solidFill>
                <a:srgbClr val="FF66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rot="5400000">
              <a:off x="1020978" y="2027643"/>
              <a:ext cx="198347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rot="10800000">
              <a:off x="2011326" y="3019376"/>
              <a:ext cx="2713075"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0" name="TextBox 149"/>
            <p:cNvSpPr txBox="1"/>
            <p:nvPr/>
          </p:nvSpPr>
          <p:spPr>
            <a:xfrm>
              <a:off x="4129378" y="3020775"/>
              <a:ext cx="435055" cy="319986"/>
            </a:xfrm>
            <a:prstGeom prst="rect">
              <a:avLst/>
            </a:prstGeom>
            <a:noFill/>
          </p:spPr>
          <p:txBody>
            <a:bodyPr wrap="none" rtlCol="0">
              <a:spAutoFit/>
            </a:bodyPr>
            <a:lstStyle/>
            <a:p>
              <a:r>
                <a:rPr lang="en-US" dirty="0" smtClean="0">
                  <a:solidFill>
                    <a:schemeClr val="tx1"/>
                  </a:solidFill>
                </a:rPr>
                <a:t>N1</a:t>
              </a:r>
              <a:endParaRPr lang="en-US" dirty="0">
                <a:solidFill>
                  <a:schemeClr val="tx1"/>
                </a:solidFill>
              </a:endParaRPr>
            </a:p>
          </p:txBody>
        </p:sp>
        <p:sp>
          <p:nvSpPr>
            <p:cNvPr id="151" name="TextBox 150"/>
            <p:cNvSpPr txBox="1"/>
            <p:nvPr/>
          </p:nvSpPr>
          <p:spPr>
            <a:xfrm>
              <a:off x="1534274" y="865250"/>
              <a:ext cx="435055" cy="319986"/>
            </a:xfrm>
            <a:prstGeom prst="rect">
              <a:avLst/>
            </a:prstGeom>
            <a:noFill/>
          </p:spPr>
          <p:txBody>
            <a:bodyPr wrap="none" rtlCol="0">
              <a:spAutoFit/>
            </a:bodyPr>
            <a:lstStyle/>
            <a:p>
              <a:r>
                <a:rPr lang="en-US" dirty="0" smtClean="0">
                  <a:solidFill>
                    <a:schemeClr val="tx1"/>
                  </a:solidFill>
                </a:rPr>
                <a:t>N2</a:t>
              </a:r>
              <a:endParaRPr lang="en-US" dirty="0">
                <a:solidFill>
                  <a:schemeClr val="tx1"/>
                </a:solidFill>
              </a:endParaRPr>
            </a:p>
          </p:txBody>
        </p:sp>
      </p:grpSp>
      <p:sp>
        <p:nvSpPr>
          <p:cNvPr id="106" name="TextBox 105"/>
          <p:cNvSpPr txBox="1"/>
          <p:nvPr/>
        </p:nvSpPr>
        <p:spPr>
          <a:xfrm>
            <a:off x="6216386" y="2262981"/>
            <a:ext cx="3360208" cy="2705696"/>
          </a:xfrm>
          <a:prstGeom prst="rect">
            <a:avLst/>
          </a:prstGeom>
          <a:noFill/>
        </p:spPr>
        <p:txBody>
          <a:bodyPr wrap="square" lIns="100794" tIns="50397" rIns="100794" bIns="50397" rtlCol="0">
            <a:spAutoFit/>
          </a:bodyPr>
          <a:lstStyle/>
          <a:p>
            <a:r>
              <a:rPr lang="en-US" dirty="0" smtClean="0">
                <a:solidFill>
                  <a:schemeClr val="tx1"/>
                </a:solidFill>
              </a:rPr>
              <a:t>Determine axis that best separates two classes after projection : </a:t>
            </a:r>
            <a:r>
              <a:rPr lang="en-US" b="1" dirty="0" err="1" smtClean="0">
                <a:solidFill>
                  <a:schemeClr val="tx1"/>
                </a:solidFill>
              </a:rPr>
              <a:t>w</a:t>
            </a:r>
            <a:endParaRPr lang="en-US" b="1" dirty="0" smtClean="0">
              <a:solidFill>
                <a:schemeClr val="tx1"/>
              </a:solidFill>
            </a:endParaRPr>
          </a:p>
          <a:p>
            <a:endParaRPr lang="en-US" b="1" dirty="0" smtClean="0">
              <a:solidFill>
                <a:schemeClr val="tx1"/>
              </a:solidFill>
            </a:endParaRPr>
          </a:p>
          <a:p>
            <a:r>
              <a:rPr lang="en-US" dirty="0" smtClean="0">
                <a:solidFill>
                  <a:schemeClr val="tx1"/>
                </a:solidFill>
              </a:rPr>
              <a:t>Determine threshold that best divides data into two classes after projection : </a:t>
            </a:r>
            <a:r>
              <a:rPr lang="en-US" b="1" dirty="0" smtClean="0">
                <a:solidFill>
                  <a:schemeClr val="tx1"/>
                </a:solidFill>
              </a:rPr>
              <a:t>B</a:t>
            </a:r>
          </a:p>
          <a:p>
            <a:endParaRPr lang="en-US" b="1" dirty="0" smtClean="0">
              <a:solidFill>
                <a:schemeClr val="tx1"/>
              </a:solidFill>
            </a:endParaRPr>
          </a:p>
          <a:p>
            <a:r>
              <a:rPr lang="en-US" dirty="0" smtClean="0">
                <a:solidFill>
                  <a:schemeClr val="tx1"/>
                </a:solidFill>
              </a:rPr>
              <a:t>Project new point onto </a:t>
            </a:r>
            <a:r>
              <a:rPr lang="en-US" dirty="0" err="1" smtClean="0">
                <a:solidFill>
                  <a:schemeClr val="tx1"/>
                </a:solidFill>
              </a:rPr>
              <a:t>w</a:t>
            </a:r>
            <a:r>
              <a:rPr lang="en-US" dirty="0" smtClean="0">
                <a:solidFill>
                  <a:schemeClr val="tx1"/>
                </a:solidFill>
              </a:rPr>
              <a:t> and compare to B.</a:t>
            </a:r>
            <a:endParaRPr lang="en-US" dirty="0">
              <a:solidFill>
                <a:schemeClr val="tx1"/>
              </a:solidFill>
            </a:endParaRPr>
          </a:p>
        </p:txBody>
      </p:sp>
      <p:sp>
        <p:nvSpPr>
          <p:cNvPr id="107" name="TextBox 106"/>
          <p:cNvSpPr txBox="1"/>
          <p:nvPr/>
        </p:nvSpPr>
        <p:spPr>
          <a:xfrm>
            <a:off x="232456" y="1288130"/>
            <a:ext cx="7664034" cy="622562"/>
          </a:xfrm>
          <a:prstGeom prst="rect">
            <a:avLst/>
          </a:prstGeom>
          <a:noFill/>
        </p:spPr>
        <p:txBody>
          <a:bodyPr wrap="square" lIns="100794" tIns="50397" rIns="100794" bIns="50397" rtlCol="0">
            <a:spAutoFit/>
          </a:bodyPr>
          <a:lstStyle/>
          <a:p>
            <a:r>
              <a:rPr lang="en-US" dirty="0" smtClean="0">
                <a:solidFill>
                  <a:schemeClr val="tx1"/>
                </a:solidFill>
              </a:rPr>
              <a:t>To evaluate how the </a:t>
            </a:r>
            <a:r>
              <a:rPr lang="en-US" b="1" dirty="0" smtClean="0">
                <a:solidFill>
                  <a:schemeClr val="tx1"/>
                </a:solidFill>
              </a:rPr>
              <a:t>stimulus identity </a:t>
            </a:r>
            <a:r>
              <a:rPr lang="en-US" dirty="0" smtClean="0">
                <a:solidFill>
                  <a:schemeClr val="tx1"/>
                </a:solidFill>
              </a:rPr>
              <a:t>is encoded, neuronal activity is used to </a:t>
            </a:r>
            <a:r>
              <a:rPr lang="en-US" b="1" dirty="0" smtClean="0">
                <a:solidFill>
                  <a:schemeClr val="tx1"/>
                </a:solidFill>
              </a:rPr>
              <a:t>decode </a:t>
            </a:r>
            <a:r>
              <a:rPr lang="en-US" dirty="0" smtClean="0">
                <a:solidFill>
                  <a:schemeClr val="tx1"/>
                </a:solidFill>
              </a:rPr>
              <a:t>the stimulus.</a:t>
            </a:r>
            <a:endParaRPr lang="en-US" dirty="0">
              <a:solidFill>
                <a:schemeClr val="tx1"/>
              </a:solidFill>
            </a:endParaRPr>
          </a:p>
        </p:txBody>
      </p:sp>
      <p:sp>
        <p:nvSpPr>
          <p:cNvPr id="58" name="Rectangle 57"/>
          <p:cNvSpPr/>
          <p:nvPr/>
        </p:nvSpPr>
        <p:spPr>
          <a:xfrm>
            <a:off x="0" y="335986"/>
            <a:ext cx="10080625" cy="8399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r>
              <a:rPr lang="fr-FR" sz="3600" dirty="0" err="1" smtClean="0">
                <a:solidFill>
                  <a:schemeClr val="tx1"/>
                </a:solidFill>
              </a:rPr>
              <a:t>Task</a:t>
            </a:r>
            <a:r>
              <a:rPr lang="fr-FR" sz="3600" dirty="0" smtClean="0">
                <a:solidFill>
                  <a:schemeClr val="tx1"/>
                </a:solidFill>
              </a:rPr>
              <a:t>-relevant shift in </a:t>
            </a:r>
            <a:r>
              <a:rPr lang="fr-FR" sz="3600" dirty="0" err="1" smtClean="0">
                <a:solidFill>
                  <a:schemeClr val="tx1"/>
                </a:solidFill>
              </a:rPr>
              <a:t>encoding</a:t>
            </a:r>
            <a:endParaRPr lang="fr-FR" sz="3600" dirty="0" smtClean="0">
              <a:solidFill>
                <a:schemeClr val="tx1"/>
              </a:solidFill>
            </a:endParaRPr>
          </a:p>
          <a:p>
            <a:pPr algn="ctr"/>
            <a:r>
              <a:rPr lang="en-US" sz="2600" dirty="0" smtClean="0">
                <a:solidFill>
                  <a:schemeClr val="tx1"/>
                </a:solidFill>
              </a:rPr>
              <a:t>Discrimination between stimuli</a:t>
            </a:r>
            <a:endParaRPr lang="en-US" sz="2600" dirty="0">
              <a:solidFill>
                <a:schemeClr val="tx1"/>
              </a:solidFil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DecodingPandAct.eps"/>
          <p:cNvPicPr>
            <a:picLocks noChangeAspect="1"/>
          </p:cNvPicPr>
          <p:nvPr/>
        </p:nvPicPr>
        <p:blipFill>
          <a:blip r:embed="rId3" cstate="print"/>
          <a:srcRect r="26160"/>
          <a:stretch>
            <a:fillRect/>
          </a:stretch>
        </p:blipFill>
        <p:spPr>
          <a:xfrm>
            <a:off x="2575604" y="1847920"/>
            <a:ext cx="3556776" cy="2455111"/>
          </a:xfrm>
          <a:prstGeom prst="rect">
            <a:avLst/>
          </a:prstGeom>
        </p:spPr>
      </p:pic>
      <p:pic>
        <p:nvPicPr>
          <p:cNvPr id="12" name="Picture 11" descr="QuantifAccSnd.eps"/>
          <p:cNvPicPr>
            <a:picLocks noChangeAspect="1"/>
          </p:cNvPicPr>
          <p:nvPr/>
        </p:nvPicPr>
        <p:blipFill>
          <a:blip r:embed="rId4" cstate="print"/>
          <a:srcRect t="6422"/>
          <a:stretch>
            <a:fillRect/>
          </a:stretch>
        </p:blipFill>
        <p:spPr>
          <a:xfrm>
            <a:off x="336021" y="4367812"/>
            <a:ext cx="4308973" cy="2154260"/>
          </a:xfrm>
          <a:prstGeom prst="rect">
            <a:avLst/>
          </a:prstGeom>
        </p:spPr>
      </p:pic>
      <p:sp>
        <p:nvSpPr>
          <p:cNvPr id="14" name="TextBox 13"/>
          <p:cNvSpPr txBox="1"/>
          <p:nvPr/>
        </p:nvSpPr>
        <p:spPr>
          <a:xfrm>
            <a:off x="420026" y="6663079"/>
            <a:ext cx="4536281" cy="644607"/>
          </a:xfrm>
          <a:prstGeom prst="rect">
            <a:avLst/>
          </a:prstGeom>
          <a:noFill/>
        </p:spPr>
        <p:txBody>
          <a:bodyPr wrap="square" lIns="100794" tIns="50397" rIns="100794" bIns="50397" rtlCol="0">
            <a:spAutoFit/>
          </a:bodyPr>
          <a:lstStyle/>
          <a:p>
            <a:pPr algn="just"/>
            <a:r>
              <a:rPr lang="en-US" dirty="0" smtClean="0">
                <a:solidFill>
                  <a:schemeClr val="tx1"/>
                </a:solidFill>
              </a:rPr>
              <a:t>Decoding during sound presentation is equally accurate in both </a:t>
            </a:r>
            <a:r>
              <a:rPr lang="en-US" dirty="0" err="1" smtClean="0">
                <a:solidFill>
                  <a:schemeClr val="tx1"/>
                </a:solidFill>
              </a:rPr>
              <a:t>behavioural</a:t>
            </a:r>
            <a:r>
              <a:rPr lang="en-US" dirty="0" smtClean="0">
                <a:solidFill>
                  <a:schemeClr val="tx1"/>
                </a:solidFill>
              </a:rPr>
              <a:t> states </a:t>
            </a:r>
            <a:endParaRPr lang="en-US" dirty="0">
              <a:solidFill>
                <a:schemeClr val="tx1"/>
              </a:solidFill>
            </a:endParaRPr>
          </a:p>
        </p:txBody>
      </p:sp>
      <p:sp>
        <p:nvSpPr>
          <p:cNvPr id="7" name="TextBox 6"/>
          <p:cNvSpPr txBox="1"/>
          <p:nvPr/>
        </p:nvSpPr>
        <p:spPr>
          <a:xfrm rot="16200000">
            <a:off x="-24442" y="5342331"/>
            <a:ext cx="1077194" cy="347679"/>
          </a:xfrm>
          <a:prstGeom prst="rect">
            <a:avLst/>
          </a:prstGeom>
          <a:noFill/>
        </p:spPr>
        <p:txBody>
          <a:bodyPr wrap="none" lIns="100794" tIns="50397" rIns="100794" bIns="50397" rtlCol="0">
            <a:spAutoFit/>
          </a:bodyPr>
          <a:lstStyle/>
          <a:p>
            <a:r>
              <a:rPr lang="en-US" sz="1700" dirty="0" smtClean="0">
                <a:solidFill>
                  <a:schemeClr val="tx1"/>
                </a:solidFill>
              </a:rPr>
              <a:t>accuracy</a:t>
            </a:r>
            <a:endParaRPr lang="en-US" sz="1700" dirty="0">
              <a:solidFill>
                <a:schemeClr val="tx1"/>
              </a:solidFill>
            </a:endParaRPr>
          </a:p>
        </p:txBody>
      </p:sp>
      <p:sp>
        <p:nvSpPr>
          <p:cNvPr id="13" name="TextBox 12"/>
          <p:cNvSpPr txBox="1"/>
          <p:nvPr/>
        </p:nvSpPr>
        <p:spPr>
          <a:xfrm>
            <a:off x="1883077" y="4031827"/>
            <a:ext cx="1037118" cy="362171"/>
          </a:xfrm>
          <a:prstGeom prst="rect">
            <a:avLst/>
          </a:prstGeom>
          <a:noFill/>
        </p:spPr>
        <p:txBody>
          <a:bodyPr wrap="none" lIns="100794" tIns="50397" rIns="100794" bIns="50397" rtlCol="0">
            <a:spAutoFit/>
          </a:bodyPr>
          <a:lstStyle/>
          <a:p>
            <a:r>
              <a:rPr lang="en-US" b="1" dirty="0" smtClean="0">
                <a:solidFill>
                  <a:schemeClr val="tx1"/>
                </a:solidFill>
              </a:rPr>
              <a:t>SOUND</a:t>
            </a:r>
            <a:endParaRPr lang="en-US" b="1" dirty="0">
              <a:solidFill>
                <a:schemeClr val="tx1"/>
              </a:solidFill>
            </a:endParaRPr>
          </a:p>
        </p:txBody>
      </p:sp>
      <p:grpSp>
        <p:nvGrpSpPr>
          <p:cNvPr id="2" name="Group 21"/>
          <p:cNvGrpSpPr/>
          <p:nvPr/>
        </p:nvGrpSpPr>
        <p:grpSpPr>
          <a:xfrm>
            <a:off x="3780234" y="1943139"/>
            <a:ext cx="1528327" cy="744747"/>
            <a:chOff x="3505200" y="1381779"/>
            <a:chExt cx="1386326" cy="675621"/>
          </a:xfrm>
        </p:grpSpPr>
        <p:sp>
          <p:nvSpPr>
            <p:cNvPr id="23" name="Rounded Rectangle 22"/>
            <p:cNvSpPr/>
            <p:nvPr/>
          </p:nvSpPr>
          <p:spPr>
            <a:xfrm>
              <a:off x="3505200" y="1518107"/>
              <a:ext cx="180000" cy="108000"/>
            </a:xfrm>
            <a:prstGeom prst="roundRect">
              <a:avLst/>
            </a:prstGeom>
            <a:solidFill>
              <a:srgbClr val="DA64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solidFill>
                  <a:schemeClr val="tx1"/>
                </a:solidFill>
              </a:endParaRPr>
            </a:p>
          </p:txBody>
        </p:sp>
        <p:sp>
          <p:nvSpPr>
            <p:cNvPr id="24" name="Rounded Rectangle 23"/>
            <p:cNvSpPr/>
            <p:nvPr/>
          </p:nvSpPr>
          <p:spPr>
            <a:xfrm>
              <a:off x="3505200" y="1720800"/>
              <a:ext cx="180000" cy="108000"/>
            </a:xfrm>
            <a:prstGeom prst="roundRect">
              <a:avLst/>
            </a:prstGeom>
            <a:solidFill>
              <a:srgbClr val="FFD7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solidFill>
                  <a:schemeClr val="tx1"/>
                </a:solidFill>
              </a:endParaRPr>
            </a:p>
          </p:txBody>
        </p:sp>
        <p:sp>
          <p:nvSpPr>
            <p:cNvPr id="25" name="TextBox 24"/>
            <p:cNvSpPr txBox="1"/>
            <p:nvPr/>
          </p:nvSpPr>
          <p:spPr>
            <a:xfrm>
              <a:off x="3733801" y="1381779"/>
              <a:ext cx="1157725" cy="674290"/>
            </a:xfrm>
            <a:prstGeom prst="rect">
              <a:avLst/>
            </a:prstGeom>
            <a:noFill/>
          </p:spPr>
          <p:txBody>
            <a:bodyPr wrap="none" rtlCol="0">
              <a:spAutoFit/>
            </a:bodyPr>
            <a:lstStyle/>
            <a:p>
              <a:r>
                <a:rPr lang="en-US" sz="1500" dirty="0" smtClean="0">
                  <a:solidFill>
                    <a:schemeClr val="tx1"/>
                  </a:solidFill>
                </a:rPr>
                <a:t>Passive pre</a:t>
              </a:r>
            </a:p>
            <a:p>
              <a:r>
                <a:rPr lang="en-US" sz="1500" dirty="0" smtClean="0">
                  <a:solidFill>
                    <a:schemeClr val="tx1"/>
                  </a:solidFill>
                </a:rPr>
                <a:t>Engaged</a:t>
              </a:r>
            </a:p>
            <a:p>
              <a:r>
                <a:rPr lang="en-US" sz="1500" dirty="0" smtClean="0">
                  <a:solidFill>
                    <a:schemeClr val="tx1"/>
                  </a:solidFill>
                </a:rPr>
                <a:t>Passive post</a:t>
              </a:r>
              <a:endParaRPr lang="en-US" sz="1500" dirty="0">
                <a:solidFill>
                  <a:schemeClr val="tx1"/>
                </a:solidFill>
              </a:endParaRPr>
            </a:p>
          </p:txBody>
        </p:sp>
        <p:sp>
          <p:nvSpPr>
            <p:cNvPr id="26" name="Rounded Rectangle 25"/>
            <p:cNvSpPr/>
            <p:nvPr/>
          </p:nvSpPr>
          <p:spPr>
            <a:xfrm>
              <a:off x="3505200" y="1949400"/>
              <a:ext cx="180000" cy="108000"/>
            </a:xfrm>
            <a:prstGeom prst="roundRect">
              <a:avLst/>
            </a:prstGeom>
            <a:solidFill>
              <a:srgbClr val="F096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28" name="Picture 27"/>
          <p:cNvPicPr>
            <a:picLocks noChangeAspect="1"/>
          </p:cNvPicPr>
          <p:nvPr/>
        </p:nvPicPr>
        <p:blipFill>
          <a:blip r:embed="rId5" cstate="print"/>
          <a:srcRect b="18704"/>
          <a:stretch>
            <a:fillRect/>
          </a:stretch>
        </p:blipFill>
        <p:spPr>
          <a:xfrm>
            <a:off x="3108193" y="1427939"/>
            <a:ext cx="4032250" cy="487396"/>
          </a:xfrm>
          <a:prstGeom prst="rect">
            <a:avLst/>
          </a:prstGeom>
        </p:spPr>
      </p:pic>
      <p:sp>
        <p:nvSpPr>
          <p:cNvPr id="15" name="Rectangle 14"/>
          <p:cNvSpPr/>
          <p:nvPr/>
        </p:nvSpPr>
        <p:spPr>
          <a:xfrm>
            <a:off x="0" y="335986"/>
            <a:ext cx="10080625" cy="8399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r>
              <a:rPr lang="fr-FR" sz="3600" dirty="0" err="1" smtClean="0">
                <a:solidFill>
                  <a:schemeClr val="tx1"/>
                </a:solidFill>
              </a:rPr>
              <a:t>Task</a:t>
            </a:r>
            <a:r>
              <a:rPr lang="fr-FR" sz="3600" dirty="0" smtClean="0">
                <a:solidFill>
                  <a:schemeClr val="tx1"/>
                </a:solidFill>
              </a:rPr>
              <a:t>-relevant shift in </a:t>
            </a:r>
            <a:r>
              <a:rPr lang="fr-FR" sz="3600" dirty="0" err="1" smtClean="0">
                <a:solidFill>
                  <a:schemeClr val="tx1"/>
                </a:solidFill>
              </a:rPr>
              <a:t>encoding</a:t>
            </a:r>
            <a:endParaRPr lang="fr-FR" sz="3600" dirty="0" smtClean="0">
              <a:solidFill>
                <a:schemeClr val="tx1"/>
              </a:solidFill>
            </a:endParaRPr>
          </a:p>
          <a:p>
            <a:pPr algn="ctr"/>
            <a:r>
              <a:rPr lang="en-US" sz="2600" dirty="0" smtClean="0">
                <a:solidFill>
                  <a:schemeClr val="tx1"/>
                </a:solidFill>
              </a:rPr>
              <a:t>Discrimination between stimuli</a:t>
            </a:r>
            <a:endParaRPr lang="en-US" sz="2600" dirty="0">
              <a:solidFill>
                <a:schemeClr val="tx1"/>
              </a:solidFill>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2" name="Titre 1"/>
          <p:cNvSpPr>
            <a:spLocks noGrp="1"/>
          </p:cNvSpPr>
          <p:nvPr>
            <p:ph type="title"/>
          </p:nvPr>
        </p:nvSpPr>
        <p:spPr/>
        <p:txBody>
          <a:bodyPr/>
          <a:lstStyle/>
          <a:p>
            <a:r>
              <a:rPr lang="fr-FR" dirty="0" err="1" smtClean="0"/>
              <a:t>Decision</a:t>
            </a:r>
            <a:r>
              <a:rPr lang="fr-FR" dirty="0" smtClean="0"/>
              <a:t> and </a:t>
            </a:r>
            <a:r>
              <a:rPr lang="fr-FR" dirty="0" err="1" smtClean="0"/>
              <a:t>memory</a:t>
            </a:r>
            <a:r>
              <a:rPr lang="fr-FR" dirty="0" smtClean="0"/>
              <a:t> traces in A1</a:t>
            </a:r>
            <a:endParaRPr lang="en-GB" dirty="0" smtClean="0"/>
          </a:p>
        </p:txBody>
      </p:sp>
      <p:sp>
        <p:nvSpPr>
          <p:cNvPr id="4" name="ZoneTexte 6"/>
          <p:cNvSpPr txBox="1">
            <a:spLocks noChangeArrowheads="1"/>
          </p:cNvSpPr>
          <p:nvPr/>
        </p:nvSpPr>
        <p:spPr bwMode="auto">
          <a:xfrm>
            <a:off x="6183313" y="1636697"/>
            <a:ext cx="3897312" cy="1365246"/>
          </a:xfrm>
          <a:prstGeom prst="rect">
            <a:avLst/>
          </a:prstGeom>
          <a:noFill/>
          <a:ln w="9525">
            <a:noFill/>
            <a:miter lim="800000"/>
            <a:headEnd/>
            <a:tailEnd/>
          </a:ln>
        </p:spPr>
        <p:txBody>
          <a:bodyPr wrap="square">
            <a:spAutoFit/>
          </a:bodyPr>
          <a:lstStyle/>
          <a:p>
            <a:pPr>
              <a:buFont typeface="Arial" charset="0"/>
              <a:buChar char="•"/>
            </a:pPr>
            <a:r>
              <a:rPr lang="fr-FR" sz="2200" dirty="0" smtClean="0">
                <a:solidFill>
                  <a:schemeClr val="tx1"/>
                </a:solidFill>
              </a:rPr>
              <a:t>  </a:t>
            </a:r>
            <a:r>
              <a:rPr lang="fr-FR" sz="2200" dirty="0" err="1" smtClean="0">
                <a:solidFill>
                  <a:schemeClr val="tx1"/>
                </a:solidFill>
              </a:rPr>
              <a:t>Signals</a:t>
            </a:r>
            <a:r>
              <a:rPr lang="fr-FR" sz="2200" dirty="0" smtClean="0">
                <a:solidFill>
                  <a:schemeClr val="tx1"/>
                </a:solidFill>
              </a:rPr>
              <a:t> </a:t>
            </a:r>
            <a:r>
              <a:rPr lang="fr-FR" sz="2200" dirty="0" err="1" smtClean="0">
                <a:solidFill>
                  <a:schemeClr val="tx1"/>
                </a:solidFill>
              </a:rPr>
              <a:t>seems</a:t>
            </a:r>
            <a:r>
              <a:rPr lang="fr-FR" sz="2200" dirty="0" smtClean="0">
                <a:solidFill>
                  <a:schemeClr val="tx1"/>
                </a:solidFill>
              </a:rPr>
              <a:t> to </a:t>
            </a:r>
            <a:r>
              <a:rPr lang="fr-FR" sz="2200" dirty="0" err="1" smtClean="0">
                <a:solidFill>
                  <a:schemeClr val="tx1"/>
                </a:solidFill>
              </a:rPr>
              <a:t>be</a:t>
            </a:r>
            <a:r>
              <a:rPr lang="fr-FR" sz="2200" dirty="0" smtClean="0">
                <a:solidFill>
                  <a:schemeClr val="tx1"/>
                </a:solidFill>
              </a:rPr>
              <a:t> </a:t>
            </a:r>
            <a:r>
              <a:rPr lang="fr-FR" sz="2200" dirty="0" err="1" smtClean="0">
                <a:solidFill>
                  <a:schemeClr val="tx1"/>
                </a:solidFill>
              </a:rPr>
              <a:t>organized</a:t>
            </a:r>
            <a:r>
              <a:rPr lang="fr-FR" sz="2200" dirty="0" smtClean="0">
                <a:solidFill>
                  <a:schemeClr val="tx1"/>
                </a:solidFill>
              </a:rPr>
              <a:t> </a:t>
            </a:r>
            <a:r>
              <a:rPr lang="fr-FR" sz="2200" dirty="0" err="1" smtClean="0">
                <a:solidFill>
                  <a:schemeClr val="tx1"/>
                </a:solidFill>
              </a:rPr>
              <a:t>along</a:t>
            </a:r>
            <a:r>
              <a:rPr lang="fr-FR" sz="2200" dirty="0" smtClean="0">
                <a:solidFill>
                  <a:schemeClr val="tx1"/>
                </a:solidFill>
              </a:rPr>
              <a:t> the </a:t>
            </a:r>
            <a:r>
              <a:rPr lang="fr-FR" sz="2200" dirty="0" err="1" smtClean="0">
                <a:solidFill>
                  <a:schemeClr val="tx1"/>
                </a:solidFill>
              </a:rPr>
              <a:t>auditory</a:t>
            </a:r>
            <a:r>
              <a:rPr lang="fr-FR" sz="2200" dirty="0" smtClean="0">
                <a:solidFill>
                  <a:schemeClr val="tx1"/>
                </a:solidFill>
              </a:rPr>
              <a:t> </a:t>
            </a:r>
            <a:r>
              <a:rPr lang="fr-FR" sz="2200" dirty="0" err="1" smtClean="0">
                <a:solidFill>
                  <a:schemeClr val="tx1"/>
                </a:solidFill>
              </a:rPr>
              <a:t>pathway</a:t>
            </a:r>
            <a:r>
              <a:rPr lang="fr-FR" sz="2200" dirty="0" smtClean="0">
                <a:solidFill>
                  <a:schemeClr val="tx1"/>
                </a:solidFill>
              </a:rPr>
              <a:t>, but </a:t>
            </a:r>
            <a:r>
              <a:rPr lang="fr-FR" sz="2200" dirty="0" err="1" smtClean="0">
                <a:solidFill>
                  <a:schemeClr val="tx1"/>
                </a:solidFill>
              </a:rPr>
              <a:t>we</a:t>
            </a:r>
            <a:r>
              <a:rPr lang="fr-FR" sz="2200" dirty="0" smtClean="0">
                <a:solidFill>
                  <a:schemeClr val="tx1"/>
                </a:solidFill>
              </a:rPr>
              <a:t> know </a:t>
            </a:r>
            <a:r>
              <a:rPr lang="fr-FR" sz="2200" dirty="0" err="1" smtClean="0">
                <a:solidFill>
                  <a:schemeClr val="tx1"/>
                </a:solidFill>
              </a:rPr>
              <a:t>it</a:t>
            </a:r>
            <a:r>
              <a:rPr lang="fr-FR" sz="2200" dirty="0" smtClean="0">
                <a:solidFill>
                  <a:schemeClr val="tx1"/>
                </a:solidFill>
              </a:rPr>
              <a:t> </a:t>
            </a:r>
            <a:r>
              <a:rPr lang="fr-FR" sz="2200" dirty="0" err="1" smtClean="0">
                <a:solidFill>
                  <a:schemeClr val="tx1"/>
                </a:solidFill>
              </a:rPr>
              <a:t>is</a:t>
            </a:r>
            <a:r>
              <a:rPr lang="fr-FR" sz="2200" dirty="0" smtClean="0">
                <a:solidFill>
                  <a:schemeClr val="tx1"/>
                </a:solidFill>
              </a:rPr>
              <a:t> </a:t>
            </a:r>
            <a:r>
              <a:rPr lang="fr-FR" sz="2200" dirty="0" err="1" smtClean="0">
                <a:solidFill>
                  <a:schemeClr val="tx1"/>
                </a:solidFill>
              </a:rPr>
              <a:t>spread</a:t>
            </a:r>
            <a:r>
              <a:rPr lang="fr-FR" sz="2200" dirty="0" smtClean="0">
                <a:solidFill>
                  <a:schemeClr val="tx1"/>
                </a:solidFill>
              </a:rPr>
              <a:t>.</a:t>
            </a:r>
            <a:endParaRPr lang="en-GB" sz="2200" dirty="0">
              <a:solidFill>
                <a:schemeClr val="tx1"/>
              </a:solidFill>
            </a:endParaRPr>
          </a:p>
        </p:txBody>
      </p:sp>
      <p:pic>
        <p:nvPicPr>
          <p:cNvPr id="6" name="Picture 3"/>
          <p:cNvPicPr>
            <a:picLocks noChangeAspect="1" noChangeArrowheads="1"/>
          </p:cNvPicPr>
          <p:nvPr/>
        </p:nvPicPr>
        <p:blipFill>
          <a:blip r:embed="rId3" cstate="print"/>
          <a:srcRect/>
          <a:stretch>
            <a:fillRect/>
          </a:stretch>
        </p:blipFill>
        <p:spPr bwMode="auto">
          <a:xfrm>
            <a:off x="0" y="1565259"/>
            <a:ext cx="5964248" cy="3425152"/>
          </a:xfrm>
          <a:prstGeom prst="rect">
            <a:avLst/>
          </a:prstGeom>
          <a:noFill/>
          <a:ln w="9525">
            <a:noFill/>
            <a:round/>
            <a:headEnd/>
            <a:tailEnd/>
          </a:ln>
        </p:spPr>
      </p:pic>
      <p:sp>
        <p:nvSpPr>
          <p:cNvPr id="7" name="Text Box 4"/>
          <p:cNvSpPr txBox="1">
            <a:spLocks noChangeArrowheads="1"/>
          </p:cNvSpPr>
          <p:nvPr/>
        </p:nvSpPr>
        <p:spPr bwMode="auto">
          <a:xfrm>
            <a:off x="6523038" y="7037388"/>
            <a:ext cx="4919662" cy="465137"/>
          </a:xfrm>
          <a:prstGeom prst="rect">
            <a:avLst/>
          </a:prstGeom>
          <a:noFill/>
          <a:ln w="9525">
            <a:noFill/>
            <a:round/>
            <a:headEnd/>
            <a:tailEnd/>
          </a:ln>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err="1">
                <a:solidFill>
                  <a:srgbClr val="000000"/>
                </a:solidFill>
              </a:rPr>
              <a:t>Bizley</a:t>
            </a:r>
            <a:r>
              <a:rPr lang="en-GB" dirty="0">
                <a:solidFill>
                  <a:srgbClr val="000000"/>
                </a:solidFill>
              </a:rPr>
              <a:t> et al, 2009. </a:t>
            </a:r>
            <a:r>
              <a:rPr lang="en-GB" dirty="0" smtClean="0">
                <a:solidFill>
                  <a:srgbClr val="000000"/>
                </a:solidFill>
              </a:rPr>
              <a:t>JNS</a:t>
            </a:r>
            <a:endParaRPr lang="en-GB" dirty="0">
              <a:solidFill>
                <a:srgbClr val="000000"/>
              </a:solidFill>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2" name="Titre 1"/>
          <p:cNvSpPr>
            <a:spLocks noGrp="1"/>
          </p:cNvSpPr>
          <p:nvPr>
            <p:ph type="title"/>
          </p:nvPr>
        </p:nvSpPr>
        <p:spPr/>
        <p:txBody>
          <a:bodyPr/>
          <a:lstStyle/>
          <a:p>
            <a:r>
              <a:rPr lang="fr-FR" dirty="0" err="1" smtClean="0"/>
              <a:t>Decision</a:t>
            </a:r>
            <a:r>
              <a:rPr lang="fr-FR" dirty="0" smtClean="0"/>
              <a:t> and </a:t>
            </a:r>
            <a:r>
              <a:rPr lang="fr-FR" dirty="0" err="1" smtClean="0"/>
              <a:t>memory</a:t>
            </a:r>
            <a:r>
              <a:rPr lang="fr-FR" dirty="0" smtClean="0"/>
              <a:t> traces in A1</a:t>
            </a:r>
            <a:endParaRPr lang="en-GB" dirty="0" smtClean="0"/>
          </a:p>
        </p:txBody>
      </p:sp>
      <p:sp>
        <p:nvSpPr>
          <p:cNvPr id="4" name="ZoneTexte 6"/>
          <p:cNvSpPr txBox="1">
            <a:spLocks noChangeArrowheads="1"/>
          </p:cNvSpPr>
          <p:nvPr/>
        </p:nvSpPr>
        <p:spPr bwMode="auto">
          <a:xfrm>
            <a:off x="6183313" y="1636697"/>
            <a:ext cx="3897312" cy="4043479"/>
          </a:xfrm>
          <a:prstGeom prst="rect">
            <a:avLst/>
          </a:prstGeom>
          <a:noFill/>
          <a:ln w="9525">
            <a:noFill/>
            <a:miter lim="800000"/>
            <a:headEnd/>
            <a:tailEnd/>
          </a:ln>
        </p:spPr>
        <p:txBody>
          <a:bodyPr wrap="square">
            <a:spAutoFit/>
          </a:bodyPr>
          <a:lstStyle/>
          <a:p>
            <a:pPr>
              <a:buFont typeface="Arial" charset="0"/>
              <a:buChar char="•"/>
            </a:pPr>
            <a:r>
              <a:rPr lang="fr-FR" sz="2200" dirty="0" smtClean="0">
                <a:solidFill>
                  <a:schemeClr val="tx1"/>
                </a:solidFill>
              </a:rPr>
              <a:t>  </a:t>
            </a:r>
            <a:r>
              <a:rPr lang="fr-FR" sz="2200" dirty="0" err="1" smtClean="0">
                <a:solidFill>
                  <a:schemeClr val="tx1"/>
                </a:solidFill>
              </a:rPr>
              <a:t>Signals</a:t>
            </a:r>
            <a:r>
              <a:rPr lang="fr-FR" sz="2200" dirty="0" smtClean="0">
                <a:solidFill>
                  <a:schemeClr val="tx1"/>
                </a:solidFill>
              </a:rPr>
              <a:t> </a:t>
            </a:r>
            <a:r>
              <a:rPr lang="fr-FR" sz="2200" dirty="0" err="1" smtClean="0">
                <a:solidFill>
                  <a:schemeClr val="tx1"/>
                </a:solidFill>
              </a:rPr>
              <a:t>seems</a:t>
            </a:r>
            <a:r>
              <a:rPr lang="fr-FR" sz="2200" dirty="0" smtClean="0">
                <a:solidFill>
                  <a:schemeClr val="tx1"/>
                </a:solidFill>
              </a:rPr>
              <a:t> to </a:t>
            </a:r>
            <a:r>
              <a:rPr lang="fr-FR" sz="2200" dirty="0" err="1" smtClean="0">
                <a:solidFill>
                  <a:schemeClr val="tx1"/>
                </a:solidFill>
              </a:rPr>
              <a:t>be</a:t>
            </a:r>
            <a:r>
              <a:rPr lang="fr-FR" sz="2200" dirty="0" smtClean="0">
                <a:solidFill>
                  <a:schemeClr val="tx1"/>
                </a:solidFill>
              </a:rPr>
              <a:t> </a:t>
            </a:r>
            <a:r>
              <a:rPr lang="fr-FR" sz="2200" dirty="0" err="1" smtClean="0">
                <a:solidFill>
                  <a:schemeClr val="tx1"/>
                </a:solidFill>
              </a:rPr>
              <a:t>organized</a:t>
            </a:r>
            <a:r>
              <a:rPr lang="fr-FR" sz="2200" dirty="0" smtClean="0">
                <a:solidFill>
                  <a:schemeClr val="tx1"/>
                </a:solidFill>
              </a:rPr>
              <a:t> </a:t>
            </a:r>
            <a:r>
              <a:rPr lang="fr-FR" sz="2200" dirty="0" err="1" smtClean="0">
                <a:solidFill>
                  <a:schemeClr val="tx1"/>
                </a:solidFill>
              </a:rPr>
              <a:t>along</a:t>
            </a:r>
            <a:r>
              <a:rPr lang="fr-FR" sz="2200" dirty="0" smtClean="0">
                <a:solidFill>
                  <a:schemeClr val="tx1"/>
                </a:solidFill>
              </a:rPr>
              <a:t> the </a:t>
            </a:r>
            <a:r>
              <a:rPr lang="fr-FR" sz="2200" dirty="0" err="1" smtClean="0">
                <a:solidFill>
                  <a:schemeClr val="tx1"/>
                </a:solidFill>
              </a:rPr>
              <a:t>auditory</a:t>
            </a:r>
            <a:r>
              <a:rPr lang="fr-FR" sz="2200" dirty="0" smtClean="0">
                <a:solidFill>
                  <a:schemeClr val="tx1"/>
                </a:solidFill>
              </a:rPr>
              <a:t> </a:t>
            </a:r>
            <a:r>
              <a:rPr lang="fr-FR" sz="2200" dirty="0" err="1" smtClean="0">
                <a:solidFill>
                  <a:schemeClr val="tx1"/>
                </a:solidFill>
              </a:rPr>
              <a:t>pathway</a:t>
            </a:r>
            <a:r>
              <a:rPr lang="fr-FR" sz="2200" dirty="0" smtClean="0">
                <a:solidFill>
                  <a:schemeClr val="tx1"/>
                </a:solidFill>
              </a:rPr>
              <a:t>, but </a:t>
            </a:r>
            <a:r>
              <a:rPr lang="fr-FR" sz="2200" dirty="0" err="1" smtClean="0">
                <a:solidFill>
                  <a:schemeClr val="tx1"/>
                </a:solidFill>
              </a:rPr>
              <a:t>we</a:t>
            </a:r>
            <a:r>
              <a:rPr lang="fr-FR" sz="2200" dirty="0" smtClean="0">
                <a:solidFill>
                  <a:schemeClr val="tx1"/>
                </a:solidFill>
              </a:rPr>
              <a:t> know </a:t>
            </a:r>
            <a:r>
              <a:rPr lang="fr-FR" sz="2200" dirty="0" err="1" smtClean="0">
                <a:solidFill>
                  <a:schemeClr val="tx1"/>
                </a:solidFill>
              </a:rPr>
              <a:t>it</a:t>
            </a:r>
            <a:r>
              <a:rPr lang="fr-FR" sz="2200" dirty="0" smtClean="0">
                <a:solidFill>
                  <a:schemeClr val="tx1"/>
                </a:solidFill>
              </a:rPr>
              <a:t> </a:t>
            </a:r>
            <a:r>
              <a:rPr lang="fr-FR" sz="2200" dirty="0" err="1" smtClean="0">
                <a:solidFill>
                  <a:schemeClr val="tx1"/>
                </a:solidFill>
              </a:rPr>
              <a:t>is</a:t>
            </a:r>
            <a:r>
              <a:rPr lang="fr-FR" sz="2200" dirty="0" smtClean="0">
                <a:solidFill>
                  <a:schemeClr val="tx1"/>
                </a:solidFill>
              </a:rPr>
              <a:t> </a:t>
            </a:r>
            <a:r>
              <a:rPr lang="fr-FR" sz="2200" dirty="0" err="1" smtClean="0">
                <a:solidFill>
                  <a:schemeClr val="tx1"/>
                </a:solidFill>
              </a:rPr>
              <a:t>spread</a:t>
            </a:r>
            <a:r>
              <a:rPr lang="fr-FR" sz="2200" dirty="0" smtClean="0">
                <a:solidFill>
                  <a:schemeClr val="tx1"/>
                </a:solidFill>
              </a:rPr>
              <a:t>.</a:t>
            </a:r>
          </a:p>
          <a:p>
            <a:pPr>
              <a:buFont typeface="Arial" charset="0"/>
              <a:buChar char="•"/>
            </a:pPr>
            <a:r>
              <a:rPr lang="fr-FR" sz="2200" dirty="0" smtClean="0">
                <a:solidFill>
                  <a:schemeClr val="tx1"/>
                </a:solidFill>
              </a:rPr>
              <a:t> 2AFC </a:t>
            </a:r>
            <a:r>
              <a:rPr lang="fr-FR" sz="2200" dirty="0" err="1" smtClean="0">
                <a:solidFill>
                  <a:schemeClr val="tx1"/>
                </a:solidFill>
              </a:rPr>
              <a:t>task</a:t>
            </a:r>
            <a:r>
              <a:rPr lang="fr-FR" sz="2200" dirty="0" smtClean="0">
                <a:solidFill>
                  <a:schemeClr val="tx1"/>
                </a:solidFill>
              </a:rPr>
              <a:t>; </a:t>
            </a:r>
            <a:r>
              <a:rPr lang="fr-FR" sz="2200" dirty="0" err="1" smtClean="0">
                <a:solidFill>
                  <a:schemeClr val="tx1"/>
                </a:solidFill>
              </a:rPr>
              <a:t>Ref</a:t>
            </a:r>
            <a:r>
              <a:rPr lang="fr-FR" sz="2200" dirty="0" smtClean="0">
                <a:solidFill>
                  <a:schemeClr val="tx1"/>
                </a:solidFill>
              </a:rPr>
              <a:t>-Target: </a:t>
            </a:r>
            <a:r>
              <a:rPr lang="fr-FR" sz="2200" dirty="0" err="1" smtClean="0">
                <a:solidFill>
                  <a:schemeClr val="tx1"/>
                </a:solidFill>
              </a:rPr>
              <a:t>is</a:t>
            </a:r>
            <a:r>
              <a:rPr lang="fr-FR" sz="2200" dirty="0" smtClean="0">
                <a:solidFill>
                  <a:schemeClr val="tx1"/>
                </a:solidFill>
              </a:rPr>
              <a:t> the pitch of the Tar </a:t>
            </a:r>
            <a:r>
              <a:rPr lang="fr-FR" sz="2200" dirty="0" err="1" smtClean="0">
                <a:solidFill>
                  <a:schemeClr val="tx1"/>
                </a:solidFill>
              </a:rPr>
              <a:t>higher</a:t>
            </a:r>
            <a:r>
              <a:rPr lang="fr-FR" sz="2200" dirty="0" smtClean="0">
                <a:solidFill>
                  <a:schemeClr val="tx1"/>
                </a:solidFill>
              </a:rPr>
              <a:t> or </a:t>
            </a:r>
            <a:r>
              <a:rPr lang="fr-FR" sz="2200" dirty="0" err="1" smtClean="0">
                <a:solidFill>
                  <a:schemeClr val="tx1"/>
                </a:solidFill>
              </a:rPr>
              <a:t>lower</a:t>
            </a:r>
            <a:r>
              <a:rPr lang="fr-FR" sz="2200" dirty="0" smtClean="0">
                <a:solidFill>
                  <a:schemeClr val="tx1"/>
                </a:solidFill>
              </a:rPr>
              <a:t> </a:t>
            </a:r>
            <a:r>
              <a:rPr lang="fr-FR" sz="2200" dirty="0" err="1" smtClean="0">
                <a:solidFill>
                  <a:schemeClr val="tx1"/>
                </a:solidFill>
              </a:rPr>
              <a:t>than</a:t>
            </a:r>
            <a:r>
              <a:rPr lang="fr-FR" sz="2200" dirty="0" smtClean="0">
                <a:solidFill>
                  <a:schemeClr val="tx1"/>
                </a:solidFill>
              </a:rPr>
              <a:t> the </a:t>
            </a:r>
            <a:r>
              <a:rPr lang="fr-FR" sz="2200" dirty="0" err="1" smtClean="0">
                <a:solidFill>
                  <a:schemeClr val="tx1"/>
                </a:solidFill>
              </a:rPr>
              <a:t>Ref</a:t>
            </a:r>
            <a:r>
              <a:rPr lang="fr-FR" sz="2200" dirty="0" smtClean="0">
                <a:solidFill>
                  <a:schemeClr val="tx1"/>
                </a:solidFill>
              </a:rPr>
              <a:t> one.</a:t>
            </a:r>
          </a:p>
          <a:p>
            <a:pPr>
              <a:lnSpc>
                <a:spcPct val="100000"/>
              </a:lnSpc>
              <a:buSzPct val="45000"/>
              <a:buFont typeface="Wingdings" pitchFamily="2" charset="2"/>
              <a:buChar char=""/>
              <a:tabLst>
                <a:tab pos="388938" algn="l"/>
                <a:tab pos="846138" algn="l"/>
                <a:tab pos="1303338" algn="l"/>
                <a:tab pos="1760538" algn="l"/>
                <a:tab pos="2217738" algn="l"/>
                <a:tab pos="2674938" algn="l"/>
                <a:tab pos="3132138" algn="l"/>
                <a:tab pos="3589338" algn="l"/>
                <a:tab pos="4046538" algn="l"/>
                <a:tab pos="4503738" algn="l"/>
                <a:tab pos="4960938" algn="l"/>
                <a:tab pos="5418138" algn="l"/>
                <a:tab pos="5875338" algn="l"/>
                <a:tab pos="6332538" algn="l"/>
                <a:tab pos="6789738" algn="l"/>
                <a:tab pos="7246938" algn="l"/>
                <a:tab pos="7704138" algn="l"/>
                <a:tab pos="8161338" algn="l"/>
                <a:tab pos="8618538" algn="l"/>
                <a:tab pos="9075738" algn="l"/>
                <a:tab pos="9532938" algn="l"/>
              </a:tabLst>
            </a:pPr>
            <a:r>
              <a:rPr lang="en-GB" sz="2200" dirty="0" smtClean="0">
                <a:solidFill>
                  <a:srgbClr val="000000"/>
                </a:solidFill>
              </a:rPr>
              <a:t> Choice index quantifies how much the recording site encodes for the behavioural choice or for the physical stimulus F</a:t>
            </a:r>
            <a:r>
              <a:rPr lang="en-GB" sz="2400" dirty="0" smtClean="0">
                <a:solidFill>
                  <a:srgbClr val="000000"/>
                </a:solidFill>
              </a:rPr>
              <a:t>0</a:t>
            </a:r>
            <a:r>
              <a:rPr lang="en-GB" sz="2200" dirty="0" smtClean="0">
                <a:solidFill>
                  <a:srgbClr val="000000"/>
                </a:solidFill>
              </a:rPr>
              <a:t>.</a:t>
            </a:r>
            <a:endParaRPr lang="en-GB" sz="2200" dirty="0">
              <a:solidFill>
                <a:schemeClr val="tx1"/>
              </a:solidFill>
            </a:endParaRPr>
          </a:p>
        </p:txBody>
      </p:sp>
      <p:pic>
        <p:nvPicPr>
          <p:cNvPr id="10" name="Picture 4"/>
          <p:cNvPicPr>
            <a:picLocks noChangeAspect="1" noChangeArrowheads="1"/>
          </p:cNvPicPr>
          <p:nvPr/>
        </p:nvPicPr>
        <p:blipFill>
          <a:blip r:embed="rId3" cstate="print"/>
          <a:srcRect/>
          <a:stretch>
            <a:fillRect/>
          </a:stretch>
        </p:blipFill>
        <p:spPr bwMode="auto">
          <a:xfrm>
            <a:off x="539718" y="2208201"/>
            <a:ext cx="4549776" cy="4362450"/>
          </a:xfrm>
          <a:prstGeom prst="rect">
            <a:avLst/>
          </a:prstGeom>
          <a:noFill/>
          <a:ln w="9525">
            <a:noFill/>
            <a:round/>
            <a:headEnd/>
            <a:tailEnd/>
          </a:ln>
        </p:spPr>
      </p:pic>
      <p:sp>
        <p:nvSpPr>
          <p:cNvPr id="11" name="Text Box 6"/>
          <p:cNvSpPr txBox="1">
            <a:spLocks noChangeArrowheads="1"/>
          </p:cNvSpPr>
          <p:nvPr/>
        </p:nvSpPr>
        <p:spPr bwMode="auto">
          <a:xfrm>
            <a:off x="6469072" y="3348038"/>
            <a:ext cx="5327650" cy="4211637"/>
          </a:xfrm>
          <a:prstGeom prst="rect">
            <a:avLst/>
          </a:prstGeom>
          <a:noFill/>
          <a:ln w="9525">
            <a:noFill/>
            <a:round/>
            <a:headEnd/>
            <a:tailEnd/>
          </a:ln>
        </p:spPr>
        <p:txBody>
          <a:bodyPr lIns="90000" tIns="45000" rIns="90000" bIns="45000"/>
          <a:lstStyle/>
          <a:p>
            <a:pPr marL="388938" indent="-388938">
              <a:buSzPct val="45000"/>
              <a:buFont typeface="Wingdings" pitchFamily="2" charset="2"/>
              <a:buChar char=""/>
              <a:tabLst>
                <a:tab pos="388938" algn="l"/>
                <a:tab pos="846138" algn="l"/>
                <a:tab pos="1303338" algn="l"/>
                <a:tab pos="1760538" algn="l"/>
                <a:tab pos="2217738" algn="l"/>
                <a:tab pos="2674938" algn="l"/>
                <a:tab pos="3132138" algn="l"/>
                <a:tab pos="3589338" algn="l"/>
                <a:tab pos="4046538" algn="l"/>
                <a:tab pos="4503738" algn="l"/>
                <a:tab pos="4960938" algn="l"/>
                <a:tab pos="5418138" algn="l"/>
                <a:tab pos="5875338" algn="l"/>
                <a:tab pos="6332538" algn="l"/>
                <a:tab pos="6789738" algn="l"/>
                <a:tab pos="7246938" algn="l"/>
                <a:tab pos="7704138" algn="l"/>
                <a:tab pos="8161338" algn="l"/>
                <a:tab pos="8618538" algn="l"/>
                <a:tab pos="9075738" algn="l"/>
                <a:tab pos="9532938" algn="l"/>
              </a:tabLst>
            </a:pPr>
            <a:endParaRPr lang="en-GB" sz="2200" dirty="0">
              <a:solidFill>
                <a:srgbClr val="000000"/>
              </a:solidFill>
            </a:endParaRPr>
          </a:p>
        </p:txBody>
      </p:sp>
      <p:sp>
        <p:nvSpPr>
          <p:cNvPr id="12" name="Text Box 3"/>
          <p:cNvSpPr txBox="1">
            <a:spLocks noChangeArrowheads="1"/>
          </p:cNvSpPr>
          <p:nvPr/>
        </p:nvSpPr>
        <p:spPr bwMode="auto">
          <a:xfrm>
            <a:off x="6469072" y="7094538"/>
            <a:ext cx="4919663" cy="465137"/>
          </a:xfrm>
          <a:prstGeom prst="rect">
            <a:avLst/>
          </a:prstGeom>
          <a:noFill/>
          <a:ln w="9525">
            <a:noFill/>
            <a:round/>
            <a:headEnd/>
            <a:tailEnd/>
          </a:ln>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err="1">
                <a:solidFill>
                  <a:srgbClr val="000000"/>
                </a:solidFill>
              </a:rPr>
              <a:t>Bizley</a:t>
            </a:r>
            <a:r>
              <a:rPr lang="en-GB" dirty="0">
                <a:solidFill>
                  <a:srgbClr val="000000"/>
                </a:solidFill>
              </a:rPr>
              <a:t> et al, 2013. Current Biology</a:t>
            </a:r>
          </a:p>
        </p:txBody>
      </p:sp>
      <p:sp>
        <p:nvSpPr>
          <p:cNvPr id="13" name="ZoneTexte 12"/>
          <p:cNvSpPr txBox="1"/>
          <p:nvPr/>
        </p:nvSpPr>
        <p:spPr>
          <a:xfrm rot="16200000">
            <a:off x="-309036" y="1921470"/>
            <a:ext cx="2182794" cy="613117"/>
          </a:xfrm>
          <a:prstGeom prst="rect">
            <a:avLst/>
          </a:prstGeom>
          <a:solidFill>
            <a:schemeClr val="bg1"/>
          </a:solidFill>
        </p:spPr>
        <p:txBody>
          <a:bodyPr wrap="square" rtlCol="0">
            <a:spAutoFit/>
          </a:bodyPr>
          <a:lstStyle/>
          <a:p>
            <a:r>
              <a:rPr lang="fr-FR" dirty="0" smtClean="0">
                <a:solidFill>
                  <a:schemeClr val="tx1"/>
                </a:solidFill>
                <a:sym typeface="Wingdings" pitchFamily="2" charset="2"/>
              </a:rPr>
              <a:t> </a:t>
            </a:r>
            <a:r>
              <a:rPr lang="fr-FR" dirty="0" smtClean="0">
                <a:solidFill>
                  <a:schemeClr val="tx1"/>
                </a:solidFill>
              </a:rPr>
              <a:t>Encodes more </a:t>
            </a:r>
            <a:r>
              <a:rPr lang="fr-FR" dirty="0" err="1" smtClean="0">
                <a:solidFill>
                  <a:schemeClr val="tx1"/>
                </a:solidFill>
              </a:rPr>
              <a:t>choice</a:t>
            </a:r>
            <a:r>
              <a:rPr lang="fr-FR" dirty="0" smtClean="0">
                <a:solidFill>
                  <a:schemeClr val="tx1"/>
                </a:solidFill>
              </a:rPr>
              <a:t> </a:t>
            </a:r>
            <a:r>
              <a:rPr lang="fr-FR" dirty="0" err="1" smtClean="0">
                <a:solidFill>
                  <a:schemeClr val="tx1"/>
                </a:solidFill>
              </a:rPr>
              <a:t>than</a:t>
            </a:r>
            <a:r>
              <a:rPr lang="fr-FR" dirty="0" smtClean="0">
                <a:solidFill>
                  <a:schemeClr val="tx1"/>
                </a:solidFill>
              </a:rPr>
              <a:t> Fo</a:t>
            </a:r>
            <a:endParaRPr lang="en-GB" dirty="0" err="1" smtClean="0">
              <a:solidFill>
                <a:schemeClr val="tx1"/>
              </a:solidFill>
            </a:endParaRPr>
          </a:p>
        </p:txBody>
      </p:sp>
      <p:pic>
        <p:nvPicPr>
          <p:cNvPr id="10242" name="Picture 2"/>
          <p:cNvPicPr>
            <a:picLocks noChangeAspect="1" noChangeArrowheads="1"/>
          </p:cNvPicPr>
          <p:nvPr/>
        </p:nvPicPr>
        <p:blipFill>
          <a:blip r:embed="rId4" cstate="print"/>
          <a:srcRect/>
          <a:stretch>
            <a:fillRect/>
          </a:stretch>
        </p:blipFill>
        <p:spPr bwMode="auto">
          <a:xfrm rot="16200000">
            <a:off x="-850459" y="2201404"/>
            <a:ext cx="2195513" cy="494594"/>
          </a:xfrm>
          <a:prstGeom prst="rect">
            <a:avLst/>
          </a:prstGeom>
          <a:noFill/>
          <a:ln w="9525">
            <a:noFill/>
            <a:miter lim="800000"/>
            <a:headEnd/>
            <a:tailEnd/>
          </a:ln>
          <a:effec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DecodingPandAct.eps"/>
          <p:cNvPicPr>
            <a:picLocks noChangeAspect="1"/>
          </p:cNvPicPr>
          <p:nvPr/>
        </p:nvPicPr>
        <p:blipFill>
          <a:blip r:embed="rId3" cstate="print"/>
          <a:stretch>
            <a:fillRect/>
          </a:stretch>
        </p:blipFill>
        <p:spPr>
          <a:xfrm>
            <a:off x="2575604" y="1828705"/>
            <a:ext cx="4816854" cy="2455111"/>
          </a:xfrm>
          <a:prstGeom prst="rect">
            <a:avLst/>
          </a:prstGeom>
        </p:spPr>
      </p:pic>
      <p:pic>
        <p:nvPicPr>
          <p:cNvPr id="10" name="Picture 9" descr="QuantifAccSnd.eps"/>
          <p:cNvPicPr>
            <a:picLocks noChangeAspect="1"/>
          </p:cNvPicPr>
          <p:nvPr/>
        </p:nvPicPr>
        <p:blipFill>
          <a:blip r:embed="rId4" cstate="print"/>
          <a:srcRect t="6422"/>
          <a:stretch>
            <a:fillRect/>
          </a:stretch>
        </p:blipFill>
        <p:spPr>
          <a:xfrm>
            <a:off x="336021" y="4367812"/>
            <a:ext cx="4308973" cy="2154260"/>
          </a:xfrm>
          <a:prstGeom prst="rect">
            <a:avLst/>
          </a:prstGeom>
        </p:spPr>
      </p:pic>
      <p:pic>
        <p:nvPicPr>
          <p:cNvPr id="11" name="Picture 10" descr="QuantifAccMem.eps"/>
          <p:cNvPicPr>
            <a:picLocks noChangeAspect="1"/>
          </p:cNvPicPr>
          <p:nvPr/>
        </p:nvPicPr>
        <p:blipFill>
          <a:blip r:embed="rId5" cstate="print"/>
          <a:srcRect t="6809"/>
          <a:stretch>
            <a:fillRect/>
          </a:stretch>
        </p:blipFill>
        <p:spPr>
          <a:xfrm>
            <a:off x="5712354" y="4367813"/>
            <a:ext cx="4032250" cy="2265432"/>
          </a:xfrm>
          <a:prstGeom prst="rect">
            <a:avLst/>
          </a:prstGeom>
        </p:spPr>
      </p:pic>
      <p:sp>
        <p:nvSpPr>
          <p:cNvPr id="12" name="TextBox 11"/>
          <p:cNvSpPr txBox="1"/>
          <p:nvPr/>
        </p:nvSpPr>
        <p:spPr>
          <a:xfrm>
            <a:off x="5460339" y="6635715"/>
            <a:ext cx="4536281" cy="622562"/>
          </a:xfrm>
          <a:prstGeom prst="rect">
            <a:avLst/>
          </a:prstGeom>
          <a:noFill/>
        </p:spPr>
        <p:txBody>
          <a:bodyPr wrap="square" lIns="100794" tIns="50397" rIns="100794" bIns="50397" rtlCol="0">
            <a:spAutoFit/>
          </a:bodyPr>
          <a:lstStyle/>
          <a:p>
            <a:pPr algn="just"/>
            <a:r>
              <a:rPr lang="en-US" dirty="0" smtClean="0">
                <a:solidFill>
                  <a:schemeClr val="tx1"/>
                </a:solidFill>
              </a:rPr>
              <a:t>Decoding during post-sound silence is enhanced in the engaged state</a:t>
            </a:r>
            <a:endParaRPr lang="en-US" dirty="0">
              <a:solidFill>
                <a:schemeClr val="tx1"/>
              </a:solidFill>
            </a:endParaRPr>
          </a:p>
        </p:txBody>
      </p:sp>
      <p:sp>
        <p:nvSpPr>
          <p:cNvPr id="8" name="TextBox 7"/>
          <p:cNvSpPr txBox="1"/>
          <p:nvPr/>
        </p:nvSpPr>
        <p:spPr>
          <a:xfrm>
            <a:off x="420026" y="6663079"/>
            <a:ext cx="4536281" cy="644607"/>
          </a:xfrm>
          <a:prstGeom prst="rect">
            <a:avLst/>
          </a:prstGeom>
          <a:noFill/>
        </p:spPr>
        <p:txBody>
          <a:bodyPr wrap="square" lIns="100794" tIns="50397" rIns="100794" bIns="50397" rtlCol="0">
            <a:spAutoFit/>
          </a:bodyPr>
          <a:lstStyle/>
          <a:p>
            <a:pPr algn="just"/>
            <a:r>
              <a:rPr lang="en-US" dirty="0" smtClean="0">
                <a:solidFill>
                  <a:schemeClr val="tx1"/>
                </a:solidFill>
              </a:rPr>
              <a:t>Decoding during sound presentation is equally accurate in both </a:t>
            </a:r>
            <a:r>
              <a:rPr lang="en-US" dirty="0" err="1" smtClean="0">
                <a:solidFill>
                  <a:schemeClr val="tx1"/>
                </a:solidFill>
              </a:rPr>
              <a:t>behavioural</a:t>
            </a:r>
            <a:r>
              <a:rPr lang="en-US" dirty="0" smtClean="0">
                <a:solidFill>
                  <a:schemeClr val="tx1"/>
                </a:solidFill>
              </a:rPr>
              <a:t> states </a:t>
            </a:r>
            <a:endParaRPr lang="en-US" dirty="0">
              <a:solidFill>
                <a:schemeClr val="tx1"/>
              </a:solidFill>
            </a:endParaRPr>
          </a:p>
        </p:txBody>
      </p:sp>
      <p:sp>
        <p:nvSpPr>
          <p:cNvPr id="15" name="TextBox 14"/>
          <p:cNvSpPr txBox="1"/>
          <p:nvPr/>
        </p:nvSpPr>
        <p:spPr>
          <a:xfrm rot="16200000">
            <a:off x="-24442" y="5342331"/>
            <a:ext cx="1077194" cy="347679"/>
          </a:xfrm>
          <a:prstGeom prst="rect">
            <a:avLst/>
          </a:prstGeom>
          <a:noFill/>
        </p:spPr>
        <p:txBody>
          <a:bodyPr wrap="none" lIns="100794" tIns="50397" rIns="100794" bIns="50397" rtlCol="0">
            <a:spAutoFit/>
          </a:bodyPr>
          <a:lstStyle/>
          <a:p>
            <a:r>
              <a:rPr lang="en-US" sz="1700" dirty="0" smtClean="0">
                <a:solidFill>
                  <a:schemeClr val="tx1"/>
                </a:solidFill>
              </a:rPr>
              <a:t>accuracy</a:t>
            </a:r>
            <a:endParaRPr lang="en-US" sz="1700" dirty="0">
              <a:solidFill>
                <a:schemeClr val="tx1"/>
              </a:solidFill>
            </a:endParaRPr>
          </a:p>
        </p:txBody>
      </p:sp>
      <p:sp>
        <p:nvSpPr>
          <p:cNvPr id="16" name="TextBox 15"/>
          <p:cNvSpPr txBox="1"/>
          <p:nvPr/>
        </p:nvSpPr>
        <p:spPr>
          <a:xfrm>
            <a:off x="1883077" y="4031827"/>
            <a:ext cx="1037118" cy="362171"/>
          </a:xfrm>
          <a:prstGeom prst="rect">
            <a:avLst/>
          </a:prstGeom>
          <a:noFill/>
        </p:spPr>
        <p:txBody>
          <a:bodyPr wrap="none" lIns="100794" tIns="50397" rIns="100794" bIns="50397" rtlCol="0">
            <a:spAutoFit/>
          </a:bodyPr>
          <a:lstStyle/>
          <a:p>
            <a:r>
              <a:rPr lang="en-US" b="1" dirty="0" smtClean="0">
                <a:solidFill>
                  <a:schemeClr val="tx1"/>
                </a:solidFill>
              </a:rPr>
              <a:t>SOUND</a:t>
            </a:r>
            <a:endParaRPr lang="en-US" b="1" dirty="0">
              <a:solidFill>
                <a:schemeClr val="tx1"/>
              </a:solidFill>
            </a:endParaRPr>
          </a:p>
        </p:txBody>
      </p:sp>
      <p:sp>
        <p:nvSpPr>
          <p:cNvPr id="17" name="TextBox 16"/>
          <p:cNvSpPr txBox="1"/>
          <p:nvPr/>
        </p:nvSpPr>
        <p:spPr>
          <a:xfrm rot="16200000">
            <a:off x="5267886" y="5306764"/>
            <a:ext cx="1077194" cy="347679"/>
          </a:xfrm>
          <a:prstGeom prst="rect">
            <a:avLst/>
          </a:prstGeom>
          <a:noFill/>
        </p:spPr>
        <p:txBody>
          <a:bodyPr wrap="none" lIns="100794" tIns="50397" rIns="100794" bIns="50397" rtlCol="0">
            <a:spAutoFit/>
          </a:bodyPr>
          <a:lstStyle/>
          <a:p>
            <a:r>
              <a:rPr lang="en-US" sz="1700" dirty="0" smtClean="0">
                <a:solidFill>
                  <a:schemeClr val="tx1"/>
                </a:solidFill>
              </a:rPr>
              <a:t>accuracy</a:t>
            </a:r>
            <a:endParaRPr lang="en-US" sz="1700" dirty="0">
              <a:solidFill>
                <a:schemeClr val="tx1"/>
              </a:solidFill>
            </a:endParaRPr>
          </a:p>
        </p:txBody>
      </p:sp>
      <p:sp>
        <p:nvSpPr>
          <p:cNvPr id="18" name="TextBox 17"/>
          <p:cNvSpPr txBox="1"/>
          <p:nvPr/>
        </p:nvSpPr>
        <p:spPr>
          <a:xfrm>
            <a:off x="7259410" y="4031827"/>
            <a:ext cx="1203830" cy="362171"/>
          </a:xfrm>
          <a:prstGeom prst="rect">
            <a:avLst/>
          </a:prstGeom>
          <a:noFill/>
        </p:spPr>
        <p:txBody>
          <a:bodyPr wrap="none" lIns="100794" tIns="50397" rIns="100794" bIns="50397" rtlCol="0">
            <a:spAutoFit/>
          </a:bodyPr>
          <a:lstStyle/>
          <a:p>
            <a:r>
              <a:rPr lang="en-US" b="1" dirty="0" smtClean="0">
                <a:solidFill>
                  <a:schemeClr val="tx1"/>
                </a:solidFill>
              </a:rPr>
              <a:t>SILENCE</a:t>
            </a:r>
            <a:endParaRPr lang="en-US" b="1" dirty="0">
              <a:solidFill>
                <a:schemeClr val="tx1"/>
              </a:solidFill>
            </a:endParaRPr>
          </a:p>
        </p:txBody>
      </p:sp>
      <p:grpSp>
        <p:nvGrpSpPr>
          <p:cNvPr id="2" name="Group 24"/>
          <p:cNvGrpSpPr/>
          <p:nvPr/>
        </p:nvGrpSpPr>
        <p:grpSpPr>
          <a:xfrm>
            <a:off x="3780234" y="1923923"/>
            <a:ext cx="1528327" cy="744747"/>
            <a:chOff x="3505200" y="1381779"/>
            <a:chExt cx="1386326" cy="675621"/>
          </a:xfrm>
        </p:grpSpPr>
        <p:sp>
          <p:nvSpPr>
            <p:cNvPr id="26" name="Rounded Rectangle 25"/>
            <p:cNvSpPr/>
            <p:nvPr/>
          </p:nvSpPr>
          <p:spPr>
            <a:xfrm>
              <a:off x="3505200" y="1518107"/>
              <a:ext cx="180000" cy="108000"/>
            </a:xfrm>
            <a:prstGeom prst="roundRect">
              <a:avLst/>
            </a:prstGeom>
            <a:solidFill>
              <a:srgbClr val="DA64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solidFill>
                  <a:schemeClr val="tx1"/>
                </a:solidFill>
              </a:endParaRPr>
            </a:p>
          </p:txBody>
        </p:sp>
        <p:sp>
          <p:nvSpPr>
            <p:cNvPr id="27" name="Rounded Rectangle 26"/>
            <p:cNvSpPr/>
            <p:nvPr/>
          </p:nvSpPr>
          <p:spPr>
            <a:xfrm>
              <a:off x="3505200" y="1720800"/>
              <a:ext cx="180000" cy="108000"/>
            </a:xfrm>
            <a:prstGeom prst="roundRect">
              <a:avLst/>
            </a:prstGeom>
            <a:solidFill>
              <a:srgbClr val="FFD7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solidFill>
                  <a:schemeClr val="tx1"/>
                </a:solidFill>
              </a:endParaRPr>
            </a:p>
          </p:txBody>
        </p:sp>
        <p:sp>
          <p:nvSpPr>
            <p:cNvPr id="28" name="TextBox 27"/>
            <p:cNvSpPr txBox="1"/>
            <p:nvPr/>
          </p:nvSpPr>
          <p:spPr>
            <a:xfrm>
              <a:off x="3733801" y="1381779"/>
              <a:ext cx="1157725" cy="674290"/>
            </a:xfrm>
            <a:prstGeom prst="rect">
              <a:avLst/>
            </a:prstGeom>
            <a:noFill/>
          </p:spPr>
          <p:txBody>
            <a:bodyPr wrap="none" rtlCol="0">
              <a:spAutoFit/>
            </a:bodyPr>
            <a:lstStyle/>
            <a:p>
              <a:r>
                <a:rPr lang="en-US" sz="1500" dirty="0" smtClean="0">
                  <a:solidFill>
                    <a:schemeClr val="tx1"/>
                  </a:solidFill>
                </a:rPr>
                <a:t>Passive pre</a:t>
              </a:r>
            </a:p>
            <a:p>
              <a:r>
                <a:rPr lang="en-US" sz="1500" dirty="0" smtClean="0">
                  <a:solidFill>
                    <a:schemeClr val="tx1"/>
                  </a:solidFill>
                </a:rPr>
                <a:t>Engaged</a:t>
              </a:r>
            </a:p>
            <a:p>
              <a:r>
                <a:rPr lang="en-US" sz="1500" dirty="0" smtClean="0">
                  <a:solidFill>
                    <a:schemeClr val="tx1"/>
                  </a:solidFill>
                </a:rPr>
                <a:t>Passive post</a:t>
              </a:r>
              <a:endParaRPr lang="en-US" sz="1500" dirty="0">
                <a:solidFill>
                  <a:schemeClr val="tx1"/>
                </a:solidFill>
              </a:endParaRPr>
            </a:p>
          </p:txBody>
        </p:sp>
        <p:sp>
          <p:nvSpPr>
            <p:cNvPr id="29" name="Rounded Rectangle 28"/>
            <p:cNvSpPr/>
            <p:nvPr/>
          </p:nvSpPr>
          <p:spPr>
            <a:xfrm>
              <a:off x="3505200" y="1949400"/>
              <a:ext cx="180000" cy="108000"/>
            </a:xfrm>
            <a:prstGeom prst="roundRect">
              <a:avLst/>
            </a:prstGeom>
            <a:solidFill>
              <a:srgbClr val="F096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30" name="Picture 29"/>
          <p:cNvPicPr>
            <a:picLocks noChangeAspect="1"/>
          </p:cNvPicPr>
          <p:nvPr/>
        </p:nvPicPr>
        <p:blipFill>
          <a:blip r:embed="rId6" cstate="print"/>
          <a:srcRect b="18704"/>
          <a:stretch>
            <a:fillRect/>
          </a:stretch>
        </p:blipFill>
        <p:spPr>
          <a:xfrm>
            <a:off x="3108193" y="1427939"/>
            <a:ext cx="4032250" cy="487396"/>
          </a:xfrm>
          <a:prstGeom prst="rect">
            <a:avLst/>
          </a:prstGeom>
        </p:spPr>
      </p:pic>
      <p:sp>
        <p:nvSpPr>
          <p:cNvPr id="20" name="Titre 1"/>
          <p:cNvSpPr>
            <a:spLocks noGrp="1"/>
          </p:cNvSpPr>
          <p:nvPr>
            <p:ph type="title"/>
          </p:nvPr>
        </p:nvSpPr>
        <p:spPr>
          <a:xfrm>
            <a:off x="503238" y="301625"/>
            <a:ext cx="9064625" cy="1255713"/>
          </a:xfrm>
        </p:spPr>
        <p:txBody>
          <a:bodyPr/>
          <a:lstStyle/>
          <a:p>
            <a:r>
              <a:rPr lang="fr-FR" dirty="0" err="1" smtClean="0"/>
              <a:t>Decision</a:t>
            </a:r>
            <a:r>
              <a:rPr lang="fr-FR" dirty="0" smtClean="0"/>
              <a:t> and </a:t>
            </a:r>
            <a:r>
              <a:rPr lang="fr-FR" dirty="0" err="1" smtClean="0"/>
              <a:t>memory</a:t>
            </a:r>
            <a:r>
              <a:rPr lang="fr-FR" dirty="0" smtClean="0"/>
              <a:t> traces in A1</a:t>
            </a:r>
            <a:endParaRPr lang="en-GB" dirty="0" smtClean="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3" cstate="print"/>
          <a:srcRect l="4954" t="927" r="12263"/>
          <a:stretch>
            <a:fillRect/>
          </a:stretch>
        </p:blipFill>
        <p:spPr bwMode="auto">
          <a:xfrm>
            <a:off x="0" y="0"/>
            <a:ext cx="10080625" cy="7637489"/>
          </a:xfrm>
          <a:prstGeom prst="rect">
            <a:avLst/>
          </a:prstGeom>
          <a:noFill/>
          <a:ln w="9525">
            <a:noFill/>
            <a:miter lim="800000"/>
            <a:headEnd/>
            <a:tailEnd/>
          </a:ln>
        </p:spPr>
      </p:pic>
      <p:sp>
        <p:nvSpPr>
          <p:cNvPr id="7171" name="Text Box 2"/>
          <p:cNvSpPr txBox="1">
            <a:spLocks noChangeArrowheads="1"/>
          </p:cNvSpPr>
          <p:nvPr/>
        </p:nvSpPr>
        <p:spPr bwMode="auto">
          <a:xfrm>
            <a:off x="325404" y="779441"/>
            <a:ext cx="9407525" cy="608013"/>
          </a:xfrm>
          <a:prstGeom prst="rect">
            <a:avLst/>
          </a:prstGeom>
          <a:noFill/>
          <a:ln w="9525">
            <a:noFill/>
            <a:miter lim="800000"/>
            <a:headEnd/>
            <a:tailEnd/>
          </a:ln>
        </p:spPr>
        <p:txBody>
          <a:bodyPr lIns="100794" tIns="50397" rIns="100794" bIns="50397">
            <a:spAutoFit/>
          </a:bodyPr>
          <a:lstStyle/>
          <a:p>
            <a:pPr algn="ctr"/>
            <a:r>
              <a:rPr lang="en-US" sz="3500" dirty="0"/>
              <a:t>Pause Drinking – After Dangerous Sounds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p:cNvGrpSpPr/>
          <p:nvPr/>
        </p:nvGrpSpPr>
        <p:grpSpPr>
          <a:xfrm>
            <a:off x="4343400" y="1166456"/>
            <a:ext cx="5737225" cy="4756507"/>
            <a:chOff x="4343400" y="1166456"/>
            <a:chExt cx="5737225" cy="4756507"/>
          </a:xfrm>
        </p:grpSpPr>
        <p:pic>
          <p:nvPicPr>
            <p:cNvPr id="90117" name="Picture 3" descr="H:\petkov2.png"/>
            <p:cNvPicPr>
              <a:picLocks noChangeAspect="1" noChangeArrowheads="1"/>
            </p:cNvPicPr>
            <p:nvPr/>
          </p:nvPicPr>
          <p:blipFill>
            <a:blip r:embed="rId3" cstate="print"/>
            <a:srcRect/>
            <a:stretch>
              <a:fillRect/>
            </a:stretch>
          </p:blipFill>
          <p:spPr bwMode="auto">
            <a:xfrm>
              <a:off x="4343400" y="1465263"/>
              <a:ext cx="5737225" cy="4457700"/>
            </a:xfrm>
            <a:prstGeom prst="rect">
              <a:avLst/>
            </a:prstGeom>
            <a:noFill/>
            <a:ln w="9525">
              <a:noFill/>
              <a:miter lim="800000"/>
              <a:headEnd/>
              <a:tailEnd/>
            </a:ln>
          </p:spPr>
        </p:pic>
        <p:sp>
          <p:nvSpPr>
            <p:cNvPr id="9" name="Rectangle 8"/>
            <p:cNvSpPr/>
            <p:nvPr/>
          </p:nvSpPr>
          <p:spPr bwMode="auto">
            <a:xfrm>
              <a:off x="5326064" y="1493821"/>
              <a:ext cx="785818" cy="28575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10" name="Rectangle 9"/>
            <p:cNvSpPr/>
            <p:nvPr/>
          </p:nvSpPr>
          <p:spPr bwMode="auto">
            <a:xfrm>
              <a:off x="8326460" y="1422383"/>
              <a:ext cx="785818" cy="28575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11" name="ZoneTexte 10"/>
            <p:cNvSpPr txBox="1"/>
            <p:nvPr/>
          </p:nvSpPr>
          <p:spPr>
            <a:xfrm>
              <a:off x="4897436" y="1166456"/>
              <a:ext cx="1571636" cy="613117"/>
            </a:xfrm>
            <a:prstGeom prst="rect">
              <a:avLst/>
            </a:prstGeom>
            <a:noFill/>
          </p:spPr>
          <p:txBody>
            <a:bodyPr wrap="square" rtlCol="0">
              <a:spAutoFit/>
            </a:bodyPr>
            <a:lstStyle/>
            <a:p>
              <a:pPr algn="ctr"/>
              <a:r>
                <a:rPr lang="fr-FR" dirty="0" smtClean="0">
                  <a:solidFill>
                    <a:schemeClr val="tx1"/>
                  </a:solidFill>
                </a:rPr>
                <a:t>Stimulus </a:t>
              </a:r>
              <a:r>
                <a:rPr lang="fr-FR" dirty="0" err="1" smtClean="0">
                  <a:solidFill>
                    <a:schemeClr val="tx1"/>
                  </a:solidFill>
                </a:rPr>
                <a:t>dependent</a:t>
              </a:r>
              <a:endParaRPr lang="en-GB" dirty="0" err="1" smtClean="0">
                <a:solidFill>
                  <a:schemeClr val="tx1"/>
                </a:solidFill>
              </a:endParaRPr>
            </a:p>
          </p:txBody>
        </p:sp>
        <p:sp>
          <p:nvSpPr>
            <p:cNvPr id="12" name="ZoneTexte 11"/>
            <p:cNvSpPr txBox="1"/>
            <p:nvPr/>
          </p:nvSpPr>
          <p:spPr>
            <a:xfrm>
              <a:off x="7683518" y="1174616"/>
              <a:ext cx="1571636" cy="613117"/>
            </a:xfrm>
            <a:prstGeom prst="rect">
              <a:avLst/>
            </a:prstGeom>
            <a:noFill/>
          </p:spPr>
          <p:txBody>
            <a:bodyPr wrap="square" rtlCol="0">
              <a:spAutoFit/>
            </a:bodyPr>
            <a:lstStyle/>
            <a:p>
              <a:pPr algn="ctr"/>
              <a:r>
                <a:rPr lang="fr-FR" dirty="0" smtClean="0">
                  <a:solidFill>
                    <a:schemeClr val="tx1"/>
                  </a:solidFill>
                </a:rPr>
                <a:t>Attention </a:t>
              </a:r>
              <a:r>
                <a:rPr lang="fr-FR" dirty="0" err="1" smtClean="0">
                  <a:solidFill>
                    <a:schemeClr val="tx1"/>
                  </a:solidFill>
                </a:rPr>
                <a:t>related</a:t>
              </a:r>
              <a:endParaRPr lang="en-GB" dirty="0" err="1" smtClean="0">
                <a:solidFill>
                  <a:schemeClr val="tx1"/>
                </a:solidFill>
              </a:endParaRPr>
            </a:p>
          </p:txBody>
        </p:sp>
      </p:grpSp>
      <p:sp>
        <p:nvSpPr>
          <p:cNvPr id="90114" name="Titre 1"/>
          <p:cNvSpPr>
            <a:spLocks noGrp="1"/>
          </p:cNvSpPr>
          <p:nvPr>
            <p:ph type="title"/>
          </p:nvPr>
        </p:nvSpPr>
        <p:spPr>
          <a:xfrm>
            <a:off x="0" y="65061"/>
            <a:ext cx="10080625" cy="1255713"/>
          </a:xfrm>
        </p:spPr>
        <p:txBody>
          <a:bodyPr/>
          <a:lstStyle/>
          <a:p>
            <a:r>
              <a:rPr lang="fr-FR" sz="3600" dirty="0" err="1" smtClean="0"/>
              <a:t>Where</a:t>
            </a:r>
            <a:r>
              <a:rPr lang="fr-FR" sz="3600" dirty="0" smtClean="0"/>
              <a:t> are </a:t>
            </a:r>
            <a:r>
              <a:rPr lang="fr-FR" sz="3600" dirty="0" err="1" smtClean="0"/>
              <a:t>attentional</a:t>
            </a:r>
            <a:r>
              <a:rPr lang="fr-FR" sz="3600" dirty="0" smtClean="0"/>
              <a:t> </a:t>
            </a:r>
            <a:r>
              <a:rPr lang="fr-FR" sz="3600" dirty="0" err="1" smtClean="0"/>
              <a:t>effects</a:t>
            </a:r>
            <a:r>
              <a:rPr lang="fr-FR" sz="3600" dirty="0" smtClean="0"/>
              <a:t> </a:t>
            </a:r>
            <a:r>
              <a:rPr lang="fr-FR" sz="3600" dirty="0" err="1" smtClean="0"/>
              <a:t>stronger</a:t>
            </a:r>
            <a:r>
              <a:rPr lang="fr-FR" sz="3600" dirty="0" smtClean="0"/>
              <a:t>?</a:t>
            </a:r>
            <a:br>
              <a:rPr lang="fr-FR" sz="3600" dirty="0" smtClean="0"/>
            </a:br>
            <a:endParaRPr lang="en-GB" sz="3600" dirty="0" smtClean="0"/>
          </a:p>
        </p:txBody>
      </p:sp>
      <p:sp>
        <p:nvSpPr>
          <p:cNvPr id="90115" name="Rectangle 3"/>
          <p:cNvSpPr>
            <a:spLocks noChangeArrowheads="1"/>
          </p:cNvSpPr>
          <p:nvPr/>
        </p:nvSpPr>
        <p:spPr bwMode="auto">
          <a:xfrm>
            <a:off x="5183188" y="6994525"/>
            <a:ext cx="4875212" cy="390525"/>
          </a:xfrm>
          <a:prstGeom prst="rect">
            <a:avLst/>
          </a:prstGeom>
          <a:noFill/>
          <a:ln w="9525">
            <a:noFill/>
            <a:miter lim="800000"/>
            <a:headEnd/>
            <a:tailEnd/>
          </a:ln>
        </p:spPr>
        <p:txBody>
          <a:bodyPr wrap="none" lIns="100794" tIns="50397" rIns="100794" bIns="50397">
            <a:spAutoFit/>
          </a:bodyPr>
          <a:lstStyle/>
          <a:p>
            <a:r>
              <a:rPr lang="en-US" sz="2000">
                <a:solidFill>
                  <a:schemeClr val="tx1"/>
                </a:solidFill>
              </a:rPr>
              <a:t>Petkov et al., 2004. Nature Neuroscience</a:t>
            </a:r>
          </a:p>
        </p:txBody>
      </p:sp>
      <p:pic>
        <p:nvPicPr>
          <p:cNvPr id="90116" name="Picture 2" descr="H:\petkov1.jpg"/>
          <p:cNvPicPr>
            <a:picLocks noChangeAspect="1" noChangeArrowheads="1"/>
          </p:cNvPicPr>
          <p:nvPr/>
        </p:nvPicPr>
        <p:blipFill>
          <a:blip r:embed="rId4" cstate="print"/>
          <a:srcRect/>
          <a:stretch>
            <a:fillRect/>
          </a:stretch>
        </p:blipFill>
        <p:spPr bwMode="auto">
          <a:xfrm>
            <a:off x="-88905" y="1350963"/>
            <a:ext cx="4486275" cy="4953000"/>
          </a:xfrm>
          <a:prstGeom prst="rect">
            <a:avLst/>
          </a:prstGeom>
          <a:noFill/>
          <a:ln w="9525">
            <a:noFill/>
            <a:miter lim="800000"/>
            <a:headEnd/>
            <a:tailEnd/>
          </a:ln>
        </p:spPr>
      </p:pic>
      <p:sp>
        <p:nvSpPr>
          <p:cNvPr id="90118" name="ZoneTexte 5"/>
          <p:cNvSpPr txBox="1">
            <a:spLocks noChangeArrowheads="1"/>
          </p:cNvSpPr>
          <p:nvPr/>
        </p:nvSpPr>
        <p:spPr bwMode="auto">
          <a:xfrm>
            <a:off x="4540250" y="5780088"/>
            <a:ext cx="2643188" cy="873125"/>
          </a:xfrm>
          <a:prstGeom prst="rect">
            <a:avLst/>
          </a:prstGeom>
          <a:noFill/>
          <a:ln w="9525">
            <a:noFill/>
            <a:miter lim="800000"/>
            <a:headEnd/>
            <a:tailEnd/>
          </a:ln>
        </p:spPr>
        <p:txBody>
          <a:bodyPr>
            <a:spAutoFit/>
          </a:bodyPr>
          <a:lstStyle/>
          <a:p>
            <a:pPr algn="ctr"/>
            <a:r>
              <a:rPr lang="fr-FR">
                <a:solidFill>
                  <a:schemeClr val="tx1"/>
                </a:solidFill>
              </a:rPr>
              <a:t>Attend visual bimodal</a:t>
            </a:r>
          </a:p>
          <a:p>
            <a:pPr algn="ctr"/>
            <a:r>
              <a:rPr lang="fr-FR">
                <a:solidFill>
                  <a:schemeClr val="tx1"/>
                </a:solidFill>
              </a:rPr>
              <a:t>-</a:t>
            </a:r>
          </a:p>
          <a:p>
            <a:pPr algn="ctr"/>
            <a:r>
              <a:rPr lang="fr-FR">
                <a:solidFill>
                  <a:schemeClr val="tx1"/>
                </a:solidFill>
              </a:rPr>
              <a:t>Attend visual unimodal</a:t>
            </a:r>
            <a:endParaRPr lang="en-GB">
              <a:solidFill>
                <a:schemeClr val="tx1"/>
              </a:solidFill>
            </a:endParaRPr>
          </a:p>
        </p:txBody>
      </p:sp>
      <p:sp>
        <p:nvSpPr>
          <p:cNvPr id="90119" name="ZoneTexte 6"/>
          <p:cNvSpPr txBox="1">
            <a:spLocks noChangeArrowheads="1"/>
          </p:cNvSpPr>
          <p:nvPr/>
        </p:nvSpPr>
        <p:spPr bwMode="auto">
          <a:xfrm>
            <a:off x="7254875" y="5775325"/>
            <a:ext cx="2643188" cy="873125"/>
          </a:xfrm>
          <a:prstGeom prst="rect">
            <a:avLst/>
          </a:prstGeom>
          <a:noFill/>
          <a:ln w="9525">
            <a:noFill/>
            <a:miter lim="800000"/>
            <a:headEnd/>
            <a:tailEnd/>
          </a:ln>
        </p:spPr>
        <p:txBody>
          <a:bodyPr>
            <a:spAutoFit/>
          </a:bodyPr>
          <a:lstStyle/>
          <a:p>
            <a:pPr algn="ctr"/>
            <a:r>
              <a:rPr lang="fr-FR">
                <a:solidFill>
                  <a:schemeClr val="tx1"/>
                </a:solidFill>
              </a:rPr>
              <a:t>Attend auditory bimodal</a:t>
            </a:r>
          </a:p>
          <a:p>
            <a:pPr algn="ctr"/>
            <a:r>
              <a:rPr lang="fr-FR">
                <a:solidFill>
                  <a:schemeClr val="tx1"/>
                </a:solidFill>
              </a:rPr>
              <a:t>-</a:t>
            </a:r>
          </a:p>
          <a:p>
            <a:pPr algn="ctr"/>
            <a:r>
              <a:rPr lang="fr-FR">
                <a:solidFill>
                  <a:schemeClr val="tx1"/>
                </a:solidFill>
              </a:rPr>
              <a:t>Attend visual bimodal</a:t>
            </a:r>
            <a:endParaRPr lang="en-GB">
              <a:solidFill>
                <a:schemeClr val="tx1"/>
              </a:solidFill>
            </a:endParaRPr>
          </a:p>
        </p:txBody>
      </p:sp>
      <p:sp>
        <p:nvSpPr>
          <p:cNvPr id="90120" name="ZoneTexte 7"/>
          <p:cNvSpPr txBox="1">
            <a:spLocks noChangeArrowheads="1"/>
          </p:cNvSpPr>
          <p:nvPr/>
        </p:nvSpPr>
        <p:spPr bwMode="auto">
          <a:xfrm>
            <a:off x="682625" y="6208713"/>
            <a:ext cx="2643188" cy="1133475"/>
          </a:xfrm>
          <a:prstGeom prst="rect">
            <a:avLst/>
          </a:prstGeom>
          <a:noFill/>
          <a:ln w="9525">
            <a:noFill/>
            <a:miter lim="800000"/>
            <a:headEnd/>
            <a:tailEnd/>
          </a:ln>
        </p:spPr>
        <p:txBody>
          <a:bodyPr>
            <a:spAutoFit/>
          </a:bodyPr>
          <a:lstStyle/>
          <a:p>
            <a:pPr algn="ctr"/>
            <a:r>
              <a:rPr lang="fr-FR">
                <a:solidFill>
                  <a:schemeClr val="tx1"/>
                </a:solidFill>
              </a:rPr>
              <a:t>Detection of repeated stimuli in 1 modality</a:t>
            </a:r>
          </a:p>
          <a:p>
            <a:pPr algn="ctr"/>
            <a:r>
              <a:rPr lang="fr-FR">
                <a:solidFill>
                  <a:schemeClr val="tx1"/>
                </a:solidFill>
              </a:rPr>
              <a:t>while uni- or bi-modal stimuli are presented</a:t>
            </a:r>
            <a:endParaRPr lang="en-GB">
              <a:solidFill>
                <a:schemeClr val="tx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4343400" y="1166456"/>
            <a:ext cx="5737225" cy="4756507"/>
            <a:chOff x="4343400" y="1166456"/>
            <a:chExt cx="5737225" cy="4756507"/>
          </a:xfrm>
        </p:grpSpPr>
        <p:pic>
          <p:nvPicPr>
            <p:cNvPr id="9" name="Picture 3" descr="H:\petkov2.png"/>
            <p:cNvPicPr>
              <a:picLocks noChangeAspect="1" noChangeArrowheads="1"/>
            </p:cNvPicPr>
            <p:nvPr/>
          </p:nvPicPr>
          <p:blipFill>
            <a:blip r:embed="rId3" cstate="print"/>
            <a:srcRect/>
            <a:stretch>
              <a:fillRect/>
            </a:stretch>
          </p:blipFill>
          <p:spPr bwMode="auto">
            <a:xfrm>
              <a:off x="4343400" y="1465263"/>
              <a:ext cx="5737225" cy="4457700"/>
            </a:xfrm>
            <a:prstGeom prst="rect">
              <a:avLst/>
            </a:prstGeom>
            <a:noFill/>
            <a:ln w="9525">
              <a:noFill/>
              <a:miter lim="800000"/>
              <a:headEnd/>
              <a:tailEnd/>
            </a:ln>
          </p:spPr>
        </p:pic>
        <p:sp>
          <p:nvSpPr>
            <p:cNvPr id="11" name="Rectangle 10"/>
            <p:cNvSpPr/>
            <p:nvPr/>
          </p:nvSpPr>
          <p:spPr bwMode="auto">
            <a:xfrm>
              <a:off x="5326064" y="1493821"/>
              <a:ext cx="785818" cy="28575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12" name="Rectangle 11"/>
            <p:cNvSpPr/>
            <p:nvPr/>
          </p:nvSpPr>
          <p:spPr bwMode="auto">
            <a:xfrm>
              <a:off x="8326460" y="1422383"/>
              <a:ext cx="785818" cy="28575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13" name="ZoneTexte 12"/>
            <p:cNvSpPr txBox="1"/>
            <p:nvPr/>
          </p:nvSpPr>
          <p:spPr>
            <a:xfrm>
              <a:off x="4897436" y="1166456"/>
              <a:ext cx="1571636" cy="613117"/>
            </a:xfrm>
            <a:prstGeom prst="rect">
              <a:avLst/>
            </a:prstGeom>
            <a:noFill/>
          </p:spPr>
          <p:txBody>
            <a:bodyPr wrap="square" rtlCol="0">
              <a:spAutoFit/>
            </a:bodyPr>
            <a:lstStyle/>
            <a:p>
              <a:pPr algn="ctr"/>
              <a:r>
                <a:rPr lang="fr-FR" dirty="0" smtClean="0">
                  <a:solidFill>
                    <a:schemeClr val="tx1"/>
                  </a:solidFill>
                </a:rPr>
                <a:t>Stimulus </a:t>
              </a:r>
              <a:r>
                <a:rPr lang="fr-FR" dirty="0" err="1" smtClean="0">
                  <a:solidFill>
                    <a:schemeClr val="tx1"/>
                  </a:solidFill>
                </a:rPr>
                <a:t>dependent</a:t>
              </a:r>
              <a:endParaRPr lang="en-GB" dirty="0" err="1" smtClean="0">
                <a:solidFill>
                  <a:schemeClr val="tx1"/>
                </a:solidFill>
              </a:endParaRPr>
            </a:p>
          </p:txBody>
        </p:sp>
        <p:sp>
          <p:nvSpPr>
            <p:cNvPr id="14" name="ZoneTexte 13"/>
            <p:cNvSpPr txBox="1"/>
            <p:nvPr/>
          </p:nvSpPr>
          <p:spPr>
            <a:xfrm>
              <a:off x="7683518" y="1174616"/>
              <a:ext cx="1571636" cy="613117"/>
            </a:xfrm>
            <a:prstGeom prst="rect">
              <a:avLst/>
            </a:prstGeom>
            <a:noFill/>
          </p:spPr>
          <p:txBody>
            <a:bodyPr wrap="square" rtlCol="0">
              <a:spAutoFit/>
            </a:bodyPr>
            <a:lstStyle/>
            <a:p>
              <a:pPr algn="ctr"/>
              <a:r>
                <a:rPr lang="fr-FR" dirty="0" smtClean="0">
                  <a:solidFill>
                    <a:schemeClr val="tx1"/>
                  </a:solidFill>
                </a:rPr>
                <a:t>Attention </a:t>
              </a:r>
              <a:r>
                <a:rPr lang="fr-FR" dirty="0" err="1" smtClean="0">
                  <a:solidFill>
                    <a:schemeClr val="tx1"/>
                  </a:solidFill>
                </a:rPr>
                <a:t>related</a:t>
              </a:r>
              <a:endParaRPr lang="en-GB" dirty="0" err="1" smtClean="0">
                <a:solidFill>
                  <a:schemeClr val="tx1"/>
                </a:solidFill>
              </a:endParaRPr>
            </a:p>
          </p:txBody>
        </p:sp>
      </p:grpSp>
      <p:sp>
        <p:nvSpPr>
          <p:cNvPr id="91139" name="Rectangle 3"/>
          <p:cNvSpPr>
            <a:spLocks noChangeArrowheads="1"/>
          </p:cNvSpPr>
          <p:nvPr/>
        </p:nvSpPr>
        <p:spPr bwMode="auto">
          <a:xfrm>
            <a:off x="5183188" y="6994525"/>
            <a:ext cx="4875212" cy="390525"/>
          </a:xfrm>
          <a:prstGeom prst="rect">
            <a:avLst/>
          </a:prstGeom>
          <a:noFill/>
          <a:ln w="9525">
            <a:noFill/>
            <a:miter lim="800000"/>
            <a:headEnd/>
            <a:tailEnd/>
          </a:ln>
        </p:spPr>
        <p:txBody>
          <a:bodyPr wrap="none" lIns="100794" tIns="50397" rIns="100794" bIns="50397">
            <a:spAutoFit/>
          </a:bodyPr>
          <a:lstStyle/>
          <a:p>
            <a:r>
              <a:rPr lang="en-US" sz="2000">
                <a:solidFill>
                  <a:schemeClr val="tx1"/>
                </a:solidFill>
              </a:rPr>
              <a:t>Petkov et al., 2004. Nature Neuroscience</a:t>
            </a:r>
          </a:p>
        </p:txBody>
      </p:sp>
      <p:sp>
        <p:nvSpPr>
          <p:cNvPr id="91141" name="ZoneTexte 5"/>
          <p:cNvSpPr txBox="1">
            <a:spLocks noChangeArrowheads="1"/>
          </p:cNvSpPr>
          <p:nvPr/>
        </p:nvSpPr>
        <p:spPr bwMode="auto">
          <a:xfrm>
            <a:off x="4540250" y="5780088"/>
            <a:ext cx="2643188" cy="873125"/>
          </a:xfrm>
          <a:prstGeom prst="rect">
            <a:avLst/>
          </a:prstGeom>
          <a:noFill/>
          <a:ln w="9525">
            <a:noFill/>
            <a:miter lim="800000"/>
            <a:headEnd/>
            <a:tailEnd/>
          </a:ln>
        </p:spPr>
        <p:txBody>
          <a:bodyPr>
            <a:spAutoFit/>
          </a:bodyPr>
          <a:lstStyle/>
          <a:p>
            <a:pPr algn="ctr"/>
            <a:r>
              <a:rPr lang="fr-FR">
                <a:solidFill>
                  <a:schemeClr val="tx1"/>
                </a:solidFill>
              </a:rPr>
              <a:t>Attend visual bimodal</a:t>
            </a:r>
          </a:p>
          <a:p>
            <a:pPr algn="ctr"/>
            <a:r>
              <a:rPr lang="fr-FR">
                <a:solidFill>
                  <a:schemeClr val="tx1"/>
                </a:solidFill>
              </a:rPr>
              <a:t>-</a:t>
            </a:r>
          </a:p>
          <a:p>
            <a:pPr algn="ctr"/>
            <a:r>
              <a:rPr lang="fr-FR">
                <a:solidFill>
                  <a:schemeClr val="tx1"/>
                </a:solidFill>
              </a:rPr>
              <a:t>Attend visual unimodal</a:t>
            </a:r>
            <a:endParaRPr lang="en-GB">
              <a:solidFill>
                <a:schemeClr val="tx1"/>
              </a:solidFill>
            </a:endParaRPr>
          </a:p>
        </p:txBody>
      </p:sp>
      <p:sp>
        <p:nvSpPr>
          <p:cNvPr id="91142" name="ZoneTexte 6"/>
          <p:cNvSpPr txBox="1">
            <a:spLocks noChangeArrowheads="1"/>
          </p:cNvSpPr>
          <p:nvPr/>
        </p:nvSpPr>
        <p:spPr bwMode="auto">
          <a:xfrm>
            <a:off x="7254875" y="5775325"/>
            <a:ext cx="2643188" cy="873125"/>
          </a:xfrm>
          <a:prstGeom prst="rect">
            <a:avLst/>
          </a:prstGeom>
          <a:noFill/>
          <a:ln w="9525">
            <a:noFill/>
            <a:miter lim="800000"/>
            <a:headEnd/>
            <a:tailEnd/>
          </a:ln>
        </p:spPr>
        <p:txBody>
          <a:bodyPr>
            <a:spAutoFit/>
          </a:bodyPr>
          <a:lstStyle/>
          <a:p>
            <a:pPr algn="ctr"/>
            <a:r>
              <a:rPr lang="fr-FR">
                <a:solidFill>
                  <a:schemeClr val="tx1"/>
                </a:solidFill>
              </a:rPr>
              <a:t>Attend auditory bimodal</a:t>
            </a:r>
          </a:p>
          <a:p>
            <a:pPr algn="ctr"/>
            <a:r>
              <a:rPr lang="fr-FR">
                <a:solidFill>
                  <a:schemeClr val="tx1"/>
                </a:solidFill>
              </a:rPr>
              <a:t>-</a:t>
            </a:r>
          </a:p>
          <a:p>
            <a:pPr algn="ctr"/>
            <a:r>
              <a:rPr lang="fr-FR">
                <a:solidFill>
                  <a:schemeClr val="tx1"/>
                </a:solidFill>
              </a:rPr>
              <a:t>Attend visual bimodal</a:t>
            </a:r>
            <a:endParaRPr lang="en-GB">
              <a:solidFill>
                <a:schemeClr val="tx1"/>
              </a:solidFill>
            </a:endParaRPr>
          </a:p>
        </p:txBody>
      </p:sp>
      <p:sp>
        <p:nvSpPr>
          <p:cNvPr id="91143" name="ZoneTexte 8"/>
          <p:cNvSpPr txBox="1">
            <a:spLocks noChangeArrowheads="1"/>
          </p:cNvSpPr>
          <p:nvPr/>
        </p:nvSpPr>
        <p:spPr bwMode="auto">
          <a:xfrm>
            <a:off x="111125" y="3279775"/>
            <a:ext cx="4071938" cy="612775"/>
          </a:xfrm>
          <a:prstGeom prst="rect">
            <a:avLst/>
          </a:prstGeom>
          <a:noFill/>
          <a:ln w="9525">
            <a:noFill/>
            <a:miter lim="800000"/>
            <a:headEnd/>
            <a:tailEnd/>
          </a:ln>
        </p:spPr>
        <p:txBody>
          <a:bodyPr>
            <a:spAutoFit/>
          </a:bodyPr>
          <a:lstStyle/>
          <a:p>
            <a:r>
              <a:rPr lang="fr-FR">
                <a:solidFill>
                  <a:schemeClr val="tx1"/>
                </a:solidFill>
              </a:rPr>
              <a:t>Attention-related modulation seems to be specific to secondary areas.</a:t>
            </a:r>
            <a:endParaRPr lang="en-GB">
              <a:solidFill>
                <a:schemeClr val="tx1"/>
              </a:solidFill>
            </a:endParaRPr>
          </a:p>
        </p:txBody>
      </p:sp>
      <p:sp>
        <p:nvSpPr>
          <p:cNvPr id="10" name="Titre 1"/>
          <p:cNvSpPr>
            <a:spLocks noGrp="1"/>
          </p:cNvSpPr>
          <p:nvPr>
            <p:ph type="title"/>
          </p:nvPr>
        </p:nvSpPr>
        <p:spPr>
          <a:xfrm>
            <a:off x="0" y="65061"/>
            <a:ext cx="10080625" cy="1255713"/>
          </a:xfrm>
        </p:spPr>
        <p:txBody>
          <a:bodyPr/>
          <a:lstStyle/>
          <a:p>
            <a:r>
              <a:rPr lang="fr-FR" sz="3600" dirty="0" err="1" smtClean="0"/>
              <a:t>Where</a:t>
            </a:r>
            <a:r>
              <a:rPr lang="fr-FR" sz="3600" dirty="0" smtClean="0"/>
              <a:t> are </a:t>
            </a:r>
            <a:r>
              <a:rPr lang="fr-FR" sz="3600" dirty="0" err="1" smtClean="0"/>
              <a:t>attentional</a:t>
            </a:r>
            <a:r>
              <a:rPr lang="fr-FR" sz="3600" dirty="0" smtClean="0"/>
              <a:t> </a:t>
            </a:r>
            <a:r>
              <a:rPr lang="fr-FR" sz="3600" dirty="0" err="1" smtClean="0"/>
              <a:t>effects</a:t>
            </a:r>
            <a:r>
              <a:rPr lang="fr-FR" sz="3600" dirty="0" smtClean="0"/>
              <a:t> </a:t>
            </a:r>
            <a:r>
              <a:rPr lang="fr-FR" sz="3600" dirty="0" err="1" smtClean="0"/>
              <a:t>stronger</a:t>
            </a:r>
            <a:r>
              <a:rPr lang="fr-FR" sz="3600" dirty="0" smtClean="0"/>
              <a:t>?</a:t>
            </a:r>
            <a:br>
              <a:rPr lang="fr-FR" sz="3600" dirty="0" smtClean="0"/>
            </a:br>
            <a:r>
              <a:rPr lang="fr-FR" sz="3600" dirty="0" err="1" smtClean="0"/>
              <a:t>Higher</a:t>
            </a:r>
            <a:r>
              <a:rPr lang="fr-FR" sz="3600" dirty="0" smtClean="0"/>
              <a:t>-</a:t>
            </a:r>
            <a:r>
              <a:rPr lang="fr-FR" sz="3600" dirty="0" err="1" smtClean="0"/>
              <a:t>order</a:t>
            </a:r>
            <a:r>
              <a:rPr lang="fr-FR" sz="3600" dirty="0" smtClean="0"/>
              <a:t> areas</a:t>
            </a:r>
            <a:endParaRPr lang="en-GB" sz="3600"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p:cNvPicPr>
          <p:nvPr/>
        </p:nvPicPr>
        <p:blipFill>
          <a:blip r:embed="rId3" cstate="print"/>
          <a:srcRect/>
          <a:stretch>
            <a:fillRect/>
          </a:stretch>
        </p:blipFill>
        <p:spPr bwMode="auto">
          <a:xfrm>
            <a:off x="896908" y="539727"/>
            <a:ext cx="6000792" cy="2956023"/>
          </a:xfrm>
          <a:prstGeom prst="rect">
            <a:avLst/>
          </a:prstGeom>
          <a:noFill/>
          <a:ln w="9525">
            <a:noFill/>
            <a:miter lim="800000"/>
            <a:headEnd/>
            <a:tailEnd/>
          </a:ln>
        </p:spPr>
      </p:pic>
      <p:pic>
        <p:nvPicPr>
          <p:cNvPr id="66562" name="Picture 1"/>
          <p:cNvPicPr>
            <a:picLocks noChangeAspect="1"/>
          </p:cNvPicPr>
          <p:nvPr/>
        </p:nvPicPr>
        <p:blipFill>
          <a:blip r:embed="rId4" cstate="print"/>
          <a:srcRect/>
          <a:stretch>
            <a:fillRect/>
          </a:stretch>
        </p:blipFill>
        <p:spPr bwMode="auto">
          <a:xfrm>
            <a:off x="1682726" y="3487709"/>
            <a:ext cx="3940411" cy="4071966"/>
          </a:xfrm>
          <a:prstGeom prst="rect">
            <a:avLst/>
          </a:prstGeom>
          <a:noFill/>
          <a:ln w="9525">
            <a:noFill/>
            <a:miter lim="800000"/>
            <a:headEnd/>
            <a:tailEnd/>
          </a:ln>
        </p:spPr>
      </p:pic>
      <p:sp>
        <p:nvSpPr>
          <p:cNvPr id="66564" name="Rectangle 3"/>
          <p:cNvSpPr>
            <a:spLocks noChangeArrowheads="1"/>
          </p:cNvSpPr>
          <p:nvPr/>
        </p:nvSpPr>
        <p:spPr bwMode="auto">
          <a:xfrm>
            <a:off x="5617066" y="4171009"/>
            <a:ext cx="2279702" cy="680398"/>
          </a:xfrm>
          <a:prstGeom prst="rect">
            <a:avLst/>
          </a:prstGeom>
          <a:noFill/>
          <a:ln w="9525">
            <a:noFill/>
            <a:miter lim="800000"/>
            <a:headEnd/>
            <a:tailEnd/>
          </a:ln>
        </p:spPr>
        <p:txBody>
          <a:bodyPr wrap="none" lIns="100794" tIns="50397" rIns="100794" bIns="50397">
            <a:spAutoFit/>
          </a:bodyPr>
          <a:lstStyle/>
          <a:p>
            <a:r>
              <a:rPr lang="en-US" dirty="0">
                <a:solidFill>
                  <a:schemeClr val="tx1"/>
                </a:solidFill>
                <a:latin typeface="Wingdings" pitchFamily="2" charset="2"/>
                <a:sym typeface="Wingdings" pitchFamily="2" charset="2"/>
              </a:rPr>
              <a:t></a:t>
            </a:r>
            <a:r>
              <a:rPr lang="en-US" dirty="0">
                <a:solidFill>
                  <a:schemeClr val="tx1"/>
                </a:solidFill>
              </a:rPr>
              <a:t>Core – Primary</a:t>
            </a:r>
          </a:p>
          <a:p>
            <a:r>
              <a:rPr lang="en-US" sz="2200" dirty="0">
                <a:solidFill>
                  <a:schemeClr val="tx1"/>
                </a:solidFill>
              </a:rPr>
              <a:t>         </a:t>
            </a:r>
            <a:r>
              <a:rPr lang="en-US" sz="2000" dirty="0">
                <a:solidFill>
                  <a:schemeClr val="tx1"/>
                </a:solidFill>
              </a:rPr>
              <a:t>A1 and AAF</a:t>
            </a:r>
          </a:p>
        </p:txBody>
      </p:sp>
      <p:sp>
        <p:nvSpPr>
          <p:cNvPr id="66565" name="Rectangle 3"/>
          <p:cNvSpPr>
            <a:spLocks noChangeArrowheads="1"/>
          </p:cNvSpPr>
          <p:nvPr/>
        </p:nvSpPr>
        <p:spPr bwMode="auto">
          <a:xfrm>
            <a:off x="5611816" y="5283742"/>
            <a:ext cx="2927059" cy="680398"/>
          </a:xfrm>
          <a:prstGeom prst="rect">
            <a:avLst/>
          </a:prstGeom>
          <a:noFill/>
          <a:ln w="9525">
            <a:noFill/>
            <a:miter lim="800000"/>
            <a:headEnd/>
            <a:tailEnd/>
          </a:ln>
        </p:spPr>
        <p:txBody>
          <a:bodyPr wrap="none" lIns="100794" tIns="50397" rIns="100794" bIns="50397">
            <a:spAutoFit/>
          </a:bodyPr>
          <a:lstStyle/>
          <a:p>
            <a:r>
              <a:rPr lang="en-US" dirty="0">
                <a:solidFill>
                  <a:schemeClr val="tx1"/>
                </a:solidFill>
                <a:latin typeface="Wingdings" pitchFamily="2" charset="2"/>
                <a:sym typeface="Wingdings" pitchFamily="2" charset="2"/>
              </a:rPr>
              <a:t></a:t>
            </a:r>
            <a:r>
              <a:rPr lang="en-US" dirty="0">
                <a:solidFill>
                  <a:schemeClr val="tx1"/>
                </a:solidFill>
              </a:rPr>
              <a:t>Belt – </a:t>
            </a:r>
            <a:r>
              <a:rPr lang="en-US" dirty="0" smtClean="0">
                <a:solidFill>
                  <a:schemeClr val="tx1"/>
                </a:solidFill>
              </a:rPr>
              <a:t>Secondary</a:t>
            </a:r>
            <a:endParaRPr lang="en-US" dirty="0">
              <a:solidFill>
                <a:schemeClr val="tx1"/>
              </a:solidFill>
            </a:endParaRPr>
          </a:p>
          <a:p>
            <a:r>
              <a:rPr lang="en-US" sz="2200" dirty="0">
                <a:solidFill>
                  <a:schemeClr val="tx1"/>
                </a:solidFill>
              </a:rPr>
              <a:t>      </a:t>
            </a:r>
            <a:r>
              <a:rPr lang="en-US" sz="2000" dirty="0">
                <a:solidFill>
                  <a:schemeClr val="tx1"/>
                </a:solidFill>
              </a:rPr>
              <a:t>PEG: PPF and PSF</a:t>
            </a:r>
          </a:p>
        </p:txBody>
      </p:sp>
      <p:sp>
        <p:nvSpPr>
          <p:cNvPr id="66566" name="Rectangle 3"/>
          <p:cNvSpPr>
            <a:spLocks noChangeArrowheads="1"/>
          </p:cNvSpPr>
          <p:nvPr/>
        </p:nvSpPr>
        <p:spPr bwMode="auto">
          <a:xfrm>
            <a:off x="5617066" y="6208729"/>
            <a:ext cx="2754191" cy="651481"/>
          </a:xfrm>
          <a:prstGeom prst="rect">
            <a:avLst/>
          </a:prstGeom>
          <a:noFill/>
          <a:ln w="9525">
            <a:noFill/>
            <a:miter lim="800000"/>
            <a:headEnd/>
            <a:tailEnd/>
          </a:ln>
        </p:spPr>
        <p:txBody>
          <a:bodyPr wrap="none" lIns="100794" tIns="50397" rIns="100794" bIns="50397">
            <a:spAutoFit/>
          </a:bodyPr>
          <a:lstStyle/>
          <a:p>
            <a:r>
              <a:rPr lang="en-US" dirty="0">
                <a:solidFill>
                  <a:schemeClr val="tx1"/>
                </a:solidFill>
                <a:latin typeface="Wingdings" pitchFamily="2" charset="2"/>
                <a:sym typeface="Wingdings" pitchFamily="2" charset="2"/>
              </a:rPr>
              <a:t></a:t>
            </a:r>
            <a:r>
              <a:rPr lang="en-US" dirty="0" err="1">
                <a:solidFill>
                  <a:schemeClr val="tx1"/>
                </a:solidFill>
              </a:rPr>
              <a:t>Parabelt</a:t>
            </a:r>
            <a:r>
              <a:rPr lang="en-US" dirty="0">
                <a:solidFill>
                  <a:schemeClr val="tx1"/>
                </a:solidFill>
              </a:rPr>
              <a:t> – Tertiary</a:t>
            </a:r>
          </a:p>
          <a:p>
            <a:r>
              <a:rPr lang="en-US" sz="2000" dirty="0">
                <a:solidFill>
                  <a:schemeClr val="tx1"/>
                </a:solidFill>
              </a:rPr>
              <a:t>PEG: </a:t>
            </a:r>
            <a:r>
              <a:rPr lang="en-US" sz="2000" dirty="0" err="1">
                <a:solidFill>
                  <a:schemeClr val="tx1"/>
                </a:solidFill>
              </a:rPr>
              <a:t>VPc</a:t>
            </a:r>
            <a:r>
              <a:rPr lang="en-US" sz="2000" dirty="0">
                <a:solidFill>
                  <a:schemeClr val="tx1"/>
                </a:solidFill>
              </a:rPr>
              <a:t>, </a:t>
            </a:r>
            <a:r>
              <a:rPr lang="en-US" sz="2000" dirty="0" err="1">
                <a:solidFill>
                  <a:schemeClr val="tx1"/>
                </a:solidFill>
              </a:rPr>
              <a:t>VPr</a:t>
            </a:r>
            <a:r>
              <a:rPr lang="en-US" sz="2000" dirty="0">
                <a:solidFill>
                  <a:schemeClr val="tx1"/>
                </a:solidFill>
              </a:rPr>
              <a:t>, </a:t>
            </a:r>
            <a:r>
              <a:rPr lang="en-US" sz="2000" dirty="0" smtClean="0">
                <a:solidFill>
                  <a:schemeClr val="tx1"/>
                </a:solidFill>
              </a:rPr>
              <a:t>PSSC</a:t>
            </a:r>
            <a:endParaRPr lang="en-US" sz="2000" dirty="0">
              <a:solidFill>
                <a:schemeClr val="tx1"/>
              </a:solidFill>
            </a:endParaRPr>
          </a:p>
        </p:txBody>
      </p:sp>
      <p:sp>
        <p:nvSpPr>
          <p:cNvPr id="66567" name="Rectangle 3"/>
          <p:cNvSpPr>
            <a:spLocks noChangeArrowheads="1"/>
          </p:cNvSpPr>
          <p:nvPr/>
        </p:nvSpPr>
        <p:spPr bwMode="auto">
          <a:xfrm>
            <a:off x="7273792" y="6923109"/>
            <a:ext cx="2806833" cy="391088"/>
          </a:xfrm>
          <a:prstGeom prst="rect">
            <a:avLst/>
          </a:prstGeom>
          <a:noFill/>
          <a:ln w="9525">
            <a:noFill/>
            <a:miter lim="800000"/>
            <a:headEnd/>
            <a:tailEnd/>
          </a:ln>
        </p:spPr>
        <p:txBody>
          <a:bodyPr wrap="none" lIns="100794" tIns="50397" rIns="100794" bIns="50397">
            <a:spAutoFit/>
          </a:bodyPr>
          <a:lstStyle/>
          <a:p>
            <a:r>
              <a:rPr lang="en-US" dirty="0" err="1" smtClean="0">
                <a:solidFill>
                  <a:schemeClr val="tx1"/>
                </a:solidFill>
              </a:rPr>
              <a:t>Atiani</a:t>
            </a:r>
            <a:r>
              <a:rPr lang="en-US" dirty="0" smtClean="0">
                <a:solidFill>
                  <a:schemeClr val="tx1"/>
                </a:solidFill>
              </a:rPr>
              <a:t> </a:t>
            </a:r>
            <a:r>
              <a:rPr lang="en-US" dirty="0">
                <a:solidFill>
                  <a:schemeClr val="tx1"/>
                </a:solidFill>
              </a:rPr>
              <a:t>et </a:t>
            </a:r>
            <a:r>
              <a:rPr lang="en-US" dirty="0" smtClean="0">
                <a:solidFill>
                  <a:schemeClr val="tx1"/>
                </a:solidFill>
              </a:rPr>
              <a:t>al, 2014. Neuron</a:t>
            </a:r>
            <a:endParaRPr lang="en-US" sz="2000" dirty="0">
              <a:solidFill>
                <a:schemeClr val="tx1"/>
              </a:solidFill>
            </a:endParaRPr>
          </a:p>
        </p:txBody>
      </p:sp>
      <p:sp>
        <p:nvSpPr>
          <p:cNvPr id="9" name="Titre 1"/>
          <p:cNvSpPr txBox="1">
            <a:spLocks/>
          </p:cNvSpPr>
          <p:nvPr/>
        </p:nvSpPr>
        <p:spPr>
          <a:xfrm>
            <a:off x="396842" y="207937"/>
            <a:ext cx="9064625" cy="1255713"/>
          </a:xfrm>
          <a:prstGeom prst="rect">
            <a:avLst/>
          </a:prstGeom>
        </p:spPr>
        <p:txBody>
          <a:bodyPr/>
          <a:lstStyle/>
          <a:p>
            <a:pPr marL="0" marR="0" lvl="0" indent="0" algn="ctr" defTabSz="457200" rtl="0" eaLnBrk="0" fontAlgn="base" latinLnBrk="0" hangingPunct="0">
              <a:lnSpc>
                <a:spcPct val="94000"/>
              </a:lnSpc>
              <a:spcBef>
                <a:spcPct val="0"/>
              </a:spcBef>
              <a:spcAft>
                <a:spcPct val="0"/>
              </a:spcAft>
              <a:buClr>
                <a:srgbClr val="000000"/>
              </a:buClr>
              <a:buSzPct val="100000"/>
              <a:buFont typeface="Times New Roman" pitchFamily="18" charset="0"/>
              <a:buNone/>
              <a:tabLst/>
              <a:defRPr/>
            </a:pPr>
            <a:r>
              <a:rPr kumimoji="0" lang="fr-FR" sz="4400" b="0" i="0" u="none" strike="noStrike" kern="0" cap="none" spc="0" normalizeH="0" baseline="0" noProof="0" dirty="0" smtClean="0">
                <a:ln>
                  <a:noFill/>
                </a:ln>
                <a:solidFill>
                  <a:schemeClr val="tx1"/>
                </a:solidFill>
                <a:effectLst/>
                <a:uLnTx/>
                <a:uFillTx/>
                <a:latin typeface="+mj-lt"/>
                <a:ea typeface="+mj-ea"/>
                <a:cs typeface="+mj-cs"/>
              </a:rPr>
              <a:t>A1 </a:t>
            </a:r>
            <a:r>
              <a:rPr kumimoji="0" lang="fr-FR" sz="4400" b="0" i="0" u="none" strike="noStrike" kern="0" cap="none" spc="0" normalizeH="0" baseline="0" noProof="0" dirty="0" err="1" smtClean="0">
                <a:ln>
                  <a:noFill/>
                </a:ln>
                <a:solidFill>
                  <a:schemeClr val="tx1"/>
                </a:solidFill>
                <a:effectLst/>
                <a:uLnTx/>
                <a:uFillTx/>
                <a:latin typeface="+mj-lt"/>
                <a:ea typeface="+mj-ea"/>
                <a:cs typeface="+mj-cs"/>
              </a:rPr>
              <a:t>plasticity</a:t>
            </a:r>
            <a:r>
              <a:rPr kumimoji="0" lang="fr-FR" sz="4400" b="0" i="0" u="none" strike="noStrike" kern="0" cap="none" spc="0" normalizeH="0" baseline="0" noProof="0" dirty="0" smtClean="0">
                <a:ln>
                  <a:noFill/>
                </a:ln>
                <a:solidFill>
                  <a:schemeClr val="tx1"/>
                </a:solidFill>
                <a:effectLst/>
                <a:uLnTx/>
                <a:uFillTx/>
                <a:latin typeface="+mj-lt"/>
                <a:ea typeface="+mj-ea"/>
                <a:cs typeface="+mj-cs"/>
              </a:rPr>
              <a:t> and top-down </a:t>
            </a:r>
            <a:r>
              <a:rPr kumimoji="0" lang="fr-FR" sz="4400" b="0" i="0" u="none" strike="noStrike" kern="0" cap="none" spc="0" normalizeH="0" baseline="0" noProof="0" dirty="0" err="1" smtClean="0">
                <a:ln>
                  <a:noFill/>
                </a:ln>
                <a:solidFill>
                  <a:schemeClr val="tx1"/>
                </a:solidFill>
                <a:effectLst/>
                <a:uLnTx/>
                <a:uFillTx/>
                <a:latin typeface="+mj-lt"/>
                <a:ea typeface="+mj-ea"/>
                <a:cs typeface="+mj-cs"/>
              </a:rPr>
              <a:t>effects</a:t>
            </a:r>
            <a:endParaRPr kumimoji="0" lang="en-GB" sz="4400" b="0"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7" name="Rectangle 3"/>
          <p:cNvSpPr>
            <a:spLocks noChangeArrowheads="1"/>
          </p:cNvSpPr>
          <p:nvPr/>
        </p:nvSpPr>
        <p:spPr bwMode="auto">
          <a:xfrm>
            <a:off x="7273792" y="6923109"/>
            <a:ext cx="2806833" cy="391088"/>
          </a:xfrm>
          <a:prstGeom prst="rect">
            <a:avLst/>
          </a:prstGeom>
          <a:noFill/>
          <a:ln w="9525">
            <a:noFill/>
            <a:miter lim="800000"/>
            <a:headEnd/>
            <a:tailEnd/>
          </a:ln>
        </p:spPr>
        <p:txBody>
          <a:bodyPr wrap="none" lIns="100794" tIns="50397" rIns="100794" bIns="50397">
            <a:spAutoFit/>
          </a:bodyPr>
          <a:lstStyle/>
          <a:p>
            <a:r>
              <a:rPr lang="en-US" dirty="0" err="1" smtClean="0">
                <a:solidFill>
                  <a:schemeClr val="tx1"/>
                </a:solidFill>
              </a:rPr>
              <a:t>Atiani</a:t>
            </a:r>
            <a:r>
              <a:rPr lang="en-US" dirty="0" smtClean="0">
                <a:solidFill>
                  <a:schemeClr val="tx1"/>
                </a:solidFill>
              </a:rPr>
              <a:t> </a:t>
            </a:r>
            <a:r>
              <a:rPr lang="en-US" dirty="0">
                <a:solidFill>
                  <a:schemeClr val="tx1"/>
                </a:solidFill>
              </a:rPr>
              <a:t>et </a:t>
            </a:r>
            <a:r>
              <a:rPr lang="en-US" dirty="0" smtClean="0">
                <a:solidFill>
                  <a:schemeClr val="tx1"/>
                </a:solidFill>
              </a:rPr>
              <a:t>al, 2014. Neuron</a:t>
            </a:r>
            <a:endParaRPr lang="en-US" sz="2000" dirty="0">
              <a:solidFill>
                <a:schemeClr val="tx1"/>
              </a:solidFill>
            </a:endParaRPr>
          </a:p>
        </p:txBody>
      </p:sp>
      <p:sp>
        <p:nvSpPr>
          <p:cNvPr id="9" name="Titre 1"/>
          <p:cNvSpPr txBox="1">
            <a:spLocks/>
          </p:cNvSpPr>
          <p:nvPr/>
        </p:nvSpPr>
        <p:spPr>
          <a:xfrm>
            <a:off x="396842" y="207937"/>
            <a:ext cx="9064625" cy="1255713"/>
          </a:xfrm>
          <a:prstGeom prst="rect">
            <a:avLst/>
          </a:prstGeom>
        </p:spPr>
        <p:txBody>
          <a:bodyPr/>
          <a:lstStyle/>
          <a:p>
            <a:pPr lvl="0" algn="ctr" eaLnBrk="0">
              <a:defRPr/>
            </a:pPr>
            <a:r>
              <a:rPr lang="fr-FR" sz="4400" kern="0" dirty="0">
                <a:solidFill>
                  <a:schemeClr val="tx1"/>
                </a:solidFill>
              </a:rPr>
              <a:t>A1 </a:t>
            </a:r>
            <a:r>
              <a:rPr lang="fr-FR" sz="4400" kern="0" dirty="0" err="1">
                <a:solidFill>
                  <a:schemeClr val="tx1"/>
                </a:solidFill>
              </a:rPr>
              <a:t>plasticity</a:t>
            </a:r>
            <a:r>
              <a:rPr lang="fr-FR" sz="4400" kern="0" dirty="0">
                <a:solidFill>
                  <a:schemeClr val="tx1"/>
                </a:solidFill>
              </a:rPr>
              <a:t> and top-down </a:t>
            </a:r>
            <a:r>
              <a:rPr lang="fr-FR" sz="4400" kern="0" dirty="0" err="1">
                <a:solidFill>
                  <a:schemeClr val="tx1"/>
                </a:solidFill>
              </a:rPr>
              <a:t>effects</a:t>
            </a:r>
            <a:endParaRPr lang="en-GB" sz="4400" kern="0" dirty="0">
              <a:solidFill>
                <a:schemeClr val="tx1"/>
              </a:solidFill>
            </a:endParaRPr>
          </a:p>
        </p:txBody>
      </p:sp>
      <p:pic>
        <p:nvPicPr>
          <p:cNvPr id="182274" name="Picture 2"/>
          <p:cNvPicPr>
            <a:picLocks noChangeAspect="1" noChangeArrowheads="1"/>
          </p:cNvPicPr>
          <p:nvPr/>
        </p:nvPicPr>
        <p:blipFill>
          <a:blip r:embed="rId3" cstate="print"/>
          <a:srcRect/>
          <a:stretch>
            <a:fillRect/>
          </a:stretch>
        </p:blipFill>
        <p:spPr bwMode="auto">
          <a:xfrm>
            <a:off x="1254098" y="1033495"/>
            <a:ext cx="4096968" cy="6526180"/>
          </a:xfrm>
          <a:prstGeom prst="rect">
            <a:avLst/>
          </a:prstGeom>
          <a:noFill/>
          <a:ln w="9525">
            <a:noFill/>
            <a:miter lim="800000"/>
            <a:headEnd/>
            <a:tailEnd/>
          </a:ln>
          <a:effectLst/>
        </p:spPr>
      </p:pic>
      <p:sp>
        <p:nvSpPr>
          <p:cNvPr id="12" name="ZoneTexte 4"/>
          <p:cNvSpPr txBox="1">
            <a:spLocks noChangeArrowheads="1"/>
          </p:cNvSpPr>
          <p:nvPr/>
        </p:nvSpPr>
        <p:spPr bwMode="auto">
          <a:xfrm>
            <a:off x="6040438" y="922317"/>
            <a:ext cx="4040187" cy="2869503"/>
          </a:xfrm>
          <a:prstGeom prst="rect">
            <a:avLst/>
          </a:prstGeom>
          <a:noFill/>
          <a:ln w="9525">
            <a:noFill/>
            <a:miter lim="800000"/>
            <a:headEnd/>
            <a:tailEnd/>
          </a:ln>
        </p:spPr>
        <p:txBody>
          <a:bodyPr wrap="square">
            <a:spAutoFit/>
          </a:bodyPr>
          <a:lstStyle/>
          <a:p>
            <a:pPr>
              <a:buFont typeface="Arial" pitchFamily="34" charset="0"/>
              <a:buChar char="•"/>
            </a:pPr>
            <a:r>
              <a:rPr lang="fr-FR" sz="2400" dirty="0" smtClean="0">
                <a:solidFill>
                  <a:schemeClr val="tx1"/>
                </a:solidFill>
              </a:rPr>
              <a:t> Target vs. </a:t>
            </a:r>
            <a:r>
              <a:rPr lang="fr-FR" sz="2400" dirty="0" err="1" smtClean="0">
                <a:solidFill>
                  <a:schemeClr val="tx1"/>
                </a:solidFill>
              </a:rPr>
              <a:t>Ref</a:t>
            </a:r>
            <a:r>
              <a:rPr lang="fr-FR" sz="2400" dirty="0" smtClean="0">
                <a:solidFill>
                  <a:schemeClr val="tx1"/>
                </a:solidFill>
              </a:rPr>
              <a:t>: Progressive </a:t>
            </a:r>
            <a:r>
              <a:rPr lang="fr-FR" sz="2400" b="1" dirty="0" err="1" smtClean="0">
                <a:solidFill>
                  <a:schemeClr val="tx1"/>
                </a:solidFill>
              </a:rPr>
              <a:t>enhanced</a:t>
            </a:r>
            <a:r>
              <a:rPr lang="fr-FR" sz="2400" b="1" dirty="0" smtClean="0">
                <a:solidFill>
                  <a:schemeClr val="tx1"/>
                </a:solidFill>
              </a:rPr>
              <a:t> </a:t>
            </a:r>
            <a:r>
              <a:rPr lang="fr-FR" sz="2400" b="1" dirty="0" err="1" smtClean="0">
                <a:solidFill>
                  <a:schemeClr val="tx1"/>
                </a:solidFill>
              </a:rPr>
              <a:t>response</a:t>
            </a:r>
            <a:r>
              <a:rPr lang="fr-FR" sz="2400" b="1" dirty="0" smtClean="0">
                <a:solidFill>
                  <a:schemeClr val="tx1"/>
                </a:solidFill>
              </a:rPr>
              <a:t> to </a:t>
            </a:r>
            <a:r>
              <a:rPr lang="fr-FR" sz="2400" b="1" dirty="0" err="1" smtClean="0">
                <a:solidFill>
                  <a:schemeClr val="tx1"/>
                </a:solidFill>
              </a:rPr>
              <a:t>target</a:t>
            </a:r>
            <a:r>
              <a:rPr lang="fr-FR" sz="2400" b="1" dirty="0" smtClean="0">
                <a:solidFill>
                  <a:schemeClr val="tx1"/>
                </a:solidFill>
              </a:rPr>
              <a:t> </a:t>
            </a:r>
            <a:r>
              <a:rPr lang="fr-FR" sz="2400" dirty="0" err="1" smtClean="0">
                <a:solidFill>
                  <a:schemeClr val="tx1"/>
                </a:solidFill>
              </a:rPr>
              <a:t>along</a:t>
            </a:r>
            <a:r>
              <a:rPr lang="fr-FR" sz="2400" dirty="0" smtClean="0">
                <a:solidFill>
                  <a:schemeClr val="tx1"/>
                </a:solidFill>
              </a:rPr>
              <a:t> the </a:t>
            </a:r>
            <a:r>
              <a:rPr lang="fr-FR" sz="2400" dirty="0" err="1" smtClean="0">
                <a:solidFill>
                  <a:schemeClr val="tx1"/>
                </a:solidFill>
              </a:rPr>
              <a:t>primary</a:t>
            </a:r>
            <a:r>
              <a:rPr lang="fr-FR" sz="2400" dirty="0" smtClean="0">
                <a:solidFill>
                  <a:schemeClr val="tx1"/>
                </a:solidFill>
              </a:rPr>
              <a:t> areas to frontal </a:t>
            </a:r>
            <a:r>
              <a:rPr lang="fr-FR" sz="2400" dirty="0" err="1" smtClean="0">
                <a:solidFill>
                  <a:schemeClr val="tx1"/>
                </a:solidFill>
              </a:rPr>
              <a:t>path</a:t>
            </a:r>
            <a:endParaRPr lang="fr-FR" sz="2400" dirty="0" smtClean="0">
              <a:solidFill>
                <a:schemeClr val="tx1"/>
              </a:solidFill>
            </a:endParaRPr>
          </a:p>
          <a:p>
            <a:pPr>
              <a:buFont typeface="Arial" pitchFamily="34" charset="0"/>
              <a:buChar char="•"/>
            </a:pPr>
            <a:r>
              <a:rPr lang="fr-FR" sz="2400" dirty="0">
                <a:solidFill>
                  <a:schemeClr val="tx1"/>
                </a:solidFill>
              </a:rPr>
              <a:t> </a:t>
            </a:r>
            <a:r>
              <a:rPr lang="fr-FR" sz="2400" dirty="0" smtClean="0">
                <a:solidFill>
                  <a:schemeClr val="tx1"/>
                </a:solidFill>
              </a:rPr>
              <a:t>Passive vs. Active: more and more sensitive </a:t>
            </a:r>
            <a:r>
              <a:rPr lang="fr-FR" sz="2400" dirty="0" err="1" smtClean="0">
                <a:solidFill>
                  <a:schemeClr val="tx1"/>
                </a:solidFill>
              </a:rPr>
              <a:t>effect</a:t>
            </a:r>
            <a:r>
              <a:rPr lang="fr-FR" sz="2400" dirty="0" smtClean="0">
                <a:solidFill>
                  <a:schemeClr val="tx1"/>
                </a:solidFill>
              </a:rPr>
              <a:t> of </a:t>
            </a:r>
            <a:r>
              <a:rPr lang="fr-FR" sz="2400" b="1" dirty="0" err="1" smtClean="0">
                <a:solidFill>
                  <a:schemeClr val="tx1"/>
                </a:solidFill>
              </a:rPr>
              <a:t>task</a:t>
            </a:r>
            <a:r>
              <a:rPr lang="fr-FR" sz="2400" b="1" dirty="0" smtClean="0">
                <a:solidFill>
                  <a:schemeClr val="tx1"/>
                </a:solidFill>
              </a:rPr>
              <a:t> engagement </a:t>
            </a:r>
            <a:r>
              <a:rPr lang="fr-FR" sz="2400" dirty="0" err="1" smtClean="0">
                <a:solidFill>
                  <a:schemeClr val="tx1"/>
                </a:solidFill>
              </a:rPr>
              <a:t>when</a:t>
            </a:r>
            <a:r>
              <a:rPr lang="fr-FR" sz="2400" dirty="0" smtClean="0">
                <a:solidFill>
                  <a:schemeClr val="tx1"/>
                </a:solidFill>
              </a:rPr>
              <a:t> </a:t>
            </a:r>
            <a:r>
              <a:rPr lang="fr-FR" sz="2400" dirty="0" err="1" smtClean="0">
                <a:solidFill>
                  <a:schemeClr val="tx1"/>
                </a:solidFill>
              </a:rPr>
              <a:t>moving</a:t>
            </a:r>
            <a:r>
              <a:rPr lang="fr-FR" sz="2400" dirty="0" smtClean="0">
                <a:solidFill>
                  <a:schemeClr val="tx1"/>
                </a:solidFill>
              </a:rPr>
              <a:t> up</a:t>
            </a:r>
            <a:endParaRPr lang="en-GB" sz="2400" dirty="0">
              <a:solidFill>
                <a:schemeClr val="tx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txBox="1">
            <a:spLocks/>
          </p:cNvSpPr>
          <p:nvPr/>
        </p:nvSpPr>
        <p:spPr>
          <a:xfrm>
            <a:off x="396842" y="207937"/>
            <a:ext cx="9064625" cy="1255713"/>
          </a:xfrm>
          <a:prstGeom prst="rect">
            <a:avLst/>
          </a:prstGeom>
        </p:spPr>
        <p:txBody>
          <a:bodyPr/>
          <a:lstStyle/>
          <a:p>
            <a:pPr lvl="0" algn="ctr" eaLnBrk="0">
              <a:defRPr/>
            </a:pPr>
            <a:r>
              <a:rPr lang="fr-FR" sz="4400" kern="0" dirty="0">
                <a:solidFill>
                  <a:schemeClr val="tx1"/>
                </a:solidFill>
              </a:rPr>
              <a:t>A1 </a:t>
            </a:r>
            <a:r>
              <a:rPr lang="fr-FR" sz="4400" kern="0" dirty="0" err="1">
                <a:solidFill>
                  <a:schemeClr val="tx1"/>
                </a:solidFill>
              </a:rPr>
              <a:t>plasticity</a:t>
            </a:r>
            <a:r>
              <a:rPr lang="fr-FR" sz="4400" kern="0" dirty="0">
                <a:solidFill>
                  <a:schemeClr val="tx1"/>
                </a:solidFill>
              </a:rPr>
              <a:t> and top-down </a:t>
            </a:r>
            <a:r>
              <a:rPr lang="fr-FR" sz="4400" kern="0" dirty="0" err="1">
                <a:solidFill>
                  <a:schemeClr val="tx1"/>
                </a:solidFill>
              </a:rPr>
              <a:t>effects</a:t>
            </a:r>
            <a:endParaRPr lang="en-GB" sz="4400" kern="0" dirty="0">
              <a:solidFill>
                <a:schemeClr val="tx1"/>
              </a:solidFill>
            </a:endParaRPr>
          </a:p>
        </p:txBody>
      </p:sp>
      <p:pic>
        <p:nvPicPr>
          <p:cNvPr id="6" name="Picture 1"/>
          <p:cNvPicPr>
            <a:picLocks noChangeAspect="1"/>
          </p:cNvPicPr>
          <p:nvPr/>
        </p:nvPicPr>
        <p:blipFill>
          <a:blip r:embed="rId3" cstate="print"/>
          <a:srcRect/>
          <a:stretch>
            <a:fillRect/>
          </a:stretch>
        </p:blipFill>
        <p:spPr bwMode="auto">
          <a:xfrm>
            <a:off x="0" y="959433"/>
            <a:ext cx="6066796" cy="3677660"/>
          </a:xfrm>
          <a:prstGeom prst="rect">
            <a:avLst/>
          </a:prstGeom>
          <a:noFill/>
          <a:ln w="9525">
            <a:noFill/>
            <a:miter lim="800000"/>
            <a:headEnd/>
            <a:tailEnd/>
          </a:ln>
        </p:spPr>
      </p:pic>
      <p:sp>
        <p:nvSpPr>
          <p:cNvPr id="7" name="Rectangle 2"/>
          <p:cNvSpPr>
            <a:spLocks noChangeArrowheads="1"/>
          </p:cNvSpPr>
          <p:nvPr/>
        </p:nvSpPr>
        <p:spPr bwMode="auto">
          <a:xfrm>
            <a:off x="6354755" y="6923109"/>
            <a:ext cx="3725870" cy="352725"/>
          </a:xfrm>
          <a:prstGeom prst="rect">
            <a:avLst/>
          </a:prstGeom>
          <a:noFill/>
          <a:ln w="9525">
            <a:noFill/>
            <a:miter lim="800000"/>
            <a:headEnd/>
            <a:tailEnd/>
          </a:ln>
        </p:spPr>
        <p:txBody>
          <a:bodyPr wrap="square">
            <a:spAutoFit/>
          </a:bodyPr>
          <a:lstStyle/>
          <a:p>
            <a:r>
              <a:rPr lang="en-US" sz="1800" dirty="0" err="1">
                <a:solidFill>
                  <a:schemeClr val="tx1"/>
                </a:solidFill>
              </a:rPr>
              <a:t>Elgueda</a:t>
            </a:r>
            <a:r>
              <a:rPr lang="en-US" sz="1800" dirty="0">
                <a:solidFill>
                  <a:schemeClr val="tx1"/>
                </a:solidFill>
              </a:rPr>
              <a:t> et </a:t>
            </a:r>
            <a:r>
              <a:rPr lang="en-US" sz="1800" dirty="0" smtClean="0">
                <a:solidFill>
                  <a:schemeClr val="tx1"/>
                </a:solidFill>
              </a:rPr>
              <a:t>al, 2014. ARO </a:t>
            </a:r>
            <a:r>
              <a:rPr lang="en-US" sz="1800" dirty="0">
                <a:solidFill>
                  <a:schemeClr val="tx1"/>
                </a:solidFill>
              </a:rPr>
              <a:t>Meeting</a:t>
            </a:r>
          </a:p>
        </p:txBody>
      </p:sp>
      <p:sp>
        <p:nvSpPr>
          <p:cNvPr id="11" name="ZoneTexte 4"/>
          <p:cNvSpPr txBox="1">
            <a:spLocks noChangeArrowheads="1"/>
          </p:cNvSpPr>
          <p:nvPr/>
        </p:nvSpPr>
        <p:spPr bwMode="auto">
          <a:xfrm>
            <a:off x="6040438" y="920377"/>
            <a:ext cx="4040187" cy="2869503"/>
          </a:xfrm>
          <a:prstGeom prst="rect">
            <a:avLst/>
          </a:prstGeom>
          <a:noFill/>
          <a:ln w="9525">
            <a:noFill/>
            <a:miter lim="800000"/>
            <a:headEnd/>
            <a:tailEnd/>
          </a:ln>
        </p:spPr>
        <p:txBody>
          <a:bodyPr wrap="square">
            <a:spAutoFit/>
          </a:bodyPr>
          <a:lstStyle/>
          <a:p>
            <a:pPr>
              <a:buFont typeface="Arial" pitchFamily="34" charset="0"/>
              <a:buChar char="•"/>
            </a:pPr>
            <a:r>
              <a:rPr lang="fr-FR" sz="2400" dirty="0" smtClean="0">
                <a:solidFill>
                  <a:schemeClr val="tx1"/>
                </a:solidFill>
              </a:rPr>
              <a:t> Target vs. </a:t>
            </a:r>
            <a:r>
              <a:rPr lang="fr-FR" sz="2400" dirty="0" err="1" smtClean="0">
                <a:solidFill>
                  <a:schemeClr val="tx1"/>
                </a:solidFill>
              </a:rPr>
              <a:t>Ref</a:t>
            </a:r>
            <a:r>
              <a:rPr lang="fr-FR" sz="2400" dirty="0" smtClean="0">
                <a:solidFill>
                  <a:schemeClr val="tx1"/>
                </a:solidFill>
              </a:rPr>
              <a:t>: Progressive </a:t>
            </a:r>
            <a:r>
              <a:rPr lang="fr-FR" sz="2400" b="1" dirty="0" err="1" smtClean="0">
                <a:solidFill>
                  <a:schemeClr val="tx1"/>
                </a:solidFill>
              </a:rPr>
              <a:t>enhanced</a:t>
            </a:r>
            <a:r>
              <a:rPr lang="fr-FR" sz="2400" b="1" dirty="0" smtClean="0">
                <a:solidFill>
                  <a:schemeClr val="tx1"/>
                </a:solidFill>
              </a:rPr>
              <a:t> </a:t>
            </a:r>
            <a:r>
              <a:rPr lang="fr-FR" sz="2400" b="1" dirty="0" err="1" smtClean="0">
                <a:solidFill>
                  <a:schemeClr val="tx1"/>
                </a:solidFill>
              </a:rPr>
              <a:t>response</a:t>
            </a:r>
            <a:r>
              <a:rPr lang="fr-FR" sz="2400" b="1" dirty="0" smtClean="0">
                <a:solidFill>
                  <a:schemeClr val="tx1"/>
                </a:solidFill>
              </a:rPr>
              <a:t> to </a:t>
            </a:r>
            <a:r>
              <a:rPr lang="fr-FR" sz="2400" b="1" dirty="0" err="1" smtClean="0">
                <a:solidFill>
                  <a:schemeClr val="tx1"/>
                </a:solidFill>
              </a:rPr>
              <a:t>target</a:t>
            </a:r>
            <a:r>
              <a:rPr lang="fr-FR" sz="2400" b="1" dirty="0" smtClean="0">
                <a:solidFill>
                  <a:schemeClr val="tx1"/>
                </a:solidFill>
              </a:rPr>
              <a:t> </a:t>
            </a:r>
            <a:r>
              <a:rPr lang="fr-FR" sz="2400" dirty="0" err="1" smtClean="0">
                <a:solidFill>
                  <a:schemeClr val="tx1"/>
                </a:solidFill>
              </a:rPr>
              <a:t>along</a:t>
            </a:r>
            <a:r>
              <a:rPr lang="fr-FR" sz="2400" dirty="0" smtClean="0">
                <a:solidFill>
                  <a:schemeClr val="tx1"/>
                </a:solidFill>
              </a:rPr>
              <a:t> the </a:t>
            </a:r>
            <a:r>
              <a:rPr lang="fr-FR" sz="2400" dirty="0" err="1" smtClean="0">
                <a:solidFill>
                  <a:schemeClr val="tx1"/>
                </a:solidFill>
              </a:rPr>
              <a:t>primary</a:t>
            </a:r>
            <a:r>
              <a:rPr lang="fr-FR" sz="2400" dirty="0" smtClean="0">
                <a:solidFill>
                  <a:schemeClr val="tx1"/>
                </a:solidFill>
              </a:rPr>
              <a:t> areas to frontal </a:t>
            </a:r>
            <a:r>
              <a:rPr lang="fr-FR" sz="2400" dirty="0" err="1" smtClean="0">
                <a:solidFill>
                  <a:schemeClr val="tx1"/>
                </a:solidFill>
              </a:rPr>
              <a:t>path</a:t>
            </a:r>
            <a:endParaRPr lang="fr-FR" sz="2400" dirty="0" smtClean="0">
              <a:solidFill>
                <a:schemeClr val="tx1"/>
              </a:solidFill>
            </a:endParaRPr>
          </a:p>
          <a:p>
            <a:pPr>
              <a:buFont typeface="Arial" pitchFamily="34" charset="0"/>
              <a:buChar char="•"/>
            </a:pPr>
            <a:r>
              <a:rPr lang="fr-FR" sz="2400" dirty="0">
                <a:solidFill>
                  <a:schemeClr val="tx1"/>
                </a:solidFill>
              </a:rPr>
              <a:t> </a:t>
            </a:r>
            <a:r>
              <a:rPr lang="fr-FR" sz="2400" dirty="0" smtClean="0">
                <a:solidFill>
                  <a:schemeClr val="tx1"/>
                </a:solidFill>
              </a:rPr>
              <a:t>Passive vs. Active: more and more sensitive </a:t>
            </a:r>
            <a:r>
              <a:rPr lang="fr-FR" sz="2400" dirty="0" err="1" smtClean="0">
                <a:solidFill>
                  <a:schemeClr val="tx1"/>
                </a:solidFill>
              </a:rPr>
              <a:t>effect</a:t>
            </a:r>
            <a:r>
              <a:rPr lang="fr-FR" sz="2400" dirty="0" smtClean="0">
                <a:solidFill>
                  <a:schemeClr val="tx1"/>
                </a:solidFill>
              </a:rPr>
              <a:t> of </a:t>
            </a:r>
            <a:r>
              <a:rPr lang="fr-FR" sz="2400" b="1" dirty="0" err="1" smtClean="0">
                <a:solidFill>
                  <a:schemeClr val="tx1"/>
                </a:solidFill>
              </a:rPr>
              <a:t>task</a:t>
            </a:r>
            <a:r>
              <a:rPr lang="fr-FR" sz="2400" b="1" dirty="0" smtClean="0">
                <a:solidFill>
                  <a:schemeClr val="tx1"/>
                </a:solidFill>
              </a:rPr>
              <a:t> engagement </a:t>
            </a:r>
            <a:r>
              <a:rPr lang="fr-FR" sz="2400" dirty="0" err="1" smtClean="0">
                <a:solidFill>
                  <a:schemeClr val="tx1"/>
                </a:solidFill>
              </a:rPr>
              <a:t>when</a:t>
            </a:r>
            <a:r>
              <a:rPr lang="fr-FR" sz="2400" dirty="0" smtClean="0">
                <a:solidFill>
                  <a:schemeClr val="tx1"/>
                </a:solidFill>
              </a:rPr>
              <a:t> </a:t>
            </a:r>
            <a:r>
              <a:rPr lang="fr-FR" sz="2400" dirty="0" err="1" smtClean="0">
                <a:solidFill>
                  <a:schemeClr val="tx1"/>
                </a:solidFill>
              </a:rPr>
              <a:t>moving</a:t>
            </a:r>
            <a:r>
              <a:rPr lang="fr-FR" sz="2400" dirty="0" smtClean="0">
                <a:solidFill>
                  <a:schemeClr val="tx1"/>
                </a:solidFill>
              </a:rPr>
              <a:t> up</a:t>
            </a:r>
            <a:endParaRPr lang="en-GB" sz="2400" dirty="0">
              <a:solidFill>
                <a:schemeClr val="tx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0" y="4708531"/>
            <a:ext cx="8534434" cy="2330451"/>
            <a:chOff x="1409700" y="3708399"/>
            <a:chExt cx="8534434" cy="2330451"/>
          </a:xfrm>
        </p:grpSpPr>
        <p:pic>
          <p:nvPicPr>
            <p:cNvPr id="11" name="Picture 1" descr="Figures_SS_highresolut (dragged).pdf"/>
            <p:cNvPicPr>
              <a:picLocks noChangeAspect="1"/>
            </p:cNvPicPr>
            <p:nvPr/>
          </p:nvPicPr>
          <p:blipFill>
            <a:blip r:embed="rId3" cstate="print"/>
            <a:srcRect l="13982" t="49056" r="5356" b="20123"/>
            <a:stretch>
              <a:fillRect/>
            </a:stretch>
          </p:blipFill>
          <p:spPr bwMode="auto">
            <a:xfrm>
              <a:off x="1409700" y="3708399"/>
              <a:ext cx="8131206" cy="2330451"/>
            </a:xfrm>
            <a:prstGeom prst="rect">
              <a:avLst/>
            </a:prstGeom>
            <a:noFill/>
            <a:ln w="9525">
              <a:noFill/>
              <a:miter lim="800000"/>
              <a:headEnd/>
              <a:tailEnd/>
            </a:ln>
          </p:spPr>
        </p:pic>
        <p:sp>
          <p:nvSpPr>
            <p:cNvPr id="12" name="Rectangle 11"/>
            <p:cNvSpPr/>
            <p:nvPr/>
          </p:nvSpPr>
          <p:spPr bwMode="auto">
            <a:xfrm>
              <a:off x="2825734" y="4065589"/>
              <a:ext cx="142876" cy="21431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13" name="Rectangle 12"/>
            <p:cNvSpPr/>
            <p:nvPr/>
          </p:nvSpPr>
          <p:spPr bwMode="auto">
            <a:xfrm>
              <a:off x="3897304" y="4137027"/>
              <a:ext cx="142876" cy="21431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14" name="Rectangle 13"/>
            <p:cNvSpPr/>
            <p:nvPr/>
          </p:nvSpPr>
          <p:spPr bwMode="auto">
            <a:xfrm>
              <a:off x="2978134" y="4217989"/>
              <a:ext cx="142876" cy="21431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15" name="Rectangle 14"/>
            <p:cNvSpPr/>
            <p:nvPr/>
          </p:nvSpPr>
          <p:spPr bwMode="auto">
            <a:xfrm>
              <a:off x="5326064" y="4065589"/>
              <a:ext cx="142876" cy="21431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16" name="Rectangle 15"/>
            <p:cNvSpPr/>
            <p:nvPr/>
          </p:nvSpPr>
          <p:spPr bwMode="auto">
            <a:xfrm>
              <a:off x="4144956" y="3846513"/>
              <a:ext cx="2714644" cy="6429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17" name="Rectangle 16"/>
            <p:cNvSpPr/>
            <p:nvPr/>
          </p:nvSpPr>
          <p:spPr bwMode="auto">
            <a:xfrm>
              <a:off x="7586680" y="3994151"/>
              <a:ext cx="596904" cy="6429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18" name="Rectangle 17"/>
            <p:cNvSpPr/>
            <p:nvPr/>
          </p:nvSpPr>
          <p:spPr bwMode="auto">
            <a:xfrm>
              <a:off x="7650180" y="4708531"/>
              <a:ext cx="857256" cy="121444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19" name="ZoneTexte 18"/>
            <p:cNvSpPr txBox="1"/>
            <p:nvPr/>
          </p:nvSpPr>
          <p:spPr>
            <a:xfrm>
              <a:off x="4683122" y="4116389"/>
              <a:ext cx="2214578" cy="352725"/>
            </a:xfrm>
            <a:prstGeom prst="rect">
              <a:avLst/>
            </a:prstGeom>
            <a:noFill/>
          </p:spPr>
          <p:txBody>
            <a:bodyPr wrap="square" rtlCol="0">
              <a:spAutoFit/>
            </a:bodyPr>
            <a:lstStyle/>
            <a:p>
              <a:r>
                <a:rPr lang="fr-FR" b="1" dirty="0" smtClean="0">
                  <a:solidFill>
                    <a:schemeClr val="tx1"/>
                  </a:solidFill>
                </a:rPr>
                <a:t>Sec. </a:t>
              </a:r>
              <a:r>
                <a:rPr lang="fr-FR" b="1" dirty="0" err="1" smtClean="0">
                  <a:solidFill>
                    <a:schemeClr val="tx1"/>
                  </a:solidFill>
                </a:rPr>
                <a:t>aCx</a:t>
              </a:r>
              <a:endParaRPr lang="en-GB" b="1" dirty="0" err="1" smtClean="0">
                <a:solidFill>
                  <a:schemeClr val="tx1"/>
                </a:solidFill>
              </a:endParaRPr>
            </a:p>
          </p:txBody>
        </p:sp>
        <p:sp>
          <p:nvSpPr>
            <p:cNvPr id="20" name="ZoneTexte 19"/>
            <p:cNvSpPr txBox="1"/>
            <p:nvPr/>
          </p:nvSpPr>
          <p:spPr>
            <a:xfrm>
              <a:off x="7683518" y="4712996"/>
              <a:ext cx="2214578" cy="352725"/>
            </a:xfrm>
            <a:prstGeom prst="rect">
              <a:avLst/>
            </a:prstGeom>
            <a:noFill/>
          </p:spPr>
          <p:txBody>
            <a:bodyPr wrap="square" rtlCol="0">
              <a:spAutoFit/>
            </a:bodyPr>
            <a:lstStyle/>
            <a:p>
              <a:r>
                <a:rPr lang="fr-FR" b="1" dirty="0" smtClean="0">
                  <a:solidFill>
                    <a:schemeClr val="tx1"/>
                  </a:solidFill>
                </a:rPr>
                <a:t>GO</a:t>
              </a:r>
              <a:endParaRPr lang="en-GB" b="1" dirty="0" err="1" smtClean="0">
                <a:solidFill>
                  <a:schemeClr val="tx1"/>
                </a:solidFill>
              </a:endParaRPr>
            </a:p>
          </p:txBody>
        </p:sp>
        <p:sp>
          <p:nvSpPr>
            <p:cNvPr id="21" name="ZoneTexte 20"/>
            <p:cNvSpPr txBox="1"/>
            <p:nvPr/>
          </p:nvSpPr>
          <p:spPr>
            <a:xfrm>
              <a:off x="7729556" y="5351473"/>
              <a:ext cx="2214578" cy="352725"/>
            </a:xfrm>
            <a:prstGeom prst="rect">
              <a:avLst/>
            </a:prstGeom>
            <a:noFill/>
          </p:spPr>
          <p:txBody>
            <a:bodyPr wrap="square" rtlCol="0">
              <a:spAutoFit/>
            </a:bodyPr>
            <a:lstStyle/>
            <a:p>
              <a:r>
                <a:rPr lang="fr-FR" b="1" dirty="0" smtClean="0">
                  <a:solidFill>
                    <a:schemeClr val="tx1"/>
                  </a:solidFill>
                </a:rPr>
                <a:t>NO GO</a:t>
              </a:r>
              <a:endParaRPr lang="en-GB" b="1" dirty="0" err="1" smtClean="0">
                <a:solidFill>
                  <a:schemeClr val="tx1"/>
                </a:solidFill>
              </a:endParaRPr>
            </a:p>
          </p:txBody>
        </p:sp>
      </p:grpSp>
      <p:sp>
        <p:nvSpPr>
          <p:cNvPr id="9" name="Titre 1"/>
          <p:cNvSpPr txBox="1">
            <a:spLocks/>
          </p:cNvSpPr>
          <p:nvPr/>
        </p:nvSpPr>
        <p:spPr>
          <a:xfrm>
            <a:off x="396842" y="207937"/>
            <a:ext cx="9064625" cy="1255713"/>
          </a:xfrm>
          <a:prstGeom prst="rect">
            <a:avLst/>
          </a:prstGeom>
        </p:spPr>
        <p:txBody>
          <a:bodyPr/>
          <a:lstStyle/>
          <a:p>
            <a:pPr lvl="0" algn="ctr" eaLnBrk="0">
              <a:defRPr/>
            </a:pPr>
            <a:r>
              <a:rPr lang="fr-FR" sz="4400" kern="0" dirty="0">
                <a:solidFill>
                  <a:schemeClr val="tx1"/>
                </a:solidFill>
              </a:rPr>
              <a:t>A1 </a:t>
            </a:r>
            <a:r>
              <a:rPr lang="fr-FR" sz="4400" kern="0" dirty="0" err="1">
                <a:solidFill>
                  <a:schemeClr val="tx1"/>
                </a:solidFill>
              </a:rPr>
              <a:t>plasticity</a:t>
            </a:r>
            <a:r>
              <a:rPr lang="fr-FR" sz="4400" kern="0" dirty="0">
                <a:solidFill>
                  <a:schemeClr val="tx1"/>
                </a:solidFill>
              </a:rPr>
              <a:t> and top-down </a:t>
            </a:r>
            <a:r>
              <a:rPr lang="fr-FR" sz="4400" kern="0" dirty="0" err="1">
                <a:solidFill>
                  <a:schemeClr val="tx1"/>
                </a:solidFill>
              </a:rPr>
              <a:t>effects</a:t>
            </a:r>
            <a:endParaRPr lang="en-GB" sz="4400" kern="0" dirty="0">
              <a:solidFill>
                <a:schemeClr val="tx1"/>
              </a:solidFill>
            </a:endParaRPr>
          </a:p>
        </p:txBody>
      </p:sp>
      <p:sp>
        <p:nvSpPr>
          <p:cNvPr id="10" name="ZoneTexte 4"/>
          <p:cNvSpPr txBox="1">
            <a:spLocks noChangeArrowheads="1"/>
          </p:cNvSpPr>
          <p:nvPr/>
        </p:nvSpPr>
        <p:spPr bwMode="auto">
          <a:xfrm>
            <a:off x="6040438" y="920377"/>
            <a:ext cx="4040187" cy="3910942"/>
          </a:xfrm>
          <a:prstGeom prst="rect">
            <a:avLst/>
          </a:prstGeom>
          <a:noFill/>
          <a:ln w="9525">
            <a:noFill/>
            <a:miter lim="800000"/>
            <a:headEnd/>
            <a:tailEnd/>
          </a:ln>
        </p:spPr>
        <p:txBody>
          <a:bodyPr wrap="square">
            <a:spAutoFit/>
          </a:bodyPr>
          <a:lstStyle/>
          <a:p>
            <a:pPr>
              <a:buFont typeface="Arial" pitchFamily="34" charset="0"/>
              <a:buChar char="•"/>
            </a:pPr>
            <a:r>
              <a:rPr lang="fr-FR" sz="2400" dirty="0" smtClean="0">
                <a:solidFill>
                  <a:schemeClr val="tx1"/>
                </a:solidFill>
              </a:rPr>
              <a:t> Target vs. </a:t>
            </a:r>
            <a:r>
              <a:rPr lang="fr-FR" sz="2400" dirty="0" err="1" smtClean="0">
                <a:solidFill>
                  <a:schemeClr val="tx1"/>
                </a:solidFill>
              </a:rPr>
              <a:t>Ref</a:t>
            </a:r>
            <a:r>
              <a:rPr lang="fr-FR" sz="2400" dirty="0" smtClean="0">
                <a:solidFill>
                  <a:schemeClr val="tx1"/>
                </a:solidFill>
              </a:rPr>
              <a:t>: Progressive </a:t>
            </a:r>
            <a:r>
              <a:rPr lang="fr-FR" sz="2400" b="1" dirty="0" err="1" smtClean="0">
                <a:solidFill>
                  <a:schemeClr val="tx1"/>
                </a:solidFill>
              </a:rPr>
              <a:t>enhanced</a:t>
            </a:r>
            <a:r>
              <a:rPr lang="fr-FR" sz="2400" b="1" dirty="0" smtClean="0">
                <a:solidFill>
                  <a:schemeClr val="tx1"/>
                </a:solidFill>
              </a:rPr>
              <a:t> </a:t>
            </a:r>
            <a:r>
              <a:rPr lang="fr-FR" sz="2400" b="1" dirty="0" err="1" smtClean="0">
                <a:solidFill>
                  <a:schemeClr val="tx1"/>
                </a:solidFill>
              </a:rPr>
              <a:t>response</a:t>
            </a:r>
            <a:r>
              <a:rPr lang="fr-FR" sz="2400" b="1" dirty="0" smtClean="0">
                <a:solidFill>
                  <a:schemeClr val="tx1"/>
                </a:solidFill>
              </a:rPr>
              <a:t> to </a:t>
            </a:r>
            <a:r>
              <a:rPr lang="fr-FR" sz="2400" b="1" dirty="0" err="1" smtClean="0">
                <a:solidFill>
                  <a:schemeClr val="tx1"/>
                </a:solidFill>
              </a:rPr>
              <a:t>target</a:t>
            </a:r>
            <a:r>
              <a:rPr lang="fr-FR" sz="2400" b="1" dirty="0" smtClean="0">
                <a:solidFill>
                  <a:schemeClr val="tx1"/>
                </a:solidFill>
              </a:rPr>
              <a:t> </a:t>
            </a:r>
            <a:r>
              <a:rPr lang="fr-FR" sz="2400" dirty="0" err="1" smtClean="0">
                <a:solidFill>
                  <a:schemeClr val="tx1"/>
                </a:solidFill>
              </a:rPr>
              <a:t>along</a:t>
            </a:r>
            <a:r>
              <a:rPr lang="fr-FR" sz="2400" dirty="0" smtClean="0">
                <a:solidFill>
                  <a:schemeClr val="tx1"/>
                </a:solidFill>
              </a:rPr>
              <a:t> the </a:t>
            </a:r>
            <a:r>
              <a:rPr lang="fr-FR" sz="2400" dirty="0" err="1" smtClean="0">
                <a:solidFill>
                  <a:schemeClr val="tx1"/>
                </a:solidFill>
              </a:rPr>
              <a:t>primary</a:t>
            </a:r>
            <a:r>
              <a:rPr lang="fr-FR" sz="2400" dirty="0" smtClean="0">
                <a:solidFill>
                  <a:schemeClr val="tx1"/>
                </a:solidFill>
              </a:rPr>
              <a:t> areas to frontal </a:t>
            </a:r>
            <a:r>
              <a:rPr lang="fr-FR" sz="2400" dirty="0" err="1" smtClean="0">
                <a:solidFill>
                  <a:schemeClr val="tx1"/>
                </a:solidFill>
              </a:rPr>
              <a:t>path</a:t>
            </a:r>
            <a:endParaRPr lang="fr-FR" sz="2400" dirty="0" smtClean="0">
              <a:solidFill>
                <a:schemeClr val="tx1"/>
              </a:solidFill>
            </a:endParaRPr>
          </a:p>
          <a:p>
            <a:pPr>
              <a:buFont typeface="Arial" pitchFamily="34" charset="0"/>
              <a:buChar char="•"/>
            </a:pPr>
            <a:r>
              <a:rPr lang="fr-FR" sz="2400" dirty="0">
                <a:solidFill>
                  <a:schemeClr val="tx1"/>
                </a:solidFill>
              </a:rPr>
              <a:t> </a:t>
            </a:r>
            <a:r>
              <a:rPr lang="fr-FR" sz="2400" dirty="0" smtClean="0">
                <a:solidFill>
                  <a:schemeClr val="tx1"/>
                </a:solidFill>
              </a:rPr>
              <a:t>Passive vs. Active: more and more sensitive </a:t>
            </a:r>
            <a:r>
              <a:rPr lang="fr-FR" sz="2400" dirty="0" err="1" smtClean="0">
                <a:solidFill>
                  <a:schemeClr val="tx1"/>
                </a:solidFill>
              </a:rPr>
              <a:t>effect</a:t>
            </a:r>
            <a:r>
              <a:rPr lang="fr-FR" sz="2400" dirty="0" smtClean="0">
                <a:solidFill>
                  <a:schemeClr val="tx1"/>
                </a:solidFill>
              </a:rPr>
              <a:t> of </a:t>
            </a:r>
            <a:r>
              <a:rPr lang="fr-FR" sz="2400" b="1" dirty="0" err="1" smtClean="0">
                <a:solidFill>
                  <a:schemeClr val="tx1"/>
                </a:solidFill>
              </a:rPr>
              <a:t>task</a:t>
            </a:r>
            <a:r>
              <a:rPr lang="fr-FR" sz="2400" b="1" dirty="0" smtClean="0">
                <a:solidFill>
                  <a:schemeClr val="tx1"/>
                </a:solidFill>
              </a:rPr>
              <a:t> engagement </a:t>
            </a:r>
            <a:r>
              <a:rPr lang="fr-FR" sz="2400" dirty="0" err="1" smtClean="0">
                <a:solidFill>
                  <a:schemeClr val="tx1"/>
                </a:solidFill>
              </a:rPr>
              <a:t>when</a:t>
            </a:r>
            <a:r>
              <a:rPr lang="fr-FR" sz="2400" dirty="0" smtClean="0">
                <a:solidFill>
                  <a:schemeClr val="tx1"/>
                </a:solidFill>
              </a:rPr>
              <a:t> </a:t>
            </a:r>
            <a:r>
              <a:rPr lang="fr-FR" sz="2400" dirty="0" err="1" smtClean="0">
                <a:solidFill>
                  <a:schemeClr val="tx1"/>
                </a:solidFill>
              </a:rPr>
              <a:t>moving</a:t>
            </a:r>
            <a:r>
              <a:rPr lang="fr-FR" sz="2400" dirty="0" smtClean="0">
                <a:solidFill>
                  <a:schemeClr val="tx1"/>
                </a:solidFill>
              </a:rPr>
              <a:t> up</a:t>
            </a:r>
          </a:p>
          <a:p>
            <a:pPr>
              <a:buFont typeface="Arial" pitchFamily="34" charset="0"/>
              <a:buChar char="•"/>
            </a:pPr>
            <a:r>
              <a:rPr lang="fr-FR" sz="2400" dirty="0">
                <a:solidFill>
                  <a:schemeClr val="tx1"/>
                </a:solidFill>
              </a:rPr>
              <a:t> </a:t>
            </a:r>
            <a:r>
              <a:rPr lang="fr-FR" sz="2400" dirty="0" err="1" smtClean="0">
                <a:solidFill>
                  <a:schemeClr val="tx1"/>
                </a:solidFill>
              </a:rPr>
              <a:t>Cell</a:t>
            </a:r>
            <a:r>
              <a:rPr lang="fr-FR" sz="2400" dirty="0" smtClean="0">
                <a:solidFill>
                  <a:schemeClr val="tx1"/>
                </a:solidFill>
              </a:rPr>
              <a:t> </a:t>
            </a:r>
            <a:r>
              <a:rPr lang="fr-FR" sz="2400" dirty="0" err="1" smtClean="0">
                <a:solidFill>
                  <a:schemeClr val="tx1"/>
                </a:solidFill>
              </a:rPr>
              <a:t>response</a:t>
            </a:r>
            <a:r>
              <a:rPr lang="fr-FR" sz="2400" dirty="0" smtClean="0">
                <a:solidFill>
                  <a:schemeClr val="tx1"/>
                </a:solidFill>
              </a:rPr>
              <a:t> to </a:t>
            </a:r>
            <a:r>
              <a:rPr lang="fr-FR" sz="2400" b="1" dirty="0" err="1" smtClean="0">
                <a:solidFill>
                  <a:schemeClr val="tx1"/>
                </a:solidFill>
              </a:rPr>
              <a:t>behavioral</a:t>
            </a:r>
            <a:r>
              <a:rPr lang="fr-FR" sz="2400" b="1" dirty="0" smtClean="0">
                <a:solidFill>
                  <a:schemeClr val="tx1"/>
                </a:solidFill>
              </a:rPr>
              <a:t> </a:t>
            </a:r>
            <a:r>
              <a:rPr lang="fr-FR" sz="2400" b="1" dirty="0" err="1" smtClean="0">
                <a:solidFill>
                  <a:schemeClr val="tx1"/>
                </a:solidFill>
              </a:rPr>
              <a:t>meaning</a:t>
            </a:r>
            <a:r>
              <a:rPr lang="fr-FR" sz="2400" dirty="0" smtClean="0">
                <a:solidFill>
                  <a:schemeClr val="tx1"/>
                </a:solidFill>
              </a:rPr>
              <a:t> </a:t>
            </a:r>
            <a:r>
              <a:rPr lang="fr-FR" sz="2400" dirty="0" err="1" smtClean="0">
                <a:solidFill>
                  <a:schemeClr val="tx1"/>
                </a:solidFill>
              </a:rPr>
              <a:t>instead</a:t>
            </a:r>
            <a:r>
              <a:rPr lang="fr-FR" sz="2400" dirty="0" smtClean="0">
                <a:solidFill>
                  <a:schemeClr val="tx1"/>
                </a:solidFill>
              </a:rPr>
              <a:t> of </a:t>
            </a:r>
            <a:r>
              <a:rPr lang="fr-FR" sz="2400" dirty="0" err="1" smtClean="0">
                <a:solidFill>
                  <a:schemeClr val="tx1"/>
                </a:solidFill>
              </a:rPr>
              <a:t>acoustic</a:t>
            </a:r>
            <a:r>
              <a:rPr lang="fr-FR" sz="2400" dirty="0" smtClean="0">
                <a:solidFill>
                  <a:schemeClr val="tx1"/>
                </a:solidFill>
              </a:rPr>
              <a:t> </a:t>
            </a:r>
            <a:r>
              <a:rPr lang="fr-FR" sz="2400" dirty="0" err="1" smtClean="0">
                <a:solidFill>
                  <a:schemeClr val="tx1"/>
                </a:solidFill>
              </a:rPr>
              <a:t>features</a:t>
            </a:r>
            <a:endParaRPr lang="en-GB" sz="2400" dirty="0">
              <a:solidFill>
                <a:schemeClr val="tx1"/>
              </a:solidFill>
            </a:endParaRPr>
          </a:p>
        </p:txBody>
      </p:sp>
      <p:pic>
        <p:nvPicPr>
          <p:cNvPr id="6" name="Picture 1"/>
          <p:cNvPicPr>
            <a:picLocks noChangeAspect="1"/>
          </p:cNvPicPr>
          <p:nvPr/>
        </p:nvPicPr>
        <p:blipFill>
          <a:blip r:embed="rId4" cstate="print"/>
          <a:srcRect/>
          <a:stretch>
            <a:fillRect/>
          </a:stretch>
        </p:blipFill>
        <p:spPr bwMode="auto">
          <a:xfrm>
            <a:off x="0" y="959433"/>
            <a:ext cx="6066796" cy="3677660"/>
          </a:xfrm>
          <a:prstGeom prst="rect">
            <a:avLst/>
          </a:prstGeom>
          <a:noFill/>
          <a:ln w="9525">
            <a:noFill/>
            <a:miter lim="800000"/>
            <a:headEnd/>
            <a:tailEnd/>
          </a:ln>
        </p:spPr>
      </p:pic>
      <p:sp>
        <p:nvSpPr>
          <p:cNvPr id="7" name="Rectangle 2"/>
          <p:cNvSpPr>
            <a:spLocks noChangeArrowheads="1"/>
          </p:cNvSpPr>
          <p:nvPr/>
        </p:nvSpPr>
        <p:spPr bwMode="auto">
          <a:xfrm>
            <a:off x="6354755" y="6923109"/>
            <a:ext cx="3725870" cy="352725"/>
          </a:xfrm>
          <a:prstGeom prst="rect">
            <a:avLst/>
          </a:prstGeom>
          <a:noFill/>
          <a:ln w="9525">
            <a:noFill/>
            <a:miter lim="800000"/>
            <a:headEnd/>
            <a:tailEnd/>
          </a:ln>
        </p:spPr>
        <p:txBody>
          <a:bodyPr wrap="square">
            <a:spAutoFit/>
          </a:bodyPr>
          <a:lstStyle/>
          <a:p>
            <a:r>
              <a:rPr lang="en-US" sz="1800" dirty="0" err="1">
                <a:solidFill>
                  <a:schemeClr val="tx1"/>
                </a:solidFill>
              </a:rPr>
              <a:t>Elgueda</a:t>
            </a:r>
            <a:r>
              <a:rPr lang="en-US" sz="1800" dirty="0">
                <a:solidFill>
                  <a:schemeClr val="tx1"/>
                </a:solidFill>
              </a:rPr>
              <a:t> et </a:t>
            </a:r>
            <a:r>
              <a:rPr lang="en-US" sz="1800" dirty="0" smtClean="0">
                <a:solidFill>
                  <a:schemeClr val="tx1"/>
                </a:solidFill>
              </a:rPr>
              <a:t>al, 2014. ARO </a:t>
            </a:r>
            <a:r>
              <a:rPr lang="en-US" sz="1800" dirty="0">
                <a:solidFill>
                  <a:schemeClr val="tx1"/>
                </a:solidFill>
              </a:rPr>
              <a:t>Meeting</a:t>
            </a:r>
          </a:p>
        </p:txBody>
      </p:sp>
      <p:sp>
        <p:nvSpPr>
          <p:cNvPr id="23" name="ZoneTexte 22"/>
          <p:cNvSpPr txBox="1"/>
          <p:nvPr/>
        </p:nvSpPr>
        <p:spPr>
          <a:xfrm>
            <a:off x="7254890" y="5780101"/>
            <a:ext cx="2357454" cy="613117"/>
          </a:xfrm>
          <a:prstGeom prst="rect">
            <a:avLst/>
          </a:prstGeom>
          <a:noFill/>
        </p:spPr>
        <p:txBody>
          <a:bodyPr wrap="square" rtlCol="0">
            <a:spAutoFit/>
          </a:bodyPr>
          <a:lstStyle/>
          <a:p>
            <a:pPr algn="ctr"/>
            <a:r>
              <a:rPr lang="fr-FR" dirty="0" err="1" smtClean="0">
                <a:solidFill>
                  <a:schemeClr val="tx1"/>
                </a:solidFill>
              </a:rPr>
              <a:t>Categorical</a:t>
            </a:r>
            <a:r>
              <a:rPr lang="fr-FR" dirty="0" smtClean="0">
                <a:solidFill>
                  <a:schemeClr val="tx1"/>
                </a:solidFill>
              </a:rPr>
              <a:t> </a:t>
            </a:r>
            <a:r>
              <a:rPr lang="fr-FR" dirty="0" err="1" smtClean="0">
                <a:solidFill>
                  <a:schemeClr val="tx1"/>
                </a:solidFill>
              </a:rPr>
              <a:t>responses</a:t>
            </a:r>
            <a:endParaRPr lang="en-GB" dirty="0" err="1" smtClean="0">
              <a:solidFill>
                <a:schemeClr val="tx1"/>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714380" y="279375"/>
            <a:ext cx="8683650" cy="550234"/>
          </a:xfrm>
          <a:prstGeom prst="rect">
            <a:avLst/>
          </a:prstGeom>
          <a:noFill/>
          <a:ln w="9525">
            <a:noFill/>
            <a:miter lim="800000"/>
            <a:headEnd/>
            <a:tailEnd/>
          </a:ln>
        </p:spPr>
        <p:txBody>
          <a:bodyPr wrap="square" lIns="100794" tIns="50397" rIns="100794" bIns="50397">
            <a:spAutoFit/>
          </a:bodyPr>
          <a:lstStyle/>
          <a:p>
            <a:pPr algn="ctr"/>
            <a:r>
              <a:rPr lang="en-US" sz="3100" dirty="0" smtClean="0">
                <a:solidFill>
                  <a:schemeClr val="tx1"/>
                </a:solidFill>
              </a:rPr>
              <a:t>Multi-feature encoding in PFC</a:t>
            </a:r>
            <a:endParaRPr lang="en-US" sz="3100" dirty="0">
              <a:solidFill>
                <a:schemeClr val="tx1"/>
              </a:solidFill>
            </a:endParaRPr>
          </a:p>
        </p:txBody>
      </p:sp>
      <p:sp>
        <p:nvSpPr>
          <p:cNvPr id="111619" name="Rectangle 9"/>
          <p:cNvSpPr>
            <a:spLocks noChangeArrowheads="1"/>
          </p:cNvSpPr>
          <p:nvPr/>
        </p:nvSpPr>
        <p:spPr bwMode="auto">
          <a:xfrm>
            <a:off x="-31786" y="4986830"/>
            <a:ext cx="9501254" cy="506826"/>
          </a:xfrm>
          <a:prstGeom prst="rect">
            <a:avLst/>
          </a:prstGeom>
          <a:noFill/>
          <a:ln w="9525">
            <a:noFill/>
            <a:miter lim="800000"/>
            <a:headEnd/>
            <a:tailEnd/>
          </a:ln>
        </p:spPr>
        <p:txBody>
          <a:bodyPr wrap="square" lIns="100794" tIns="50397" rIns="100794" bIns="50397">
            <a:spAutoFit/>
          </a:bodyPr>
          <a:lstStyle/>
          <a:p>
            <a:pPr>
              <a:buFont typeface="Arial" pitchFamily="34" charset="0"/>
              <a:buChar char="•"/>
            </a:pPr>
            <a:r>
              <a:rPr lang="en-US" sz="2800" dirty="0" smtClean="0">
                <a:solidFill>
                  <a:schemeClr val="tx1"/>
                </a:solidFill>
              </a:rPr>
              <a:t> PFC cells are midway to </a:t>
            </a:r>
            <a:r>
              <a:rPr lang="en-US" sz="2800" b="1" dirty="0" smtClean="0">
                <a:solidFill>
                  <a:schemeClr val="tx1"/>
                </a:solidFill>
              </a:rPr>
              <a:t>motor output</a:t>
            </a:r>
            <a:endParaRPr lang="en-US" sz="2800" dirty="0">
              <a:solidFill>
                <a:schemeClr val="tx1"/>
              </a:solidFill>
            </a:endParaRPr>
          </a:p>
        </p:txBody>
      </p:sp>
      <p:pic>
        <p:nvPicPr>
          <p:cNvPr id="111620" name="Picture 10"/>
          <p:cNvPicPr>
            <a:picLocks noChangeAspect="1"/>
          </p:cNvPicPr>
          <p:nvPr/>
        </p:nvPicPr>
        <p:blipFill>
          <a:blip r:embed="rId3" cstate="print"/>
          <a:srcRect/>
          <a:stretch>
            <a:fillRect/>
          </a:stretch>
        </p:blipFill>
        <p:spPr bwMode="auto">
          <a:xfrm>
            <a:off x="182528" y="1422383"/>
            <a:ext cx="5894387" cy="2735262"/>
          </a:xfrm>
          <a:prstGeom prst="rect">
            <a:avLst/>
          </a:prstGeom>
          <a:noFill/>
          <a:ln w="9525">
            <a:noFill/>
            <a:miter lim="800000"/>
            <a:headEnd/>
            <a:tailEnd/>
          </a:ln>
        </p:spPr>
      </p:pic>
      <p:sp>
        <p:nvSpPr>
          <p:cNvPr id="11" name="ZoneTexte 10"/>
          <p:cNvSpPr txBox="1"/>
          <p:nvPr/>
        </p:nvSpPr>
        <p:spPr>
          <a:xfrm>
            <a:off x="253966" y="6810058"/>
            <a:ext cx="7215238" cy="613117"/>
          </a:xfrm>
          <a:prstGeom prst="rect">
            <a:avLst/>
          </a:prstGeom>
          <a:noFill/>
        </p:spPr>
        <p:txBody>
          <a:bodyPr wrap="square" rtlCol="0">
            <a:spAutoFit/>
          </a:bodyPr>
          <a:lstStyle/>
          <a:p>
            <a:r>
              <a:rPr lang="fr-FR" dirty="0" err="1" smtClean="0">
                <a:solidFill>
                  <a:schemeClr val="tx1"/>
                </a:solidFill>
              </a:rPr>
              <a:t>See</a:t>
            </a:r>
            <a:r>
              <a:rPr lang="fr-FR" dirty="0" smtClean="0">
                <a:solidFill>
                  <a:schemeClr val="tx1"/>
                </a:solidFill>
              </a:rPr>
              <a:t> </a:t>
            </a:r>
            <a:r>
              <a:rPr lang="fr-FR" b="1" dirty="0" smtClean="0">
                <a:solidFill>
                  <a:schemeClr val="tx1"/>
                </a:solidFill>
              </a:rPr>
              <a:t>Cours CA4(b) : Neurophysiologie cognitive de la perception</a:t>
            </a:r>
          </a:p>
          <a:p>
            <a:r>
              <a:rPr lang="en-GB" dirty="0" smtClean="0">
                <a:solidFill>
                  <a:schemeClr val="tx1"/>
                </a:solidFill>
              </a:rPr>
              <a:t>http://www.cognition.ens.fr/CA4b.html</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714380" y="279375"/>
            <a:ext cx="8683650" cy="550234"/>
          </a:xfrm>
          <a:prstGeom prst="rect">
            <a:avLst/>
          </a:prstGeom>
          <a:noFill/>
          <a:ln w="9525">
            <a:noFill/>
            <a:miter lim="800000"/>
            <a:headEnd/>
            <a:tailEnd/>
          </a:ln>
        </p:spPr>
        <p:txBody>
          <a:bodyPr wrap="square" lIns="100794" tIns="50397" rIns="100794" bIns="50397">
            <a:spAutoFit/>
          </a:bodyPr>
          <a:lstStyle/>
          <a:p>
            <a:pPr algn="ctr"/>
            <a:r>
              <a:rPr lang="en-US" sz="3100" dirty="0" smtClean="0">
                <a:solidFill>
                  <a:schemeClr val="tx1"/>
                </a:solidFill>
              </a:rPr>
              <a:t>Multi-feature encoding in PFC</a:t>
            </a:r>
            <a:endParaRPr lang="en-US" sz="3100" dirty="0">
              <a:solidFill>
                <a:schemeClr val="tx1"/>
              </a:solidFill>
            </a:endParaRPr>
          </a:p>
        </p:txBody>
      </p:sp>
      <p:sp>
        <p:nvSpPr>
          <p:cNvPr id="111619" name="Rectangle 9"/>
          <p:cNvSpPr>
            <a:spLocks noChangeArrowheads="1"/>
          </p:cNvSpPr>
          <p:nvPr/>
        </p:nvSpPr>
        <p:spPr bwMode="auto">
          <a:xfrm>
            <a:off x="-31786" y="4986830"/>
            <a:ext cx="9501254" cy="1721965"/>
          </a:xfrm>
          <a:prstGeom prst="rect">
            <a:avLst/>
          </a:prstGeom>
          <a:noFill/>
          <a:ln w="9525">
            <a:noFill/>
            <a:miter lim="800000"/>
            <a:headEnd/>
            <a:tailEnd/>
          </a:ln>
        </p:spPr>
        <p:txBody>
          <a:bodyPr wrap="square" lIns="100794" tIns="50397" rIns="100794" bIns="50397">
            <a:spAutoFit/>
          </a:bodyPr>
          <a:lstStyle/>
          <a:p>
            <a:pPr>
              <a:buFont typeface="Arial" pitchFamily="34" charset="0"/>
              <a:buChar char="•"/>
            </a:pPr>
            <a:r>
              <a:rPr lang="en-US" sz="2800" dirty="0" smtClean="0">
                <a:solidFill>
                  <a:schemeClr val="tx1"/>
                </a:solidFill>
              </a:rPr>
              <a:t> PFC cells are midway to </a:t>
            </a:r>
            <a:r>
              <a:rPr lang="en-US" sz="2800" b="1" dirty="0" smtClean="0">
                <a:solidFill>
                  <a:schemeClr val="tx1"/>
                </a:solidFill>
              </a:rPr>
              <a:t>motor output</a:t>
            </a:r>
          </a:p>
          <a:p>
            <a:pPr>
              <a:buFont typeface="Arial" pitchFamily="34" charset="0"/>
              <a:buChar char="•"/>
            </a:pPr>
            <a:r>
              <a:rPr lang="en-US" sz="2800" dirty="0" smtClean="0">
                <a:solidFill>
                  <a:schemeClr val="tx1"/>
                </a:solidFill>
              </a:rPr>
              <a:t> PFC </a:t>
            </a:r>
            <a:r>
              <a:rPr lang="en-US" sz="2800" dirty="0">
                <a:solidFill>
                  <a:schemeClr val="tx1"/>
                </a:solidFill>
              </a:rPr>
              <a:t>responses are also </a:t>
            </a:r>
            <a:r>
              <a:rPr lang="en-US" sz="2800" b="1" dirty="0" smtClean="0">
                <a:solidFill>
                  <a:schemeClr val="tx1"/>
                </a:solidFill>
              </a:rPr>
              <a:t>multimodal</a:t>
            </a:r>
            <a:r>
              <a:rPr lang="en-US" sz="2800" dirty="0" smtClean="0">
                <a:solidFill>
                  <a:schemeClr val="tx1"/>
                </a:solidFill>
              </a:rPr>
              <a:t> with cells responding </a:t>
            </a:r>
            <a:r>
              <a:rPr lang="en-US" sz="2800" dirty="0">
                <a:solidFill>
                  <a:schemeClr val="tx1"/>
                </a:solidFill>
              </a:rPr>
              <a:t>to acoustic and light </a:t>
            </a:r>
            <a:r>
              <a:rPr lang="en-US" sz="2800" dirty="0" smtClean="0">
                <a:solidFill>
                  <a:schemeClr val="tx1"/>
                </a:solidFill>
              </a:rPr>
              <a:t>targets</a:t>
            </a:r>
          </a:p>
          <a:p>
            <a:endParaRPr lang="en-US" sz="2800" dirty="0">
              <a:solidFill>
                <a:schemeClr val="tx1"/>
              </a:solidFill>
            </a:endParaRPr>
          </a:p>
        </p:txBody>
      </p:sp>
      <p:pic>
        <p:nvPicPr>
          <p:cNvPr id="111620" name="Picture 10"/>
          <p:cNvPicPr>
            <a:picLocks noChangeAspect="1"/>
          </p:cNvPicPr>
          <p:nvPr/>
        </p:nvPicPr>
        <p:blipFill>
          <a:blip r:embed="rId3" cstate="print"/>
          <a:srcRect/>
          <a:stretch>
            <a:fillRect/>
          </a:stretch>
        </p:blipFill>
        <p:spPr bwMode="auto">
          <a:xfrm>
            <a:off x="182528" y="1422383"/>
            <a:ext cx="5894387" cy="2735262"/>
          </a:xfrm>
          <a:prstGeom prst="rect">
            <a:avLst/>
          </a:prstGeom>
          <a:noFill/>
          <a:ln w="9525">
            <a:noFill/>
            <a:miter lim="800000"/>
            <a:headEnd/>
            <a:tailEnd/>
          </a:ln>
        </p:spPr>
      </p:pic>
      <p:grpSp>
        <p:nvGrpSpPr>
          <p:cNvPr id="2" name="Groupe 11"/>
          <p:cNvGrpSpPr/>
          <p:nvPr/>
        </p:nvGrpSpPr>
        <p:grpSpPr>
          <a:xfrm>
            <a:off x="6040444" y="1422383"/>
            <a:ext cx="4071966" cy="2638427"/>
            <a:chOff x="5880100" y="4451350"/>
            <a:chExt cx="3470275" cy="2352675"/>
          </a:xfrm>
        </p:grpSpPr>
        <p:grpSp>
          <p:nvGrpSpPr>
            <p:cNvPr id="3" name="Group 13"/>
            <p:cNvGrpSpPr>
              <a:grpSpLocks/>
            </p:cNvGrpSpPr>
            <p:nvPr/>
          </p:nvGrpSpPr>
          <p:grpSpPr bwMode="auto">
            <a:xfrm>
              <a:off x="5880100" y="4451350"/>
              <a:ext cx="3470275" cy="2352675"/>
              <a:chOff x="5334000" y="4038600"/>
              <a:chExt cx="3148614" cy="2133600"/>
            </a:xfrm>
          </p:grpSpPr>
          <p:pic>
            <p:nvPicPr>
              <p:cNvPr id="111625" name="Picture 11"/>
              <p:cNvPicPr>
                <a:picLocks noChangeAspect="1"/>
              </p:cNvPicPr>
              <p:nvPr/>
            </p:nvPicPr>
            <p:blipFill>
              <a:blip r:embed="rId4" cstate="print"/>
              <a:srcRect/>
              <a:stretch>
                <a:fillRect/>
              </a:stretch>
            </p:blipFill>
            <p:spPr bwMode="auto">
              <a:xfrm>
                <a:off x="5334000" y="4038600"/>
                <a:ext cx="3148614" cy="2133600"/>
              </a:xfrm>
              <a:prstGeom prst="rect">
                <a:avLst/>
              </a:prstGeom>
              <a:noFill/>
              <a:ln w="9525">
                <a:noFill/>
                <a:miter lim="800000"/>
                <a:headEnd/>
                <a:tailEnd/>
              </a:ln>
            </p:spPr>
          </p:pic>
          <p:sp>
            <p:nvSpPr>
              <p:cNvPr id="111626" name="Rectangle 12"/>
              <p:cNvSpPr>
                <a:spLocks noChangeArrowheads="1"/>
              </p:cNvSpPr>
              <p:nvPr/>
            </p:nvSpPr>
            <p:spPr bwMode="auto">
              <a:xfrm>
                <a:off x="5410200" y="4038600"/>
                <a:ext cx="228600" cy="228600"/>
              </a:xfrm>
              <a:prstGeom prst="rect">
                <a:avLst/>
              </a:prstGeom>
              <a:solidFill>
                <a:schemeClr val="bg1"/>
              </a:solidFill>
              <a:ln w="9525">
                <a:noFill/>
                <a:round/>
                <a:headEnd/>
                <a:tailEnd/>
              </a:ln>
            </p:spPr>
            <p:txBody>
              <a:bodyPr/>
              <a:lstStyle/>
              <a:p>
                <a:endParaRPr lang="en-US">
                  <a:solidFill>
                    <a:schemeClr val="tx1"/>
                  </a:solidFill>
                </a:endParaRPr>
              </a:p>
            </p:txBody>
          </p:sp>
        </p:grpSp>
        <p:sp>
          <p:nvSpPr>
            <p:cNvPr id="111622" name="TextBox 7"/>
            <p:cNvSpPr txBox="1">
              <a:spLocks noChangeArrowheads="1"/>
            </p:cNvSpPr>
            <p:nvPr/>
          </p:nvSpPr>
          <p:spPr bwMode="auto">
            <a:xfrm>
              <a:off x="7112000" y="4516438"/>
              <a:ext cx="766211" cy="275352"/>
            </a:xfrm>
            <a:prstGeom prst="rect">
              <a:avLst/>
            </a:prstGeom>
            <a:noFill/>
            <a:ln w="9525">
              <a:noFill/>
              <a:miter lim="800000"/>
              <a:headEnd/>
              <a:tailEnd/>
            </a:ln>
          </p:spPr>
          <p:txBody>
            <a:bodyPr wrap="none" lIns="100794" tIns="50397" rIns="100794" bIns="50397">
              <a:spAutoFit/>
            </a:bodyPr>
            <a:lstStyle/>
            <a:p>
              <a:r>
                <a:rPr lang="en-US" sz="1200" dirty="0" smtClean="0">
                  <a:solidFill>
                    <a:schemeClr val="tx1"/>
                  </a:solidFill>
                </a:rPr>
                <a:t>Sensory</a:t>
              </a:r>
              <a:endParaRPr lang="en-US" sz="1200" dirty="0">
                <a:solidFill>
                  <a:schemeClr val="tx1"/>
                </a:solidFill>
              </a:endParaRPr>
            </a:p>
          </p:txBody>
        </p:sp>
        <p:sp>
          <p:nvSpPr>
            <p:cNvPr id="111623" name="TextBox 8"/>
            <p:cNvSpPr txBox="1">
              <a:spLocks noChangeArrowheads="1"/>
            </p:cNvSpPr>
            <p:nvPr/>
          </p:nvSpPr>
          <p:spPr bwMode="auto">
            <a:xfrm>
              <a:off x="6553200" y="6048375"/>
              <a:ext cx="815904" cy="289843"/>
            </a:xfrm>
            <a:prstGeom prst="rect">
              <a:avLst/>
            </a:prstGeom>
            <a:noFill/>
            <a:ln w="9525">
              <a:noFill/>
              <a:miter lim="800000"/>
              <a:headEnd/>
              <a:tailEnd/>
            </a:ln>
          </p:spPr>
          <p:txBody>
            <a:bodyPr wrap="none" lIns="100794" tIns="50397" rIns="100794" bIns="50397">
              <a:spAutoFit/>
            </a:bodyPr>
            <a:lstStyle/>
            <a:p>
              <a:r>
                <a:rPr lang="en-US" sz="1300" dirty="0" smtClean="0">
                  <a:solidFill>
                    <a:schemeClr val="tx1"/>
                  </a:solidFill>
                </a:rPr>
                <a:t>Sensory</a:t>
              </a:r>
              <a:endParaRPr lang="en-US" sz="1300" dirty="0">
                <a:solidFill>
                  <a:schemeClr val="tx1"/>
                </a:solidFill>
              </a:endParaRPr>
            </a:p>
          </p:txBody>
        </p:sp>
        <p:sp>
          <p:nvSpPr>
            <p:cNvPr id="111624" name="TextBox 9"/>
            <p:cNvSpPr txBox="1">
              <a:spLocks noChangeArrowheads="1"/>
            </p:cNvSpPr>
            <p:nvPr/>
          </p:nvSpPr>
          <p:spPr bwMode="auto">
            <a:xfrm>
              <a:off x="6804025" y="4872038"/>
              <a:ext cx="596293" cy="275352"/>
            </a:xfrm>
            <a:prstGeom prst="rect">
              <a:avLst/>
            </a:prstGeom>
            <a:noFill/>
            <a:ln w="9525">
              <a:noFill/>
              <a:miter lim="800000"/>
              <a:headEnd/>
              <a:tailEnd/>
            </a:ln>
          </p:spPr>
          <p:txBody>
            <a:bodyPr wrap="none" lIns="100794" tIns="50397" rIns="100794" bIns="50397">
              <a:spAutoFit/>
            </a:bodyPr>
            <a:lstStyle/>
            <a:p>
              <a:r>
                <a:rPr lang="en-US" sz="1200" dirty="0" smtClean="0">
                  <a:solidFill>
                    <a:schemeClr val="tx1"/>
                  </a:solidFill>
                </a:rPr>
                <a:t>Motor</a:t>
              </a:r>
              <a:endParaRPr lang="en-US" sz="1200" dirty="0">
                <a:solidFill>
                  <a:schemeClr val="tx1"/>
                </a:solidFill>
              </a:endParaRPr>
            </a:p>
          </p:txBody>
        </p:sp>
      </p:grpSp>
      <p:sp>
        <p:nvSpPr>
          <p:cNvPr id="11" name="ZoneTexte 10"/>
          <p:cNvSpPr txBox="1"/>
          <p:nvPr/>
        </p:nvSpPr>
        <p:spPr>
          <a:xfrm>
            <a:off x="253966" y="6810058"/>
            <a:ext cx="7215238" cy="613117"/>
          </a:xfrm>
          <a:prstGeom prst="rect">
            <a:avLst/>
          </a:prstGeom>
          <a:noFill/>
        </p:spPr>
        <p:txBody>
          <a:bodyPr wrap="square" rtlCol="0">
            <a:spAutoFit/>
          </a:bodyPr>
          <a:lstStyle/>
          <a:p>
            <a:r>
              <a:rPr lang="fr-FR" dirty="0" err="1" smtClean="0">
                <a:solidFill>
                  <a:schemeClr val="tx1"/>
                </a:solidFill>
              </a:rPr>
              <a:t>See</a:t>
            </a:r>
            <a:r>
              <a:rPr lang="fr-FR" dirty="0" smtClean="0">
                <a:solidFill>
                  <a:schemeClr val="tx1"/>
                </a:solidFill>
              </a:rPr>
              <a:t> </a:t>
            </a:r>
            <a:r>
              <a:rPr lang="fr-FR" b="1" dirty="0" smtClean="0">
                <a:solidFill>
                  <a:schemeClr val="tx1"/>
                </a:solidFill>
              </a:rPr>
              <a:t>Cours NP1 : Neurophysiologie cognitive de la perception</a:t>
            </a:r>
          </a:p>
          <a:p>
            <a:r>
              <a:rPr lang="en-GB" dirty="0" smtClean="0">
                <a:solidFill>
                  <a:schemeClr val="tx1"/>
                </a:solidFill>
              </a:rPr>
              <a:t>http://www.cognition.ens.fr/NP1.html</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cstate="print"/>
          <a:srcRect/>
          <a:stretch>
            <a:fillRect/>
          </a:stretch>
        </p:blipFill>
        <p:spPr bwMode="auto">
          <a:xfrm>
            <a:off x="39652" y="1301609"/>
            <a:ext cx="6572296" cy="5669086"/>
          </a:xfrm>
          <a:prstGeom prst="rect">
            <a:avLst/>
          </a:prstGeom>
          <a:noFill/>
          <a:ln w="9525">
            <a:noFill/>
            <a:miter lim="800000"/>
            <a:headEnd/>
            <a:tailEnd/>
          </a:ln>
          <a:effectLst/>
        </p:spPr>
      </p:pic>
      <p:sp>
        <p:nvSpPr>
          <p:cNvPr id="9" name="Titre 1"/>
          <p:cNvSpPr txBox="1">
            <a:spLocks/>
          </p:cNvSpPr>
          <p:nvPr/>
        </p:nvSpPr>
        <p:spPr>
          <a:xfrm>
            <a:off x="396842" y="207937"/>
            <a:ext cx="9064625" cy="1255713"/>
          </a:xfrm>
          <a:prstGeom prst="rect">
            <a:avLst/>
          </a:prstGeom>
        </p:spPr>
        <p:txBody>
          <a:bodyPr/>
          <a:lstStyle/>
          <a:p>
            <a:pPr lvl="0" algn="ctr" eaLnBrk="0">
              <a:defRPr/>
            </a:pPr>
            <a:r>
              <a:rPr lang="fr-FR" sz="4400" kern="0" dirty="0">
                <a:solidFill>
                  <a:schemeClr val="tx1"/>
                </a:solidFill>
              </a:rPr>
              <a:t>A1 </a:t>
            </a:r>
            <a:r>
              <a:rPr lang="fr-FR" sz="4400" kern="0" dirty="0" err="1">
                <a:solidFill>
                  <a:schemeClr val="tx1"/>
                </a:solidFill>
              </a:rPr>
              <a:t>plasticity</a:t>
            </a:r>
            <a:r>
              <a:rPr lang="fr-FR" sz="4400" kern="0" dirty="0">
                <a:solidFill>
                  <a:schemeClr val="tx1"/>
                </a:solidFill>
              </a:rPr>
              <a:t> and top-down </a:t>
            </a:r>
            <a:r>
              <a:rPr lang="fr-FR" sz="4400" kern="0" dirty="0" err="1">
                <a:solidFill>
                  <a:schemeClr val="tx1"/>
                </a:solidFill>
              </a:rPr>
              <a:t>effects</a:t>
            </a:r>
            <a:endParaRPr lang="en-GB" sz="4400" kern="0" dirty="0">
              <a:solidFill>
                <a:schemeClr val="tx1"/>
              </a:solidFill>
            </a:endParaRPr>
          </a:p>
        </p:txBody>
      </p:sp>
      <p:sp>
        <p:nvSpPr>
          <p:cNvPr id="7" name="Rectangle 2"/>
          <p:cNvSpPr>
            <a:spLocks noChangeArrowheads="1"/>
          </p:cNvSpPr>
          <p:nvPr/>
        </p:nvSpPr>
        <p:spPr bwMode="auto">
          <a:xfrm>
            <a:off x="6611948" y="6994547"/>
            <a:ext cx="3725870" cy="352725"/>
          </a:xfrm>
          <a:prstGeom prst="rect">
            <a:avLst/>
          </a:prstGeom>
          <a:noFill/>
          <a:ln w="9525">
            <a:noFill/>
            <a:miter lim="800000"/>
            <a:headEnd/>
            <a:tailEnd/>
          </a:ln>
        </p:spPr>
        <p:txBody>
          <a:bodyPr wrap="square">
            <a:spAutoFit/>
          </a:bodyPr>
          <a:lstStyle/>
          <a:p>
            <a:r>
              <a:rPr lang="en-US" sz="1800" dirty="0" smtClean="0">
                <a:solidFill>
                  <a:schemeClr val="tx1"/>
                </a:solidFill>
              </a:rPr>
              <a:t>Fritz et al, 2010. Nature </a:t>
            </a:r>
            <a:r>
              <a:rPr lang="en-US" sz="1800" dirty="0" err="1" smtClean="0">
                <a:solidFill>
                  <a:schemeClr val="tx1"/>
                </a:solidFill>
              </a:rPr>
              <a:t>Neuro</a:t>
            </a:r>
            <a:endParaRPr lang="en-US" sz="1800" dirty="0">
              <a:solidFill>
                <a:schemeClr val="tx1"/>
              </a:solidFill>
            </a:endParaRPr>
          </a:p>
        </p:txBody>
      </p:sp>
      <p:sp>
        <p:nvSpPr>
          <p:cNvPr id="8" name="ZoneTexte 4"/>
          <p:cNvSpPr txBox="1">
            <a:spLocks noChangeArrowheads="1"/>
          </p:cNvSpPr>
          <p:nvPr/>
        </p:nvSpPr>
        <p:spPr bwMode="auto">
          <a:xfrm>
            <a:off x="6040438" y="1869159"/>
            <a:ext cx="4040187" cy="3910942"/>
          </a:xfrm>
          <a:prstGeom prst="rect">
            <a:avLst/>
          </a:prstGeom>
          <a:noFill/>
          <a:ln w="9525">
            <a:noFill/>
            <a:miter lim="800000"/>
            <a:headEnd/>
            <a:tailEnd/>
          </a:ln>
        </p:spPr>
        <p:txBody>
          <a:bodyPr wrap="square">
            <a:spAutoFit/>
          </a:bodyPr>
          <a:lstStyle/>
          <a:p>
            <a:pPr>
              <a:buFont typeface="Arial" pitchFamily="34" charset="0"/>
              <a:buChar char="•"/>
            </a:pPr>
            <a:r>
              <a:rPr lang="fr-FR" sz="2400" dirty="0" smtClean="0">
                <a:solidFill>
                  <a:schemeClr val="tx1"/>
                </a:solidFill>
              </a:rPr>
              <a:t> </a:t>
            </a:r>
            <a:r>
              <a:rPr lang="fr-FR" sz="2400" b="1" dirty="0" err="1" smtClean="0">
                <a:solidFill>
                  <a:schemeClr val="tx1"/>
                </a:solidFill>
              </a:rPr>
              <a:t>Gating</a:t>
            </a:r>
            <a:r>
              <a:rPr lang="fr-FR" sz="2400" b="1" dirty="0" smtClean="0">
                <a:solidFill>
                  <a:schemeClr val="tx1"/>
                </a:solidFill>
              </a:rPr>
              <a:t> of information in </a:t>
            </a:r>
            <a:r>
              <a:rPr lang="fr-FR" sz="2400" b="1" dirty="0" err="1" smtClean="0">
                <a:solidFill>
                  <a:schemeClr val="tx1"/>
                </a:solidFill>
              </a:rPr>
              <a:t>dlPFC</a:t>
            </a:r>
            <a:r>
              <a:rPr lang="fr-FR" sz="2400" dirty="0" smtClean="0">
                <a:solidFill>
                  <a:schemeClr val="tx1"/>
                </a:solidFill>
              </a:rPr>
              <a:t> in active state (</a:t>
            </a:r>
            <a:r>
              <a:rPr lang="fr-FR" sz="2400" dirty="0" err="1" smtClean="0">
                <a:solidFill>
                  <a:schemeClr val="tx1"/>
                </a:solidFill>
              </a:rPr>
              <a:t>Ref</a:t>
            </a:r>
            <a:r>
              <a:rPr lang="fr-FR" sz="2400" dirty="0" smtClean="0">
                <a:solidFill>
                  <a:schemeClr val="tx1"/>
                </a:solidFill>
              </a:rPr>
              <a:t>. </a:t>
            </a:r>
            <a:r>
              <a:rPr lang="fr-FR" sz="2400" dirty="0" err="1" smtClean="0">
                <a:solidFill>
                  <a:schemeClr val="tx1"/>
                </a:solidFill>
              </a:rPr>
              <a:t>response</a:t>
            </a:r>
            <a:r>
              <a:rPr lang="fr-FR" sz="2400" dirty="0" smtClean="0">
                <a:solidFill>
                  <a:schemeClr val="tx1"/>
                </a:solidFill>
              </a:rPr>
              <a:t> </a:t>
            </a:r>
            <a:r>
              <a:rPr lang="fr-FR" sz="2400" dirty="0" err="1" smtClean="0">
                <a:solidFill>
                  <a:schemeClr val="tx1"/>
                </a:solidFill>
              </a:rPr>
              <a:t>act</a:t>
            </a:r>
            <a:r>
              <a:rPr lang="fr-FR" sz="2400" dirty="0" smtClean="0">
                <a:solidFill>
                  <a:schemeClr val="tx1"/>
                </a:solidFill>
              </a:rPr>
              <a:t>. vs passive)</a:t>
            </a:r>
          </a:p>
          <a:p>
            <a:pPr>
              <a:buFont typeface="Arial" pitchFamily="34" charset="0"/>
              <a:buChar char="•"/>
            </a:pPr>
            <a:r>
              <a:rPr lang="fr-FR" sz="2400" dirty="0">
                <a:solidFill>
                  <a:schemeClr val="tx1"/>
                </a:solidFill>
              </a:rPr>
              <a:t> </a:t>
            </a:r>
            <a:r>
              <a:rPr lang="fr-FR" sz="2400" dirty="0" err="1" smtClean="0">
                <a:solidFill>
                  <a:schemeClr val="tx1"/>
                </a:solidFill>
              </a:rPr>
              <a:t>Loss</a:t>
            </a:r>
            <a:r>
              <a:rPr lang="fr-FR" sz="2400" dirty="0" smtClean="0">
                <a:solidFill>
                  <a:schemeClr val="tx1"/>
                </a:solidFill>
              </a:rPr>
              <a:t> of </a:t>
            </a:r>
            <a:r>
              <a:rPr lang="fr-FR" sz="2400" dirty="0" err="1" smtClean="0">
                <a:solidFill>
                  <a:schemeClr val="tx1"/>
                </a:solidFill>
              </a:rPr>
              <a:t>coherence</a:t>
            </a:r>
            <a:r>
              <a:rPr lang="fr-FR" sz="2400" dirty="0" smtClean="0">
                <a:solidFill>
                  <a:schemeClr val="tx1"/>
                </a:solidFill>
              </a:rPr>
              <a:t> in the beta-band </a:t>
            </a:r>
            <a:r>
              <a:rPr lang="fr-FR" sz="2400" dirty="0" err="1" smtClean="0">
                <a:solidFill>
                  <a:schemeClr val="tx1"/>
                </a:solidFill>
              </a:rPr>
              <a:t>during</a:t>
            </a:r>
            <a:r>
              <a:rPr lang="fr-FR" sz="2400" dirty="0" smtClean="0">
                <a:solidFill>
                  <a:schemeClr val="tx1"/>
                </a:solidFill>
              </a:rPr>
              <a:t> the active state and the first trials of the post-passive </a:t>
            </a:r>
            <a:r>
              <a:rPr lang="fr-FR" sz="2400" dirty="0" smtClean="0">
                <a:solidFill>
                  <a:schemeClr val="tx1"/>
                </a:solidFill>
                <a:sym typeface="Wingdings" pitchFamily="2" charset="2"/>
              </a:rPr>
              <a:t> </a:t>
            </a:r>
            <a:r>
              <a:rPr lang="fr-FR" sz="2400" dirty="0" err="1" smtClean="0">
                <a:solidFill>
                  <a:schemeClr val="tx1"/>
                </a:solidFill>
                <a:sym typeface="Wingdings" pitchFamily="2" charset="2"/>
              </a:rPr>
              <a:t>correlate</a:t>
            </a:r>
            <a:r>
              <a:rPr lang="fr-FR" sz="2400" dirty="0" smtClean="0">
                <a:solidFill>
                  <a:schemeClr val="tx1"/>
                </a:solidFill>
                <a:sym typeface="Wingdings" pitchFamily="2" charset="2"/>
              </a:rPr>
              <a:t> for </a:t>
            </a:r>
            <a:r>
              <a:rPr lang="fr-FR" sz="2400" dirty="0" err="1" smtClean="0">
                <a:solidFill>
                  <a:schemeClr val="tx1"/>
                </a:solidFill>
                <a:sym typeface="Wingdings" pitchFamily="2" charset="2"/>
              </a:rPr>
              <a:t>plasticity</a:t>
            </a:r>
            <a:r>
              <a:rPr lang="fr-FR" sz="2400" dirty="0" smtClean="0">
                <a:solidFill>
                  <a:schemeClr val="tx1"/>
                </a:solidFill>
                <a:sym typeface="Wingdings" pitchFamily="2" charset="2"/>
              </a:rPr>
              <a:t>?</a:t>
            </a:r>
          </a:p>
          <a:p>
            <a:pPr>
              <a:buFont typeface="Arial" pitchFamily="34" charset="0"/>
              <a:buChar char="•"/>
            </a:pPr>
            <a:r>
              <a:rPr lang="fr-FR" sz="2400" dirty="0">
                <a:solidFill>
                  <a:schemeClr val="tx1"/>
                </a:solidFill>
                <a:sym typeface="Wingdings" pitchFamily="2" charset="2"/>
              </a:rPr>
              <a:t> </a:t>
            </a:r>
            <a:r>
              <a:rPr lang="fr-FR" sz="2400" dirty="0" smtClean="0">
                <a:solidFill>
                  <a:schemeClr val="tx1"/>
                </a:solidFill>
                <a:sym typeface="Wingdings" pitchFamily="2" charset="2"/>
              </a:rPr>
              <a:t>This </a:t>
            </a:r>
            <a:r>
              <a:rPr lang="fr-FR" sz="2400" dirty="0" err="1" smtClean="0">
                <a:solidFill>
                  <a:schemeClr val="tx1"/>
                </a:solidFill>
                <a:sym typeface="Wingdings" pitchFamily="2" charset="2"/>
              </a:rPr>
              <a:t>decrease</a:t>
            </a:r>
            <a:r>
              <a:rPr lang="fr-FR" sz="2400" dirty="0" smtClean="0">
                <a:solidFill>
                  <a:schemeClr val="tx1"/>
                </a:solidFill>
                <a:sym typeface="Wingdings" pitchFamily="2" charset="2"/>
              </a:rPr>
              <a:t> in </a:t>
            </a:r>
            <a:r>
              <a:rPr lang="fr-FR" sz="2400" dirty="0" err="1" smtClean="0">
                <a:solidFill>
                  <a:schemeClr val="tx1"/>
                </a:solidFill>
                <a:sym typeface="Wingdings" pitchFamily="2" charset="2"/>
              </a:rPr>
              <a:t>coherence</a:t>
            </a:r>
            <a:r>
              <a:rPr lang="fr-FR" sz="2400" dirty="0" smtClean="0">
                <a:solidFill>
                  <a:schemeClr val="tx1"/>
                </a:solidFill>
                <a:sym typeface="Wingdings" pitchFamily="2" charset="2"/>
              </a:rPr>
              <a:t> </a:t>
            </a:r>
            <a:r>
              <a:rPr lang="fr-FR" sz="2400" dirty="0" err="1" smtClean="0">
                <a:solidFill>
                  <a:schemeClr val="tx1"/>
                </a:solidFill>
                <a:sym typeface="Wingdings" pitchFamily="2" charset="2"/>
              </a:rPr>
              <a:t>is</a:t>
            </a:r>
            <a:r>
              <a:rPr lang="fr-FR" sz="2400" dirty="0" smtClean="0">
                <a:solidFill>
                  <a:schemeClr val="tx1"/>
                </a:solidFill>
                <a:sym typeface="Wingdings" pitchFamily="2" charset="2"/>
              </a:rPr>
              <a:t> </a:t>
            </a:r>
            <a:r>
              <a:rPr lang="fr-FR" sz="2400" b="1" dirty="0" smtClean="0">
                <a:solidFill>
                  <a:schemeClr val="tx1"/>
                </a:solidFill>
                <a:sym typeface="Wingdings" pitchFamily="2" charset="2"/>
              </a:rPr>
              <a:t>more </a:t>
            </a:r>
            <a:r>
              <a:rPr lang="fr-FR" sz="2400" b="1" dirty="0" err="1" smtClean="0">
                <a:solidFill>
                  <a:schemeClr val="tx1"/>
                </a:solidFill>
                <a:sym typeface="Wingdings" pitchFamily="2" charset="2"/>
              </a:rPr>
              <a:t>clear</a:t>
            </a:r>
            <a:r>
              <a:rPr lang="fr-FR" sz="2400" b="1" dirty="0" smtClean="0">
                <a:solidFill>
                  <a:schemeClr val="tx1"/>
                </a:solidFill>
                <a:sym typeface="Wingdings" pitchFamily="2" charset="2"/>
              </a:rPr>
              <a:t> in the </a:t>
            </a:r>
            <a:r>
              <a:rPr lang="fr-FR" sz="2400" b="1" dirty="0" err="1" smtClean="0">
                <a:solidFill>
                  <a:schemeClr val="tx1"/>
                </a:solidFill>
                <a:sym typeface="Wingdings" pitchFamily="2" charset="2"/>
              </a:rPr>
              <a:t>target</a:t>
            </a:r>
            <a:r>
              <a:rPr lang="fr-FR" sz="2400" b="1" dirty="0" smtClean="0">
                <a:solidFill>
                  <a:schemeClr val="tx1"/>
                </a:solidFill>
                <a:sym typeface="Wingdings" pitchFamily="2" charset="2"/>
              </a:rPr>
              <a:t> area of A1</a:t>
            </a:r>
            <a:r>
              <a:rPr lang="fr-FR" sz="2400" dirty="0" smtClean="0">
                <a:solidFill>
                  <a:schemeClr val="tx1"/>
                </a:solidFill>
                <a:sym typeface="Wingdings" pitchFamily="2" charset="2"/>
              </a:rPr>
              <a:t>.</a:t>
            </a:r>
            <a:endParaRPr lang="en-GB" sz="2400" dirty="0">
              <a:solidFill>
                <a:schemeClr val="tx1"/>
              </a:solidFill>
            </a:endParaRPr>
          </a:p>
        </p:txBody>
      </p:sp>
      <p:sp>
        <p:nvSpPr>
          <p:cNvPr id="11" name="ZoneTexte 10"/>
          <p:cNvSpPr txBox="1"/>
          <p:nvPr/>
        </p:nvSpPr>
        <p:spPr>
          <a:xfrm>
            <a:off x="968346" y="922317"/>
            <a:ext cx="3500462" cy="613117"/>
          </a:xfrm>
          <a:prstGeom prst="rect">
            <a:avLst/>
          </a:prstGeom>
          <a:noFill/>
        </p:spPr>
        <p:txBody>
          <a:bodyPr wrap="square" rtlCol="0">
            <a:spAutoFit/>
          </a:bodyPr>
          <a:lstStyle/>
          <a:p>
            <a:pPr algn="ctr"/>
            <a:r>
              <a:rPr lang="fr-FR" dirty="0" err="1" smtClean="0">
                <a:solidFill>
                  <a:schemeClr val="tx1"/>
                </a:solidFill>
              </a:rPr>
              <a:t>Simultaneous</a:t>
            </a:r>
            <a:r>
              <a:rPr lang="fr-FR" dirty="0" smtClean="0">
                <a:solidFill>
                  <a:schemeClr val="tx1"/>
                </a:solidFill>
              </a:rPr>
              <a:t> LFP </a:t>
            </a:r>
            <a:r>
              <a:rPr lang="fr-FR" dirty="0" err="1" smtClean="0">
                <a:solidFill>
                  <a:schemeClr val="tx1"/>
                </a:solidFill>
              </a:rPr>
              <a:t>recordings</a:t>
            </a:r>
            <a:r>
              <a:rPr lang="fr-FR" dirty="0" smtClean="0">
                <a:solidFill>
                  <a:schemeClr val="tx1"/>
                </a:solidFill>
              </a:rPr>
              <a:t> in A1/</a:t>
            </a:r>
            <a:r>
              <a:rPr lang="fr-FR" dirty="0" err="1" smtClean="0">
                <a:solidFill>
                  <a:schemeClr val="tx1"/>
                </a:solidFill>
              </a:rPr>
              <a:t>dlFC</a:t>
            </a:r>
            <a:endParaRPr lang="en-GB" dirty="0" err="1" smtClean="0">
              <a:solidFill>
                <a:schemeClr val="tx1"/>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3" cstate="print"/>
          <a:srcRect/>
          <a:stretch>
            <a:fillRect/>
          </a:stretch>
        </p:blipFill>
        <p:spPr bwMode="auto">
          <a:xfrm>
            <a:off x="1111222" y="1279507"/>
            <a:ext cx="4482067" cy="5326059"/>
          </a:xfrm>
          <a:prstGeom prst="rect">
            <a:avLst/>
          </a:prstGeom>
          <a:noFill/>
          <a:ln w="9525">
            <a:noFill/>
            <a:miter lim="800000"/>
            <a:headEnd/>
            <a:tailEnd/>
          </a:ln>
          <a:effectLst/>
        </p:spPr>
      </p:pic>
      <p:sp>
        <p:nvSpPr>
          <p:cNvPr id="112645" name="Rectangle 10"/>
          <p:cNvSpPr>
            <a:spLocks noChangeArrowheads="1"/>
          </p:cNvSpPr>
          <p:nvPr/>
        </p:nvSpPr>
        <p:spPr bwMode="auto">
          <a:xfrm>
            <a:off x="758704" y="336550"/>
            <a:ext cx="8563217" cy="564662"/>
          </a:xfrm>
          <a:prstGeom prst="rect">
            <a:avLst/>
          </a:prstGeom>
          <a:noFill/>
          <a:ln w="9525">
            <a:noFill/>
            <a:miter lim="800000"/>
            <a:headEnd/>
            <a:tailEnd/>
          </a:ln>
        </p:spPr>
        <p:txBody>
          <a:bodyPr wrap="none" lIns="100794" tIns="50397" rIns="100794" bIns="50397">
            <a:spAutoFit/>
          </a:bodyPr>
          <a:lstStyle/>
          <a:p>
            <a:pPr algn="ctr"/>
            <a:r>
              <a:rPr lang="en-US" sz="3200" dirty="0">
                <a:solidFill>
                  <a:schemeClr val="tx1"/>
                </a:solidFill>
                <a:latin typeface="Helvetica" pitchFamily="34" charset="0"/>
              </a:rPr>
              <a:t>STRF Changes Induced by </a:t>
            </a:r>
            <a:r>
              <a:rPr lang="en-US" sz="3200" dirty="0" smtClean="0">
                <a:solidFill>
                  <a:schemeClr val="tx1"/>
                </a:solidFill>
                <a:latin typeface="Helvetica" pitchFamily="34" charset="0"/>
              </a:rPr>
              <a:t>OFC </a:t>
            </a:r>
            <a:r>
              <a:rPr lang="en-US" sz="3200" dirty="0">
                <a:solidFill>
                  <a:schemeClr val="tx1"/>
                </a:solidFill>
                <a:latin typeface="Helvetica" pitchFamily="34" charset="0"/>
              </a:rPr>
              <a:t>Stimulation </a:t>
            </a:r>
            <a:r>
              <a:rPr lang="en-US" sz="3200" dirty="0">
                <a:solidFill>
                  <a:schemeClr val="tx1"/>
                </a:solidFill>
              </a:rPr>
              <a:t>  </a:t>
            </a:r>
          </a:p>
        </p:txBody>
      </p:sp>
      <p:sp>
        <p:nvSpPr>
          <p:cNvPr id="19" name="Rectangle 2"/>
          <p:cNvSpPr>
            <a:spLocks noChangeArrowheads="1"/>
          </p:cNvSpPr>
          <p:nvPr/>
        </p:nvSpPr>
        <p:spPr bwMode="auto">
          <a:xfrm>
            <a:off x="7100920" y="6923109"/>
            <a:ext cx="3725870" cy="352725"/>
          </a:xfrm>
          <a:prstGeom prst="rect">
            <a:avLst/>
          </a:prstGeom>
          <a:noFill/>
          <a:ln w="9525">
            <a:noFill/>
            <a:miter lim="800000"/>
            <a:headEnd/>
            <a:tailEnd/>
          </a:ln>
        </p:spPr>
        <p:txBody>
          <a:bodyPr wrap="square">
            <a:spAutoFit/>
          </a:bodyPr>
          <a:lstStyle/>
          <a:p>
            <a:r>
              <a:rPr lang="en-US" sz="1800" dirty="0" err="1" smtClean="0">
                <a:solidFill>
                  <a:schemeClr val="tx1"/>
                </a:solidFill>
              </a:rPr>
              <a:t>Winkowski</a:t>
            </a:r>
            <a:r>
              <a:rPr lang="en-US" sz="1800" dirty="0" smtClean="0">
                <a:solidFill>
                  <a:schemeClr val="tx1"/>
                </a:solidFill>
              </a:rPr>
              <a:t> </a:t>
            </a:r>
            <a:r>
              <a:rPr lang="en-US" sz="1800" dirty="0">
                <a:solidFill>
                  <a:schemeClr val="tx1"/>
                </a:solidFill>
              </a:rPr>
              <a:t>et </a:t>
            </a:r>
            <a:r>
              <a:rPr lang="en-US" sz="1800" dirty="0" smtClean="0">
                <a:solidFill>
                  <a:schemeClr val="tx1"/>
                </a:solidFill>
              </a:rPr>
              <a:t>al, 2013. JNS</a:t>
            </a:r>
            <a:endParaRPr lang="en-US" sz="1800" dirty="0">
              <a:solidFill>
                <a:schemeClr val="tx1"/>
              </a:solidFill>
            </a:endParaRPr>
          </a:p>
        </p:txBody>
      </p:sp>
      <p:sp>
        <p:nvSpPr>
          <p:cNvPr id="21" name="ZoneTexte 4"/>
          <p:cNvSpPr txBox="1">
            <a:spLocks noChangeArrowheads="1"/>
          </p:cNvSpPr>
          <p:nvPr/>
        </p:nvSpPr>
        <p:spPr bwMode="auto">
          <a:xfrm>
            <a:off x="6040438" y="2708267"/>
            <a:ext cx="4040187" cy="1133772"/>
          </a:xfrm>
          <a:prstGeom prst="rect">
            <a:avLst/>
          </a:prstGeom>
          <a:noFill/>
          <a:ln w="9525">
            <a:noFill/>
            <a:miter lim="800000"/>
            <a:headEnd/>
            <a:tailEnd/>
          </a:ln>
        </p:spPr>
        <p:txBody>
          <a:bodyPr wrap="square">
            <a:spAutoFit/>
          </a:bodyPr>
          <a:lstStyle/>
          <a:p>
            <a:pPr>
              <a:buFont typeface="Arial" charset="0"/>
              <a:buChar char="•"/>
            </a:pPr>
            <a:r>
              <a:rPr lang="fr-FR" sz="2400" dirty="0">
                <a:solidFill>
                  <a:schemeClr val="tx1"/>
                </a:solidFill>
              </a:rPr>
              <a:t> </a:t>
            </a:r>
            <a:r>
              <a:rPr lang="fr-FR" sz="2400" dirty="0" err="1" smtClean="0">
                <a:solidFill>
                  <a:schemeClr val="tx1"/>
                </a:solidFill>
              </a:rPr>
              <a:t>Pairing</a:t>
            </a:r>
            <a:r>
              <a:rPr lang="fr-FR" sz="2400" dirty="0" smtClean="0">
                <a:solidFill>
                  <a:schemeClr val="tx1"/>
                </a:solidFill>
              </a:rPr>
              <a:t> of the OFC in </a:t>
            </a:r>
            <a:r>
              <a:rPr lang="fr-FR" sz="2400" b="1" dirty="0" err="1" smtClean="0">
                <a:solidFill>
                  <a:schemeClr val="tx1"/>
                </a:solidFill>
              </a:rPr>
              <a:t>mice</a:t>
            </a:r>
            <a:r>
              <a:rPr lang="fr-FR" sz="2400" dirty="0">
                <a:solidFill>
                  <a:schemeClr val="tx1"/>
                </a:solidFill>
              </a:rPr>
              <a:t> </a:t>
            </a:r>
            <a:r>
              <a:rPr lang="fr-FR" sz="2400" dirty="0" err="1" smtClean="0">
                <a:solidFill>
                  <a:schemeClr val="tx1"/>
                </a:solidFill>
              </a:rPr>
              <a:t>decreases</a:t>
            </a:r>
            <a:r>
              <a:rPr lang="fr-FR" sz="2400" dirty="0" smtClean="0">
                <a:solidFill>
                  <a:schemeClr val="tx1"/>
                </a:solidFill>
              </a:rPr>
              <a:t> </a:t>
            </a:r>
            <a:r>
              <a:rPr lang="fr-FR" sz="2400" dirty="0" err="1" smtClean="0">
                <a:solidFill>
                  <a:schemeClr val="tx1"/>
                </a:solidFill>
              </a:rPr>
              <a:t>synchronization</a:t>
            </a:r>
            <a:r>
              <a:rPr lang="fr-FR" sz="2400" dirty="0" smtClean="0">
                <a:solidFill>
                  <a:schemeClr val="tx1"/>
                </a:solidFill>
              </a:rPr>
              <a:t> </a:t>
            </a:r>
            <a:r>
              <a:rPr lang="fr-FR" sz="2400" dirty="0" err="1" smtClean="0">
                <a:solidFill>
                  <a:schemeClr val="tx1"/>
                </a:solidFill>
              </a:rPr>
              <a:t>at</a:t>
            </a:r>
            <a:r>
              <a:rPr lang="fr-FR" sz="2400" dirty="0" smtClean="0">
                <a:solidFill>
                  <a:schemeClr val="tx1"/>
                </a:solidFill>
              </a:rPr>
              <a:t> the PF</a:t>
            </a:r>
            <a:endParaRPr lang="fr-FR" sz="2400" dirty="0">
              <a:solidFill>
                <a:schemeClr val="tx1"/>
              </a:solidFill>
            </a:endParaRPr>
          </a:p>
        </p:txBody>
      </p:sp>
      <p:grpSp>
        <p:nvGrpSpPr>
          <p:cNvPr id="8" name="Groupe 7"/>
          <p:cNvGrpSpPr/>
          <p:nvPr/>
        </p:nvGrpSpPr>
        <p:grpSpPr>
          <a:xfrm>
            <a:off x="5683254" y="850879"/>
            <a:ext cx="4397370" cy="1583584"/>
            <a:chOff x="5683254" y="850879"/>
            <a:chExt cx="4397370" cy="1583584"/>
          </a:xfrm>
        </p:grpSpPr>
        <p:pic>
          <p:nvPicPr>
            <p:cNvPr id="6" name="Picture 1"/>
            <p:cNvPicPr>
              <a:picLocks noChangeAspect="1"/>
            </p:cNvPicPr>
            <p:nvPr/>
          </p:nvPicPr>
          <p:blipFill>
            <a:blip r:embed="rId4" cstate="print"/>
            <a:srcRect/>
            <a:stretch>
              <a:fillRect/>
            </a:stretch>
          </p:blipFill>
          <p:spPr bwMode="auto">
            <a:xfrm>
              <a:off x="5683254" y="850879"/>
              <a:ext cx="3214710" cy="1583584"/>
            </a:xfrm>
            <a:prstGeom prst="rect">
              <a:avLst/>
            </a:prstGeom>
            <a:noFill/>
            <a:ln w="9525">
              <a:noFill/>
              <a:miter lim="800000"/>
              <a:headEnd/>
              <a:tailEnd/>
            </a:ln>
          </p:spPr>
        </p:pic>
        <p:sp>
          <p:nvSpPr>
            <p:cNvPr id="7" name="ZoneTexte 6"/>
            <p:cNvSpPr txBox="1"/>
            <p:nvPr/>
          </p:nvSpPr>
          <p:spPr>
            <a:xfrm>
              <a:off x="8326459" y="1065193"/>
              <a:ext cx="1754165" cy="352725"/>
            </a:xfrm>
            <a:prstGeom prst="rect">
              <a:avLst/>
            </a:prstGeom>
            <a:noFill/>
          </p:spPr>
          <p:txBody>
            <a:bodyPr wrap="square" rtlCol="0">
              <a:spAutoFit/>
            </a:bodyPr>
            <a:lstStyle/>
            <a:p>
              <a:r>
                <a:rPr lang="fr-FR" dirty="0" smtClean="0">
                  <a:solidFill>
                    <a:schemeClr val="tx1"/>
                  </a:solidFill>
                </a:rPr>
                <a:t>Ferret </a:t>
              </a:r>
              <a:r>
                <a:rPr lang="fr-FR" dirty="0" err="1" smtClean="0">
                  <a:solidFill>
                    <a:schemeClr val="tx1"/>
                  </a:solidFill>
                </a:rPr>
                <a:t>brain</a:t>
              </a:r>
              <a:endParaRPr lang="en-GB" dirty="0" err="1" smtClean="0">
                <a:solidFill>
                  <a:schemeClr val="tx1"/>
                </a:solidFill>
              </a:endParaRPr>
            </a:p>
          </p:txBody>
        </p:sp>
      </p:gr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3" cstate="print"/>
          <a:srcRect/>
          <a:stretch>
            <a:fillRect/>
          </a:stretch>
        </p:blipFill>
        <p:spPr bwMode="auto">
          <a:xfrm>
            <a:off x="-460414" y="207937"/>
            <a:ext cx="10930014" cy="7488901"/>
          </a:xfrm>
          <a:prstGeom prst="rect">
            <a:avLst/>
          </a:prstGeom>
          <a:noFill/>
          <a:ln w="9525">
            <a:noFill/>
            <a:miter lim="800000"/>
            <a:headEnd/>
            <a:tailEnd/>
          </a:ln>
        </p:spPr>
      </p:pic>
      <p:sp>
        <p:nvSpPr>
          <p:cNvPr id="9219" name="Text Box 2"/>
          <p:cNvSpPr txBox="1">
            <a:spLocks noChangeArrowheads="1"/>
          </p:cNvSpPr>
          <p:nvPr/>
        </p:nvSpPr>
        <p:spPr bwMode="auto">
          <a:xfrm>
            <a:off x="252413" y="279400"/>
            <a:ext cx="9407525" cy="608013"/>
          </a:xfrm>
          <a:prstGeom prst="rect">
            <a:avLst/>
          </a:prstGeom>
          <a:noFill/>
          <a:ln w="9525">
            <a:noFill/>
            <a:miter lim="800000"/>
            <a:headEnd/>
            <a:tailEnd/>
          </a:ln>
        </p:spPr>
        <p:txBody>
          <a:bodyPr lIns="100794" tIns="50397" rIns="100794" bIns="50397">
            <a:spAutoFit/>
          </a:bodyPr>
          <a:lstStyle/>
          <a:p>
            <a:pPr algn="ctr"/>
            <a:r>
              <a:rPr lang="en-US" sz="3500"/>
              <a:t>Happily Drinking – Safe Sounds</a:t>
            </a:r>
          </a:p>
        </p:txBody>
      </p:sp>
      <p:sp>
        <p:nvSpPr>
          <p:cNvPr id="4" name="Titre 1"/>
          <p:cNvSpPr txBox="1">
            <a:spLocks/>
          </p:cNvSpPr>
          <p:nvPr/>
        </p:nvSpPr>
        <p:spPr>
          <a:xfrm>
            <a:off x="503238" y="35244"/>
            <a:ext cx="9064625" cy="1255713"/>
          </a:xfrm>
          <a:prstGeom prst="rect">
            <a:avLst/>
          </a:prstGeom>
        </p:spPr>
        <p:txBody>
          <a:bodyPr/>
          <a:lstStyle/>
          <a:p>
            <a:pPr algn="ctr" eaLnBrk="0">
              <a:defRPr/>
            </a:pPr>
            <a:r>
              <a:rPr lang="fr-FR" sz="4400" kern="0" dirty="0" err="1">
                <a:solidFill>
                  <a:srgbClr val="000000"/>
                </a:solidFill>
                <a:latin typeface="+mj-lt"/>
                <a:ea typeface="+mj-ea"/>
                <a:cs typeface="+mj-cs"/>
              </a:rPr>
              <a:t>Plasticity</a:t>
            </a:r>
            <a:r>
              <a:rPr lang="fr-FR" sz="4400" kern="0" dirty="0">
                <a:solidFill>
                  <a:srgbClr val="000000"/>
                </a:solidFill>
                <a:latin typeface="+mj-lt"/>
                <a:ea typeface="+mj-ea"/>
                <a:cs typeface="+mj-cs"/>
              </a:rPr>
              <a:t>: </a:t>
            </a:r>
            <a:r>
              <a:rPr lang="fr-FR" sz="4400" kern="0" dirty="0" err="1">
                <a:solidFill>
                  <a:srgbClr val="000000"/>
                </a:solidFill>
                <a:latin typeface="+mj-lt"/>
                <a:ea typeface="+mj-ea"/>
                <a:cs typeface="+mj-cs"/>
              </a:rPr>
              <a:t>behavioral</a:t>
            </a:r>
            <a:r>
              <a:rPr lang="fr-FR" sz="4400" kern="0" dirty="0">
                <a:solidFill>
                  <a:srgbClr val="000000"/>
                </a:solidFill>
                <a:latin typeface="+mj-lt"/>
                <a:ea typeface="+mj-ea"/>
                <a:cs typeface="+mj-cs"/>
              </a:rPr>
              <a:t> </a:t>
            </a:r>
            <a:r>
              <a:rPr lang="fr-FR" sz="4400" kern="0" dirty="0" err="1">
                <a:solidFill>
                  <a:srgbClr val="000000"/>
                </a:solidFill>
                <a:latin typeface="+mj-lt"/>
                <a:ea typeface="+mj-ea"/>
                <a:cs typeface="+mj-cs"/>
              </a:rPr>
              <a:t>demonstration</a:t>
            </a:r>
            <a:r>
              <a:rPr lang="fr-FR" sz="4400" kern="0" dirty="0">
                <a:solidFill>
                  <a:srgbClr val="000000"/>
                </a:solidFill>
                <a:latin typeface="+mj-lt"/>
                <a:ea typeface="+mj-ea"/>
                <a:cs typeface="+mj-cs"/>
              </a:rPr>
              <a:t> in </a:t>
            </a:r>
            <a:r>
              <a:rPr lang="fr-FR" sz="4400" kern="0" dirty="0" err="1">
                <a:solidFill>
                  <a:srgbClr val="000000"/>
                </a:solidFill>
                <a:latin typeface="+mj-lt"/>
                <a:ea typeface="+mj-ea"/>
                <a:cs typeface="+mj-cs"/>
              </a:rPr>
              <a:t>awake</a:t>
            </a:r>
            <a:r>
              <a:rPr lang="fr-FR" sz="4400" kern="0" dirty="0">
                <a:solidFill>
                  <a:srgbClr val="000000"/>
                </a:solidFill>
                <a:latin typeface="+mj-lt"/>
                <a:ea typeface="+mj-ea"/>
                <a:cs typeface="+mj-cs"/>
              </a:rPr>
              <a:t> </a:t>
            </a:r>
            <a:r>
              <a:rPr lang="fr-FR" sz="4400" kern="0" dirty="0" err="1">
                <a:solidFill>
                  <a:srgbClr val="000000"/>
                </a:solidFill>
                <a:latin typeface="+mj-lt"/>
                <a:ea typeface="+mj-ea"/>
                <a:cs typeface="+mj-cs"/>
              </a:rPr>
              <a:t>behaving</a:t>
            </a:r>
            <a:r>
              <a:rPr lang="fr-FR" sz="4400" kern="0" dirty="0">
                <a:solidFill>
                  <a:srgbClr val="000000"/>
                </a:solidFill>
                <a:latin typeface="+mj-lt"/>
                <a:ea typeface="+mj-ea"/>
                <a:cs typeface="+mj-cs"/>
              </a:rPr>
              <a:t> </a:t>
            </a:r>
            <a:r>
              <a:rPr lang="fr-FR" sz="4400" kern="0" dirty="0" err="1">
                <a:solidFill>
                  <a:srgbClr val="000000"/>
                </a:solidFill>
                <a:latin typeface="+mj-lt"/>
                <a:ea typeface="+mj-ea"/>
                <a:cs typeface="+mj-cs"/>
              </a:rPr>
              <a:t>animals</a:t>
            </a:r>
            <a:endParaRPr lang="en-GB" sz="4400" kern="0" dirty="0">
              <a:solidFill>
                <a:srgbClr val="000000"/>
              </a:solidFill>
              <a:latin typeface="+mj-lt"/>
              <a:ea typeface="+mj-ea"/>
              <a:cs typeface="+mj-cs"/>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5" name="Rectangle 10"/>
          <p:cNvSpPr>
            <a:spLocks noChangeArrowheads="1"/>
          </p:cNvSpPr>
          <p:nvPr/>
        </p:nvSpPr>
        <p:spPr bwMode="auto">
          <a:xfrm>
            <a:off x="758704" y="336550"/>
            <a:ext cx="8563217" cy="564662"/>
          </a:xfrm>
          <a:prstGeom prst="rect">
            <a:avLst/>
          </a:prstGeom>
          <a:noFill/>
          <a:ln w="9525">
            <a:noFill/>
            <a:miter lim="800000"/>
            <a:headEnd/>
            <a:tailEnd/>
          </a:ln>
        </p:spPr>
        <p:txBody>
          <a:bodyPr wrap="none" lIns="100794" tIns="50397" rIns="100794" bIns="50397">
            <a:spAutoFit/>
          </a:bodyPr>
          <a:lstStyle/>
          <a:p>
            <a:pPr algn="ctr"/>
            <a:r>
              <a:rPr lang="en-US" sz="3200" dirty="0">
                <a:solidFill>
                  <a:schemeClr val="tx1"/>
                </a:solidFill>
                <a:latin typeface="Helvetica" pitchFamily="34" charset="0"/>
              </a:rPr>
              <a:t>STRF Changes Induced by </a:t>
            </a:r>
            <a:r>
              <a:rPr lang="en-US" sz="3200" dirty="0" smtClean="0">
                <a:solidFill>
                  <a:schemeClr val="tx1"/>
                </a:solidFill>
                <a:latin typeface="Helvetica" pitchFamily="34" charset="0"/>
              </a:rPr>
              <a:t>OFC </a:t>
            </a:r>
            <a:r>
              <a:rPr lang="en-US" sz="3200" dirty="0">
                <a:solidFill>
                  <a:schemeClr val="tx1"/>
                </a:solidFill>
                <a:latin typeface="Helvetica" pitchFamily="34" charset="0"/>
              </a:rPr>
              <a:t>Stimulation </a:t>
            </a:r>
            <a:r>
              <a:rPr lang="en-US" sz="3200" dirty="0">
                <a:solidFill>
                  <a:schemeClr val="tx1"/>
                </a:solidFill>
              </a:rPr>
              <a:t>  </a:t>
            </a:r>
          </a:p>
        </p:txBody>
      </p:sp>
      <p:sp>
        <p:nvSpPr>
          <p:cNvPr id="19" name="Rectangle 2"/>
          <p:cNvSpPr>
            <a:spLocks noChangeArrowheads="1"/>
          </p:cNvSpPr>
          <p:nvPr/>
        </p:nvSpPr>
        <p:spPr bwMode="auto">
          <a:xfrm>
            <a:off x="7100920" y="6923109"/>
            <a:ext cx="3725870" cy="352725"/>
          </a:xfrm>
          <a:prstGeom prst="rect">
            <a:avLst/>
          </a:prstGeom>
          <a:noFill/>
          <a:ln w="9525">
            <a:noFill/>
            <a:miter lim="800000"/>
            <a:headEnd/>
            <a:tailEnd/>
          </a:ln>
        </p:spPr>
        <p:txBody>
          <a:bodyPr wrap="square">
            <a:spAutoFit/>
          </a:bodyPr>
          <a:lstStyle/>
          <a:p>
            <a:r>
              <a:rPr lang="en-US" sz="1800" dirty="0" err="1" smtClean="0">
                <a:solidFill>
                  <a:schemeClr val="tx1"/>
                </a:solidFill>
              </a:rPr>
              <a:t>Winkowski</a:t>
            </a:r>
            <a:r>
              <a:rPr lang="en-US" sz="1800" dirty="0" smtClean="0">
                <a:solidFill>
                  <a:schemeClr val="tx1"/>
                </a:solidFill>
              </a:rPr>
              <a:t> </a:t>
            </a:r>
            <a:r>
              <a:rPr lang="en-US" sz="1800" dirty="0">
                <a:solidFill>
                  <a:schemeClr val="tx1"/>
                </a:solidFill>
              </a:rPr>
              <a:t>et </a:t>
            </a:r>
            <a:r>
              <a:rPr lang="en-US" sz="1800" dirty="0" smtClean="0">
                <a:solidFill>
                  <a:schemeClr val="tx1"/>
                </a:solidFill>
              </a:rPr>
              <a:t>al, 2013. JNS</a:t>
            </a:r>
            <a:endParaRPr lang="en-US" sz="1800" dirty="0">
              <a:solidFill>
                <a:schemeClr val="tx1"/>
              </a:solidFill>
            </a:endParaRPr>
          </a:p>
        </p:txBody>
      </p:sp>
      <p:sp>
        <p:nvSpPr>
          <p:cNvPr id="20" name="ZoneTexte 4"/>
          <p:cNvSpPr txBox="1">
            <a:spLocks noChangeArrowheads="1"/>
          </p:cNvSpPr>
          <p:nvPr/>
        </p:nvSpPr>
        <p:spPr bwMode="auto">
          <a:xfrm>
            <a:off x="6040438" y="2708267"/>
            <a:ext cx="4040187" cy="2522357"/>
          </a:xfrm>
          <a:prstGeom prst="rect">
            <a:avLst/>
          </a:prstGeom>
          <a:noFill/>
          <a:ln w="9525">
            <a:noFill/>
            <a:miter lim="800000"/>
            <a:headEnd/>
            <a:tailEnd/>
          </a:ln>
        </p:spPr>
        <p:txBody>
          <a:bodyPr wrap="square">
            <a:spAutoFit/>
          </a:bodyPr>
          <a:lstStyle/>
          <a:p>
            <a:pPr>
              <a:buFont typeface="Arial" charset="0"/>
              <a:buChar char="•"/>
            </a:pPr>
            <a:r>
              <a:rPr lang="fr-FR" sz="2400" dirty="0">
                <a:solidFill>
                  <a:schemeClr val="tx1"/>
                </a:solidFill>
              </a:rPr>
              <a:t> </a:t>
            </a:r>
            <a:r>
              <a:rPr lang="fr-FR" sz="2400" dirty="0" err="1" smtClean="0">
                <a:solidFill>
                  <a:schemeClr val="tx1"/>
                </a:solidFill>
              </a:rPr>
              <a:t>Pairing</a:t>
            </a:r>
            <a:r>
              <a:rPr lang="fr-FR" sz="2400" dirty="0" smtClean="0">
                <a:solidFill>
                  <a:schemeClr val="tx1"/>
                </a:solidFill>
              </a:rPr>
              <a:t> of the OFC in </a:t>
            </a:r>
            <a:r>
              <a:rPr lang="fr-FR" sz="2400" b="1" dirty="0" err="1" smtClean="0">
                <a:solidFill>
                  <a:schemeClr val="tx1"/>
                </a:solidFill>
              </a:rPr>
              <a:t>mice</a:t>
            </a:r>
            <a:r>
              <a:rPr lang="fr-FR" sz="2400" dirty="0">
                <a:solidFill>
                  <a:schemeClr val="tx1"/>
                </a:solidFill>
              </a:rPr>
              <a:t> </a:t>
            </a:r>
            <a:r>
              <a:rPr lang="fr-FR" sz="2400" dirty="0" err="1" smtClean="0">
                <a:solidFill>
                  <a:schemeClr val="tx1"/>
                </a:solidFill>
              </a:rPr>
              <a:t>decreases</a:t>
            </a:r>
            <a:r>
              <a:rPr lang="fr-FR" sz="2400" dirty="0" smtClean="0">
                <a:solidFill>
                  <a:schemeClr val="tx1"/>
                </a:solidFill>
              </a:rPr>
              <a:t> </a:t>
            </a:r>
            <a:r>
              <a:rPr lang="fr-FR" sz="2400" dirty="0" err="1" smtClean="0">
                <a:solidFill>
                  <a:schemeClr val="tx1"/>
                </a:solidFill>
              </a:rPr>
              <a:t>synchronization</a:t>
            </a:r>
            <a:r>
              <a:rPr lang="fr-FR" sz="2400" dirty="0" smtClean="0">
                <a:solidFill>
                  <a:schemeClr val="tx1"/>
                </a:solidFill>
              </a:rPr>
              <a:t> </a:t>
            </a:r>
            <a:r>
              <a:rPr lang="fr-FR" sz="2400" dirty="0" err="1" smtClean="0">
                <a:solidFill>
                  <a:schemeClr val="tx1"/>
                </a:solidFill>
              </a:rPr>
              <a:t>at</a:t>
            </a:r>
            <a:r>
              <a:rPr lang="fr-FR" sz="2400" dirty="0" smtClean="0">
                <a:solidFill>
                  <a:schemeClr val="tx1"/>
                </a:solidFill>
              </a:rPr>
              <a:t> the PF</a:t>
            </a:r>
          </a:p>
          <a:p>
            <a:pPr>
              <a:buFont typeface="Arial" charset="0"/>
              <a:buChar char="•"/>
            </a:pPr>
            <a:r>
              <a:rPr lang="fr-FR" sz="2400" dirty="0" smtClean="0">
                <a:solidFill>
                  <a:schemeClr val="tx1"/>
                </a:solidFill>
              </a:rPr>
              <a:t> </a:t>
            </a:r>
            <a:r>
              <a:rPr lang="fr-FR" sz="2400" dirty="0" err="1" smtClean="0">
                <a:solidFill>
                  <a:schemeClr val="tx1"/>
                </a:solidFill>
              </a:rPr>
              <a:t>Mean</a:t>
            </a:r>
            <a:r>
              <a:rPr lang="fr-FR" sz="2400" dirty="0" smtClean="0">
                <a:solidFill>
                  <a:schemeClr val="tx1"/>
                </a:solidFill>
              </a:rPr>
              <a:t> </a:t>
            </a:r>
            <a:r>
              <a:rPr lang="fr-FR" sz="2400" dirty="0" err="1" smtClean="0">
                <a:solidFill>
                  <a:schemeClr val="tx1"/>
                </a:solidFill>
              </a:rPr>
              <a:t>effect</a:t>
            </a:r>
            <a:r>
              <a:rPr lang="fr-FR" sz="2400" dirty="0" smtClean="0">
                <a:solidFill>
                  <a:schemeClr val="tx1"/>
                </a:solidFill>
              </a:rPr>
              <a:t> of excitation @ PF=BF</a:t>
            </a:r>
          </a:p>
          <a:p>
            <a:pPr>
              <a:buFont typeface="Arial" charset="0"/>
              <a:buChar char="•"/>
            </a:pPr>
            <a:r>
              <a:rPr lang="fr-FR" sz="2400" dirty="0">
                <a:solidFill>
                  <a:schemeClr val="tx1"/>
                </a:solidFill>
              </a:rPr>
              <a:t> </a:t>
            </a:r>
            <a:r>
              <a:rPr lang="fr-FR" sz="2400" dirty="0" smtClean="0">
                <a:solidFill>
                  <a:schemeClr val="tx1"/>
                </a:solidFill>
              </a:rPr>
              <a:t>Not </a:t>
            </a:r>
            <a:r>
              <a:rPr lang="fr-FR" sz="2400" dirty="0" err="1" smtClean="0">
                <a:solidFill>
                  <a:schemeClr val="tx1"/>
                </a:solidFill>
              </a:rPr>
              <a:t>mediated</a:t>
            </a:r>
            <a:r>
              <a:rPr lang="fr-FR" sz="2400" dirty="0" smtClean="0">
                <a:solidFill>
                  <a:schemeClr val="tx1"/>
                </a:solidFill>
              </a:rPr>
              <a:t> by </a:t>
            </a:r>
            <a:r>
              <a:rPr lang="fr-FR" sz="2400" dirty="0" err="1" smtClean="0">
                <a:solidFill>
                  <a:schemeClr val="tx1"/>
                </a:solidFill>
              </a:rPr>
              <a:t>ACh</a:t>
            </a:r>
            <a:r>
              <a:rPr lang="fr-FR" sz="2400" dirty="0" smtClean="0">
                <a:solidFill>
                  <a:schemeClr val="tx1"/>
                </a:solidFill>
              </a:rPr>
              <a:t>?</a:t>
            </a:r>
          </a:p>
          <a:p>
            <a:endParaRPr lang="fr-FR" sz="2400" dirty="0">
              <a:solidFill>
                <a:schemeClr val="tx1"/>
              </a:solidFill>
            </a:endParaRPr>
          </a:p>
        </p:txBody>
      </p:sp>
      <p:sp>
        <p:nvSpPr>
          <p:cNvPr id="8" name="ZoneTexte 7"/>
          <p:cNvSpPr txBox="1"/>
          <p:nvPr/>
        </p:nvSpPr>
        <p:spPr>
          <a:xfrm>
            <a:off x="5254626" y="5208597"/>
            <a:ext cx="2786082" cy="873509"/>
          </a:xfrm>
          <a:prstGeom prst="rect">
            <a:avLst/>
          </a:prstGeom>
          <a:noFill/>
        </p:spPr>
        <p:txBody>
          <a:bodyPr wrap="square" rtlCol="0">
            <a:spAutoFit/>
          </a:bodyPr>
          <a:lstStyle/>
          <a:p>
            <a:r>
              <a:rPr lang="fr-FR" b="1" dirty="0" err="1" smtClean="0">
                <a:solidFill>
                  <a:srgbClr val="00B050"/>
                </a:solidFill>
              </a:rPr>
              <a:t>Random</a:t>
            </a:r>
            <a:r>
              <a:rPr lang="fr-FR" b="1" dirty="0" smtClean="0">
                <a:solidFill>
                  <a:srgbClr val="00B050"/>
                </a:solidFill>
              </a:rPr>
              <a:t> PF</a:t>
            </a:r>
          </a:p>
          <a:p>
            <a:r>
              <a:rPr lang="fr-FR" b="1" dirty="0" smtClean="0">
                <a:solidFill>
                  <a:srgbClr val="FF0000"/>
                </a:solidFill>
              </a:rPr>
              <a:t>Sound </a:t>
            </a:r>
            <a:r>
              <a:rPr lang="fr-FR" b="1" dirty="0" err="1" smtClean="0">
                <a:solidFill>
                  <a:srgbClr val="FF0000"/>
                </a:solidFill>
              </a:rPr>
              <a:t>Alone</a:t>
            </a:r>
            <a:endParaRPr lang="fr-FR" b="1" dirty="0" smtClean="0">
              <a:solidFill>
                <a:srgbClr val="FF0000"/>
              </a:solidFill>
            </a:endParaRPr>
          </a:p>
          <a:p>
            <a:r>
              <a:rPr lang="fr-FR" b="1" dirty="0" err="1" smtClean="0">
                <a:solidFill>
                  <a:srgbClr val="0000FF"/>
                </a:solidFill>
              </a:rPr>
              <a:t>Pairing</a:t>
            </a:r>
            <a:endParaRPr lang="en-GB" b="1" dirty="0" err="1" smtClean="0">
              <a:solidFill>
                <a:srgbClr val="0000FF"/>
              </a:solidFill>
            </a:endParaRPr>
          </a:p>
        </p:txBody>
      </p:sp>
      <p:grpSp>
        <p:nvGrpSpPr>
          <p:cNvPr id="9" name="Groupe 8"/>
          <p:cNvGrpSpPr/>
          <p:nvPr/>
        </p:nvGrpSpPr>
        <p:grpSpPr>
          <a:xfrm>
            <a:off x="5683254" y="850879"/>
            <a:ext cx="4397370" cy="1583584"/>
            <a:chOff x="5683254" y="850879"/>
            <a:chExt cx="4397370" cy="1583584"/>
          </a:xfrm>
        </p:grpSpPr>
        <p:pic>
          <p:nvPicPr>
            <p:cNvPr id="10" name="Picture 1"/>
            <p:cNvPicPr>
              <a:picLocks noChangeAspect="1"/>
            </p:cNvPicPr>
            <p:nvPr/>
          </p:nvPicPr>
          <p:blipFill>
            <a:blip r:embed="rId3" cstate="print"/>
            <a:srcRect/>
            <a:stretch>
              <a:fillRect/>
            </a:stretch>
          </p:blipFill>
          <p:spPr bwMode="auto">
            <a:xfrm>
              <a:off x="5683254" y="850879"/>
              <a:ext cx="3214710" cy="1583584"/>
            </a:xfrm>
            <a:prstGeom prst="rect">
              <a:avLst/>
            </a:prstGeom>
            <a:noFill/>
            <a:ln w="9525">
              <a:noFill/>
              <a:miter lim="800000"/>
              <a:headEnd/>
              <a:tailEnd/>
            </a:ln>
          </p:spPr>
        </p:pic>
        <p:sp>
          <p:nvSpPr>
            <p:cNvPr id="11" name="ZoneTexte 10"/>
            <p:cNvSpPr txBox="1"/>
            <p:nvPr/>
          </p:nvSpPr>
          <p:spPr>
            <a:xfrm>
              <a:off x="8326459" y="1065193"/>
              <a:ext cx="1754165" cy="352725"/>
            </a:xfrm>
            <a:prstGeom prst="rect">
              <a:avLst/>
            </a:prstGeom>
            <a:noFill/>
          </p:spPr>
          <p:txBody>
            <a:bodyPr wrap="square" rtlCol="0">
              <a:spAutoFit/>
            </a:bodyPr>
            <a:lstStyle/>
            <a:p>
              <a:r>
                <a:rPr lang="fr-FR" dirty="0" smtClean="0">
                  <a:solidFill>
                    <a:schemeClr val="tx1"/>
                  </a:solidFill>
                </a:rPr>
                <a:t>Ferret </a:t>
              </a:r>
              <a:r>
                <a:rPr lang="fr-FR" dirty="0" err="1" smtClean="0">
                  <a:solidFill>
                    <a:schemeClr val="tx1"/>
                  </a:solidFill>
                </a:rPr>
                <a:t>brain</a:t>
              </a:r>
              <a:endParaRPr lang="en-GB" dirty="0" err="1" smtClean="0">
                <a:solidFill>
                  <a:schemeClr val="tx1"/>
                </a:solidFill>
              </a:endParaRPr>
            </a:p>
          </p:txBody>
        </p:sp>
      </p:grpSp>
      <p:sp>
        <p:nvSpPr>
          <p:cNvPr id="12" name="ZoneTexte 11"/>
          <p:cNvSpPr txBox="1"/>
          <p:nvPr/>
        </p:nvSpPr>
        <p:spPr>
          <a:xfrm>
            <a:off x="0" y="922317"/>
            <a:ext cx="2182792" cy="352725"/>
          </a:xfrm>
          <a:prstGeom prst="rect">
            <a:avLst/>
          </a:prstGeom>
          <a:noFill/>
        </p:spPr>
        <p:txBody>
          <a:bodyPr wrap="square" rtlCol="0">
            <a:spAutoFit/>
          </a:bodyPr>
          <a:lstStyle/>
          <a:p>
            <a:r>
              <a:rPr lang="fr-FR" dirty="0" smtClean="0">
                <a:solidFill>
                  <a:schemeClr val="tx1"/>
                </a:solidFill>
              </a:rPr>
              <a:t>2P </a:t>
            </a:r>
            <a:r>
              <a:rPr lang="fr-FR" dirty="0" err="1" smtClean="0">
                <a:solidFill>
                  <a:schemeClr val="tx1"/>
                </a:solidFill>
              </a:rPr>
              <a:t>imaging</a:t>
            </a:r>
            <a:endParaRPr lang="en-GB" dirty="0" err="1" smtClean="0">
              <a:solidFill>
                <a:schemeClr val="tx1"/>
              </a:solidFill>
            </a:endParaRPr>
          </a:p>
        </p:txBody>
      </p:sp>
      <p:grpSp>
        <p:nvGrpSpPr>
          <p:cNvPr id="16" name="Groupe 15"/>
          <p:cNvGrpSpPr/>
          <p:nvPr/>
        </p:nvGrpSpPr>
        <p:grpSpPr>
          <a:xfrm>
            <a:off x="0" y="1208069"/>
            <a:ext cx="5897568" cy="6577032"/>
            <a:chOff x="0" y="1208069"/>
            <a:chExt cx="5897568" cy="6577032"/>
          </a:xfrm>
        </p:grpSpPr>
        <p:pic>
          <p:nvPicPr>
            <p:cNvPr id="111617" name="Picture 1"/>
            <p:cNvPicPr>
              <a:picLocks noChangeAspect="1" noChangeArrowheads="1"/>
            </p:cNvPicPr>
            <p:nvPr/>
          </p:nvPicPr>
          <p:blipFill>
            <a:blip r:embed="rId4" cstate="print"/>
            <a:srcRect/>
            <a:stretch>
              <a:fillRect/>
            </a:stretch>
          </p:blipFill>
          <p:spPr bwMode="auto">
            <a:xfrm>
              <a:off x="3111486" y="1493821"/>
              <a:ext cx="2786082" cy="2233618"/>
            </a:xfrm>
            <a:prstGeom prst="rect">
              <a:avLst/>
            </a:prstGeom>
            <a:noFill/>
            <a:ln w="9525">
              <a:noFill/>
              <a:miter lim="800000"/>
              <a:headEnd/>
              <a:tailEnd/>
            </a:ln>
            <a:effectLst/>
          </p:spPr>
        </p:pic>
        <p:pic>
          <p:nvPicPr>
            <p:cNvPr id="185347" name="Picture 3"/>
            <p:cNvPicPr>
              <a:picLocks noChangeAspect="1" noChangeArrowheads="1"/>
            </p:cNvPicPr>
            <p:nvPr/>
          </p:nvPicPr>
          <p:blipFill>
            <a:blip r:embed="rId5" cstate="print"/>
            <a:srcRect/>
            <a:stretch>
              <a:fillRect/>
            </a:stretch>
          </p:blipFill>
          <p:spPr bwMode="auto">
            <a:xfrm>
              <a:off x="1182660" y="3994151"/>
              <a:ext cx="3667125" cy="3790950"/>
            </a:xfrm>
            <a:prstGeom prst="rect">
              <a:avLst/>
            </a:prstGeom>
            <a:noFill/>
            <a:ln w="9525">
              <a:noFill/>
              <a:miter lim="800000"/>
              <a:headEnd/>
              <a:tailEnd/>
            </a:ln>
            <a:effectLst/>
          </p:spPr>
        </p:pic>
        <p:pic>
          <p:nvPicPr>
            <p:cNvPr id="185346" name="Picture 2"/>
            <p:cNvPicPr>
              <a:picLocks noChangeAspect="1" noChangeArrowheads="1"/>
            </p:cNvPicPr>
            <p:nvPr/>
          </p:nvPicPr>
          <p:blipFill>
            <a:blip r:embed="rId6" cstate="print"/>
            <a:srcRect/>
            <a:stretch>
              <a:fillRect/>
            </a:stretch>
          </p:blipFill>
          <p:spPr bwMode="auto">
            <a:xfrm>
              <a:off x="182528" y="1422383"/>
              <a:ext cx="2955859" cy="2428892"/>
            </a:xfrm>
            <a:prstGeom prst="rect">
              <a:avLst/>
            </a:prstGeom>
            <a:noFill/>
            <a:ln w="9525">
              <a:noFill/>
              <a:miter lim="800000"/>
              <a:headEnd/>
              <a:tailEnd/>
            </a:ln>
            <a:effectLst/>
          </p:spPr>
        </p:pic>
        <p:sp>
          <p:nvSpPr>
            <p:cNvPr id="13" name="Rectangle 12"/>
            <p:cNvSpPr/>
            <p:nvPr/>
          </p:nvSpPr>
          <p:spPr bwMode="auto">
            <a:xfrm>
              <a:off x="2897172" y="1279507"/>
              <a:ext cx="428628" cy="50006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14" name="Rectangle 13"/>
            <p:cNvSpPr/>
            <p:nvPr/>
          </p:nvSpPr>
          <p:spPr bwMode="auto">
            <a:xfrm>
              <a:off x="0" y="1208069"/>
              <a:ext cx="428628" cy="50006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15" name="Rectangle 14"/>
            <p:cNvSpPr/>
            <p:nvPr/>
          </p:nvSpPr>
          <p:spPr bwMode="auto">
            <a:xfrm>
              <a:off x="1111222" y="4065589"/>
              <a:ext cx="428628" cy="50006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gr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01625"/>
            <a:ext cx="10080625" cy="1255713"/>
          </a:xfrm>
        </p:spPr>
        <p:txBody>
          <a:bodyPr/>
          <a:lstStyle/>
          <a:p>
            <a:r>
              <a:rPr lang="en-US" sz="3200" dirty="0" smtClean="0">
                <a:solidFill>
                  <a:schemeClr val="accent6"/>
                </a:solidFill>
              </a:rPr>
              <a:t>Conclusions: target-extraction during task engagement</a:t>
            </a:r>
            <a:endParaRPr lang="en-US" sz="3200" dirty="0">
              <a:solidFill>
                <a:schemeClr val="accent6"/>
              </a:solidFill>
            </a:endParaRPr>
          </a:p>
        </p:txBody>
      </p:sp>
      <p:sp>
        <p:nvSpPr>
          <p:cNvPr id="3" name="Espace réservé du contenu 2"/>
          <p:cNvSpPr>
            <a:spLocks noGrp="1"/>
          </p:cNvSpPr>
          <p:nvPr>
            <p:ph idx="1"/>
          </p:nvPr>
        </p:nvSpPr>
        <p:spPr>
          <a:xfrm>
            <a:off x="503238" y="1973280"/>
            <a:ext cx="9064625" cy="4378325"/>
          </a:xfrm>
        </p:spPr>
        <p:txBody>
          <a:bodyPr/>
          <a:lstStyle/>
          <a:p>
            <a:r>
              <a:rPr lang="en-US" dirty="0" smtClean="0"/>
              <a:t>Emergence of a task-dependant and task-relevant neuronal response along the auditory pathway up to the prefrontal cortex (PFC)</a:t>
            </a:r>
          </a:p>
          <a:p>
            <a:r>
              <a:rPr lang="en-US" dirty="0" smtClean="0"/>
              <a:t>PFC shows </a:t>
            </a:r>
            <a:r>
              <a:rPr lang="en-US" dirty="0" err="1" smtClean="0"/>
              <a:t>supramodal</a:t>
            </a:r>
            <a:r>
              <a:rPr lang="en-US" dirty="0" smtClean="0"/>
              <a:t> representation of the </a:t>
            </a:r>
            <a:r>
              <a:rPr lang="en-US" dirty="0" err="1" smtClean="0"/>
              <a:t>asbtract</a:t>
            </a:r>
            <a:r>
              <a:rPr lang="en-US" dirty="0" smtClean="0"/>
              <a:t> category</a:t>
            </a:r>
          </a:p>
          <a:p>
            <a:r>
              <a:rPr lang="en-US" dirty="0" smtClean="0"/>
              <a:t>PFC and A1 synchronization is modulated during behavior, in a task-relevant </a:t>
            </a:r>
            <a:r>
              <a:rPr lang="en-US" dirty="0" err="1" smtClean="0"/>
              <a:t>maneer</a:t>
            </a:r>
            <a:r>
              <a:rPr lang="en-US" dirty="0" smtClean="0"/>
              <a:t> (top-down?)</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p:cNvSpPr>
          <p:nvPr>
            <p:ph type="title"/>
          </p:nvPr>
        </p:nvSpPr>
        <p:spPr>
          <a:xfrm>
            <a:off x="504031" y="0"/>
            <a:ext cx="9072563" cy="944959"/>
          </a:xfrm>
        </p:spPr>
        <p:txBody>
          <a:bodyPr>
            <a:normAutofit fontScale="90000"/>
          </a:bodyPr>
          <a:lstStyle/>
          <a:p>
            <a:pPr eaLnBrk="1" hangingPunct="1">
              <a:defRPr/>
            </a:pPr>
            <a:r>
              <a:rPr lang="en-US" dirty="0" smtClean="0"/>
              <a:t>Emergence of task-related activity along the auditory cortical pathway</a:t>
            </a:r>
          </a:p>
        </p:txBody>
      </p:sp>
      <p:sp>
        <p:nvSpPr>
          <p:cNvPr id="4" name="Rectangle 3"/>
          <p:cNvSpPr/>
          <p:nvPr/>
        </p:nvSpPr>
        <p:spPr>
          <a:xfrm rot="5400000">
            <a:off x="-3360896" y="3754639"/>
            <a:ext cx="7559676" cy="50402"/>
          </a:xfrm>
          <a:prstGeom prst="rect">
            <a:avLst/>
          </a:prstGeom>
          <a:gradFill flip="none" rotWithShape="1">
            <a:gsLst>
              <a:gs pos="34000">
                <a:schemeClr val="accent6">
                  <a:lumMod val="75000"/>
                  <a:alpha val="79000"/>
                </a:schemeClr>
              </a:gs>
              <a:gs pos="82000">
                <a:schemeClr val="accent6">
                  <a:lumMod val="75000"/>
                  <a:tint val="44500"/>
                  <a:satMod val="16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a:spcBef>
                <a:spcPts val="0"/>
              </a:spcBef>
              <a:spcAft>
                <a:spcPts val="0"/>
              </a:spcAft>
              <a:defRPr/>
            </a:pPr>
            <a:endParaRPr lang="en-GB" dirty="0"/>
          </a:p>
        </p:txBody>
      </p:sp>
      <p:sp>
        <p:nvSpPr>
          <p:cNvPr id="16390" name="ZoneTexte 7"/>
          <p:cNvSpPr txBox="1">
            <a:spLocks noChangeArrowheads="1"/>
          </p:cNvSpPr>
          <p:nvPr/>
        </p:nvSpPr>
        <p:spPr bwMode="auto">
          <a:xfrm>
            <a:off x="7560469" y="1102453"/>
            <a:ext cx="2520156" cy="318761"/>
          </a:xfrm>
          <a:prstGeom prst="rect">
            <a:avLst/>
          </a:prstGeom>
          <a:noFill/>
          <a:ln w="9525">
            <a:noFill/>
            <a:miter lim="800000"/>
            <a:headEnd/>
            <a:tailEnd/>
          </a:ln>
        </p:spPr>
        <p:txBody>
          <a:bodyPr lIns="100794" tIns="50397" rIns="100794" bIns="50397">
            <a:spAutoFit/>
          </a:bodyPr>
          <a:lstStyle/>
          <a:p>
            <a:pPr algn="r"/>
            <a:r>
              <a:rPr lang="en-US" sz="1500" dirty="0" err="1"/>
              <a:t>Atiani</a:t>
            </a:r>
            <a:r>
              <a:rPr lang="en-US" sz="1500" dirty="0"/>
              <a:t> et al, 2014</a:t>
            </a:r>
          </a:p>
        </p:txBody>
      </p:sp>
      <p:grpSp>
        <p:nvGrpSpPr>
          <p:cNvPr id="2" name="Groupe 23"/>
          <p:cNvGrpSpPr>
            <a:grpSpLocks/>
          </p:cNvGrpSpPr>
          <p:nvPr/>
        </p:nvGrpSpPr>
        <p:grpSpPr bwMode="auto">
          <a:xfrm>
            <a:off x="708795" y="3307358"/>
            <a:ext cx="2287391" cy="2556641"/>
            <a:chOff x="-4143436" y="3643314"/>
            <a:chExt cx="1928826" cy="2157164"/>
          </a:xfrm>
        </p:grpSpPr>
        <p:pic>
          <p:nvPicPr>
            <p:cNvPr id="16411" name="Picture 2"/>
            <p:cNvPicPr>
              <a:picLocks noChangeAspect="1" noChangeArrowheads="1"/>
            </p:cNvPicPr>
            <p:nvPr/>
          </p:nvPicPr>
          <p:blipFill>
            <a:blip r:embed="rId3" cstate="print"/>
            <a:srcRect l="57692" t="62811"/>
            <a:stretch>
              <a:fillRect/>
            </a:stretch>
          </p:blipFill>
          <p:spPr bwMode="auto">
            <a:xfrm>
              <a:off x="-3786246" y="3643314"/>
              <a:ext cx="1571636" cy="2157164"/>
            </a:xfrm>
            <a:prstGeom prst="rect">
              <a:avLst/>
            </a:prstGeom>
            <a:noFill/>
            <a:ln w="9525">
              <a:noFill/>
              <a:miter lim="800000"/>
              <a:headEnd/>
              <a:tailEnd/>
            </a:ln>
          </p:spPr>
        </p:pic>
        <p:pic>
          <p:nvPicPr>
            <p:cNvPr id="16412" name="Picture 2"/>
            <p:cNvPicPr>
              <a:picLocks noChangeAspect="1" noChangeArrowheads="1"/>
            </p:cNvPicPr>
            <p:nvPr/>
          </p:nvPicPr>
          <p:blipFill>
            <a:blip r:embed="rId3" cstate="print"/>
            <a:srcRect t="67612" r="90385"/>
            <a:stretch>
              <a:fillRect/>
            </a:stretch>
          </p:blipFill>
          <p:spPr bwMode="auto">
            <a:xfrm>
              <a:off x="-4143436" y="3786190"/>
              <a:ext cx="357190" cy="1878717"/>
            </a:xfrm>
            <a:prstGeom prst="rect">
              <a:avLst/>
            </a:prstGeom>
            <a:noFill/>
            <a:ln w="9525">
              <a:noFill/>
              <a:miter lim="800000"/>
              <a:headEnd/>
              <a:tailEnd/>
            </a:ln>
          </p:spPr>
        </p:pic>
      </p:grpSp>
      <p:grpSp>
        <p:nvGrpSpPr>
          <p:cNvPr id="3" name="Groupe 26"/>
          <p:cNvGrpSpPr>
            <a:grpSpLocks/>
          </p:cNvGrpSpPr>
          <p:nvPr/>
        </p:nvGrpSpPr>
        <p:grpSpPr bwMode="auto">
          <a:xfrm>
            <a:off x="4016500" y="3307358"/>
            <a:ext cx="2402898" cy="2427146"/>
            <a:chOff x="10144164" y="3786190"/>
            <a:chExt cx="1928826" cy="1950155"/>
          </a:xfrm>
        </p:grpSpPr>
        <p:pic>
          <p:nvPicPr>
            <p:cNvPr id="16408" name="Picture 2"/>
            <p:cNvPicPr>
              <a:picLocks noChangeAspect="1" noChangeArrowheads="1"/>
            </p:cNvPicPr>
            <p:nvPr/>
          </p:nvPicPr>
          <p:blipFill>
            <a:blip r:embed="rId3" cstate="print"/>
            <a:srcRect l="59615" t="32021" b="37189"/>
            <a:stretch>
              <a:fillRect/>
            </a:stretch>
          </p:blipFill>
          <p:spPr bwMode="auto">
            <a:xfrm>
              <a:off x="10572792" y="3786190"/>
              <a:ext cx="1500198" cy="1785950"/>
            </a:xfrm>
            <a:prstGeom prst="rect">
              <a:avLst/>
            </a:prstGeom>
            <a:noFill/>
            <a:ln w="9525">
              <a:noFill/>
              <a:miter lim="800000"/>
              <a:headEnd/>
              <a:tailEnd/>
            </a:ln>
          </p:spPr>
        </p:pic>
        <p:pic>
          <p:nvPicPr>
            <p:cNvPr id="16409" name="Picture 2"/>
            <p:cNvPicPr>
              <a:picLocks noChangeAspect="1" noChangeArrowheads="1"/>
            </p:cNvPicPr>
            <p:nvPr/>
          </p:nvPicPr>
          <p:blipFill>
            <a:blip r:embed="rId3" cstate="print"/>
            <a:srcRect l="57692" t="92368" r="3845" b="5168"/>
            <a:stretch>
              <a:fillRect/>
            </a:stretch>
          </p:blipFill>
          <p:spPr bwMode="auto">
            <a:xfrm>
              <a:off x="10501354" y="5429264"/>
              <a:ext cx="1428792" cy="142900"/>
            </a:xfrm>
            <a:prstGeom prst="rect">
              <a:avLst/>
            </a:prstGeom>
            <a:noFill/>
            <a:ln w="9525">
              <a:noFill/>
              <a:miter lim="800000"/>
              <a:headEnd/>
              <a:tailEnd/>
            </a:ln>
          </p:spPr>
        </p:pic>
        <p:pic>
          <p:nvPicPr>
            <p:cNvPr id="16410" name="Picture 2"/>
            <p:cNvPicPr>
              <a:picLocks noChangeAspect="1" noChangeArrowheads="1"/>
            </p:cNvPicPr>
            <p:nvPr/>
          </p:nvPicPr>
          <p:blipFill>
            <a:blip r:embed="rId3" cstate="print"/>
            <a:srcRect t="67612" r="90385"/>
            <a:stretch>
              <a:fillRect/>
            </a:stretch>
          </p:blipFill>
          <p:spPr bwMode="auto">
            <a:xfrm>
              <a:off x="10144164" y="3857628"/>
              <a:ext cx="357190" cy="1878717"/>
            </a:xfrm>
            <a:prstGeom prst="rect">
              <a:avLst/>
            </a:prstGeom>
            <a:noFill/>
            <a:ln w="9525">
              <a:noFill/>
              <a:miter lim="800000"/>
              <a:headEnd/>
              <a:tailEnd/>
            </a:ln>
          </p:spPr>
        </p:pic>
      </p:grpSp>
      <p:grpSp>
        <p:nvGrpSpPr>
          <p:cNvPr id="5" name="Groupe 28"/>
          <p:cNvGrpSpPr>
            <a:grpSpLocks/>
          </p:cNvGrpSpPr>
          <p:nvPr/>
        </p:nvGrpSpPr>
        <p:grpSpPr bwMode="auto">
          <a:xfrm>
            <a:off x="7481715" y="3183114"/>
            <a:ext cx="2402898" cy="2607388"/>
            <a:chOff x="6500826" y="3214662"/>
            <a:chExt cx="1928794" cy="2093055"/>
          </a:xfrm>
        </p:grpSpPr>
        <p:pic>
          <p:nvPicPr>
            <p:cNvPr id="16405" name="Picture 2"/>
            <p:cNvPicPr>
              <a:picLocks noChangeAspect="1" noChangeArrowheads="1"/>
            </p:cNvPicPr>
            <p:nvPr/>
          </p:nvPicPr>
          <p:blipFill>
            <a:blip r:embed="rId3" cstate="print"/>
            <a:srcRect l="57693" b="67979"/>
            <a:stretch>
              <a:fillRect/>
            </a:stretch>
          </p:blipFill>
          <p:spPr bwMode="auto">
            <a:xfrm>
              <a:off x="6858016" y="3214662"/>
              <a:ext cx="1571604" cy="1857388"/>
            </a:xfrm>
            <a:prstGeom prst="rect">
              <a:avLst/>
            </a:prstGeom>
            <a:noFill/>
            <a:ln w="9525">
              <a:noFill/>
              <a:miter lim="800000"/>
              <a:headEnd/>
              <a:tailEnd/>
            </a:ln>
          </p:spPr>
        </p:pic>
        <p:pic>
          <p:nvPicPr>
            <p:cNvPr id="16406" name="Picture 2"/>
            <p:cNvPicPr>
              <a:picLocks noChangeAspect="1" noChangeArrowheads="1"/>
            </p:cNvPicPr>
            <p:nvPr/>
          </p:nvPicPr>
          <p:blipFill>
            <a:blip r:embed="rId3" cstate="print"/>
            <a:srcRect l="57692" t="92368" r="3845" b="5168"/>
            <a:stretch>
              <a:fillRect/>
            </a:stretch>
          </p:blipFill>
          <p:spPr bwMode="auto">
            <a:xfrm>
              <a:off x="6858016" y="4929150"/>
              <a:ext cx="1428792" cy="142900"/>
            </a:xfrm>
            <a:prstGeom prst="rect">
              <a:avLst/>
            </a:prstGeom>
            <a:noFill/>
            <a:ln w="9525">
              <a:noFill/>
              <a:miter lim="800000"/>
              <a:headEnd/>
              <a:tailEnd/>
            </a:ln>
          </p:spPr>
        </p:pic>
        <p:pic>
          <p:nvPicPr>
            <p:cNvPr id="16407" name="Picture 2"/>
            <p:cNvPicPr>
              <a:picLocks noChangeAspect="1" noChangeArrowheads="1"/>
            </p:cNvPicPr>
            <p:nvPr/>
          </p:nvPicPr>
          <p:blipFill>
            <a:blip r:embed="rId3" cstate="print"/>
            <a:srcRect t="67612" r="90385"/>
            <a:stretch>
              <a:fillRect/>
            </a:stretch>
          </p:blipFill>
          <p:spPr bwMode="auto">
            <a:xfrm>
              <a:off x="6500826" y="3429000"/>
              <a:ext cx="357190" cy="1878717"/>
            </a:xfrm>
            <a:prstGeom prst="rect">
              <a:avLst/>
            </a:prstGeom>
            <a:noFill/>
            <a:ln w="9525">
              <a:noFill/>
              <a:miter lim="800000"/>
              <a:headEnd/>
              <a:tailEnd/>
            </a:ln>
          </p:spPr>
        </p:pic>
      </p:grpSp>
      <p:pic>
        <p:nvPicPr>
          <p:cNvPr id="16394" name="Picture 3"/>
          <p:cNvPicPr>
            <a:picLocks noChangeAspect="1" noChangeArrowheads="1"/>
          </p:cNvPicPr>
          <p:nvPr/>
        </p:nvPicPr>
        <p:blipFill>
          <a:blip r:embed="rId4" cstate="print"/>
          <a:srcRect/>
          <a:stretch>
            <a:fillRect/>
          </a:stretch>
        </p:blipFill>
        <p:spPr bwMode="auto">
          <a:xfrm>
            <a:off x="2913931" y="1116453"/>
            <a:ext cx="4513529" cy="2068411"/>
          </a:xfrm>
          <a:prstGeom prst="rect">
            <a:avLst/>
          </a:prstGeom>
          <a:noFill/>
          <a:ln w="9525">
            <a:noFill/>
            <a:miter lim="800000"/>
            <a:headEnd/>
            <a:tailEnd/>
          </a:ln>
        </p:spPr>
      </p:pic>
      <p:grpSp>
        <p:nvGrpSpPr>
          <p:cNvPr id="6" name="Groupe 24"/>
          <p:cNvGrpSpPr>
            <a:grpSpLocks/>
          </p:cNvGrpSpPr>
          <p:nvPr/>
        </p:nvGrpSpPr>
        <p:grpSpPr bwMode="auto">
          <a:xfrm>
            <a:off x="3825738" y="5318023"/>
            <a:ext cx="2565659" cy="2241653"/>
            <a:chOff x="2414573" y="5043540"/>
            <a:chExt cx="1893870" cy="1654405"/>
          </a:xfrm>
        </p:grpSpPr>
        <p:pic>
          <p:nvPicPr>
            <p:cNvPr id="16403" name="Picture 2"/>
            <p:cNvPicPr>
              <a:picLocks noChangeAspect="1" noChangeArrowheads="1"/>
            </p:cNvPicPr>
            <p:nvPr/>
          </p:nvPicPr>
          <p:blipFill>
            <a:blip r:embed="rId3" cstate="print"/>
            <a:srcRect t="32021" r="46153" b="38422"/>
            <a:stretch>
              <a:fillRect/>
            </a:stretch>
          </p:blipFill>
          <p:spPr bwMode="auto">
            <a:xfrm>
              <a:off x="2414573" y="5043540"/>
              <a:ext cx="1866894" cy="1600195"/>
            </a:xfrm>
            <a:prstGeom prst="rect">
              <a:avLst/>
            </a:prstGeom>
            <a:noFill/>
            <a:ln w="9525">
              <a:noFill/>
              <a:miter lim="800000"/>
              <a:headEnd/>
              <a:tailEnd/>
            </a:ln>
          </p:spPr>
        </p:pic>
        <p:pic>
          <p:nvPicPr>
            <p:cNvPr id="16404" name="Picture 2"/>
            <p:cNvPicPr>
              <a:picLocks noChangeAspect="1" noChangeArrowheads="1"/>
            </p:cNvPicPr>
            <p:nvPr/>
          </p:nvPicPr>
          <p:blipFill>
            <a:blip r:embed="rId3" cstate="print"/>
            <a:srcRect l="57692" t="92368" r="3845" b="5168"/>
            <a:stretch>
              <a:fillRect/>
            </a:stretch>
          </p:blipFill>
          <p:spPr bwMode="auto">
            <a:xfrm>
              <a:off x="2879651" y="6555045"/>
              <a:ext cx="1428792" cy="142900"/>
            </a:xfrm>
            <a:prstGeom prst="rect">
              <a:avLst/>
            </a:prstGeom>
            <a:noFill/>
            <a:ln w="9525">
              <a:noFill/>
              <a:miter lim="800000"/>
              <a:headEnd/>
              <a:tailEnd/>
            </a:ln>
          </p:spPr>
        </p:pic>
      </p:grpSp>
      <p:pic>
        <p:nvPicPr>
          <p:cNvPr id="16396" name="Picture 2"/>
          <p:cNvPicPr>
            <a:picLocks noChangeAspect="1" noChangeArrowheads="1"/>
          </p:cNvPicPr>
          <p:nvPr/>
        </p:nvPicPr>
        <p:blipFill>
          <a:blip r:embed="rId3" cstate="print"/>
          <a:srcRect t="62315" r="46153"/>
          <a:stretch>
            <a:fillRect/>
          </a:stretch>
        </p:blipFill>
        <p:spPr bwMode="auto">
          <a:xfrm>
            <a:off x="551285" y="5312772"/>
            <a:ext cx="2371396" cy="2591639"/>
          </a:xfrm>
          <a:prstGeom prst="rect">
            <a:avLst/>
          </a:prstGeom>
          <a:noFill/>
          <a:ln w="9525">
            <a:noFill/>
            <a:miter lim="800000"/>
            <a:headEnd/>
            <a:tailEnd/>
          </a:ln>
        </p:spPr>
      </p:pic>
      <p:grpSp>
        <p:nvGrpSpPr>
          <p:cNvPr id="7" name="Groupe 27"/>
          <p:cNvGrpSpPr>
            <a:grpSpLocks/>
          </p:cNvGrpSpPr>
          <p:nvPr/>
        </p:nvGrpSpPr>
        <p:grpSpPr bwMode="auto">
          <a:xfrm>
            <a:off x="7324205" y="5309272"/>
            <a:ext cx="2525406" cy="2264403"/>
            <a:chOff x="9358346" y="6500834"/>
            <a:chExt cx="2071702" cy="1857412"/>
          </a:xfrm>
        </p:grpSpPr>
        <p:pic>
          <p:nvPicPr>
            <p:cNvPr id="16401" name="Picture 2"/>
            <p:cNvPicPr>
              <a:picLocks noChangeAspect="1" noChangeArrowheads="1"/>
            </p:cNvPicPr>
            <p:nvPr/>
          </p:nvPicPr>
          <p:blipFill>
            <a:blip r:embed="rId3" cstate="print"/>
            <a:srcRect r="44231" b="69209"/>
            <a:stretch>
              <a:fillRect/>
            </a:stretch>
          </p:blipFill>
          <p:spPr bwMode="auto">
            <a:xfrm>
              <a:off x="9358346" y="6500834"/>
              <a:ext cx="2071702" cy="1785950"/>
            </a:xfrm>
            <a:prstGeom prst="rect">
              <a:avLst/>
            </a:prstGeom>
            <a:noFill/>
            <a:ln w="9525">
              <a:noFill/>
              <a:miter lim="800000"/>
              <a:headEnd/>
              <a:tailEnd/>
            </a:ln>
          </p:spPr>
        </p:pic>
        <p:pic>
          <p:nvPicPr>
            <p:cNvPr id="16402" name="Picture 2"/>
            <p:cNvPicPr>
              <a:picLocks noChangeAspect="1" noChangeArrowheads="1"/>
            </p:cNvPicPr>
            <p:nvPr/>
          </p:nvPicPr>
          <p:blipFill>
            <a:blip r:embed="rId3" cstate="print"/>
            <a:srcRect l="57692" t="92368" r="3845" b="5168"/>
            <a:stretch>
              <a:fillRect/>
            </a:stretch>
          </p:blipFill>
          <p:spPr bwMode="auto">
            <a:xfrm>
              <a:off x="9858412" y="8215346"/>
              <a:ext cx="1428792" cy="142900"/>
            </a:xfrm>
            <a:prstGeom prst="rect">
              <a:avLst/>
            </a:prstGeom>
            <a:noFill/>
            <a:ln w="9525">
              <a:noFill/>
              <a:miter lim="800000"/>
              <a:headEnd/>
              <a:tailEnd/>
            </a:ln>
          </p:spPr>
        </p:pic>
      </p:grpSp>
      <p:cxnSp>
        <p:nvCxnSpPr>
          <p:cNvPr id="35" name="Connecteur droit avec flèche 34"/>
          <p:cNvCxnSpPr>
            <a:endCxn id="12" idx="0"/>
          </p:cNvCxnSpPr>
          <p:nvPr/>
        </p:nvCxnSpPr>
        <p:spPr>
          <a:xfrm rot="5400000">
            <a:off x="2016216" y="1622095"/>
            <a:ext cx="1732426" cy="16381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a:endCxn id="15" idx="0"/>
          </p:cNvCxnSpPr>
          <p:nvPr/>
        </p:nvCxnSpPr>
        <p:spPr>
          <a:xfrm>
            <a:off x="5670352" y="1968666"/>
            <a:ext cx="3235951" cy="12144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rot="5400000">
            <a:off x="4882861" y="2834879"/>
            <a:ext cx="1102453"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p:cNvSpPr>
          <p:nvPr>
            <p:ph type="title"/>
          </p:nvPr>
        </p:nvSpPr>
        <p:spPr>
          <a:xfrm>
            <a:off x="504031" y="0"/>
            <a:ext cx="9072563" cy="944959"/>
          </a:xfrm>
        </p:spPr>
        <p:txBody>
          <a:bodyPr>
            <a:normAutofit fontScale="90000"/>
          </a:bodyPr>
          <a:lstStyle/>
          <a:p>
            <a:pPr eaLnBrk="1" hangingPunct="1">
              <a:defRPr/>
            </a:pPr>
            <a:r>
              <a:rPr lang="en-US" dirty="0" smtClean="0"/>
              <a:t>Emergence of task-related activity along the auditory cortical pathway</a:t>
            </a:r>
          </a:p>
        </p:txBody>
      </p:sp>
      <p:sp>
        <p:nvSpPr>
          <p:cNvPr id="4" name="Rectangle 3"/>
          <p:cNvSpPr/>
          <p:nvPr/>
        </p:nvSpPr>
        <p:spPr>
          <a:xfrm rot="5400000">
            <a:off x="-3360896" y="3754639"/>
            <a:ext cx="7559676" cy="50402"/>
          </a:xfrm>
          <a:prstGeom prst="rect">
            <a:avLst/>
          </a:prstGeom>
          <a:gradFill flip="none" rotWithShape="1">
            <a:gsLst>
              <a:gs pos="34000">
                <a:schemeClr val="accent6">
                  <a:lumMod val="75000"/>
                  <a:alpha val="79000"/>
                </a:schemeClr>
              </a:gs>
              <a:gs pos="82000">
                <a:schemeClr val="accent6">
                  <a:lumMod val="75000"/>
                  <a:tint val="44500"/>
                  <a:satMod val="16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a:spcBef>
                <a:spcPts val="0"/>
              </a:spcBef>
              <a:spcAft>
                <a:spcPts val="0"/>
              </a:spcAft>
              <a:defRPr/>
            </a:pPr>
            <a:endParaRPr lang="en-GB" dirty="0"/>
          </a:p>
        </p:txBody>
      </p:sp>
      <p:sp>
        <p:nvSpPr>
          <p:cNvPr id="17414" name="ZoneTexte 7"/>
          <p:cNvSpPr txBox="1">
            <a:spLocks noChangeArrowheads="1"/>
          </p:cNvSpPr>
          <p:nvPr/>
        </p:nvSpPr>
        <p:spPr bwMode="auto">
          <a:xfrm>
            <a:off x="7560469" y="1102453"/>
            <a:ext cx="2520156" cy="318761"/>
          </a:xfrm>
          <a:prstGeom prst="rect">
            <a:avLst/>
          </a:prstGeom>
          <a:noFill/>
          <a:ln w="9525">
            <a:noFill/>
            <a:miter lim="800000"/>
            <a:headEnd/>
            <a:tailEnd/>
          </a:ln>
        </p:spPr>
        <p:txBody>
          <a:bodyPr lIns="100794" tIns="50397" rIns="100794" bIns="50397">
            <a:spAutoFit/>
          </a:bodyPr>
          <a:lstStyle/>
          <a:p>
            <a:pPr algn="r"/>
            <a:r>
              <a:rPr lang="en-US" sz="1500" dirty="0" err="1"/>
              <a:t>Atiani</a:t>
            </a:r>
            <a:r>
              <a:rPr lang="en-US" sz="1500" dirty="0"/>
              <a:t> et al, 2014</a:t>
            </a:r>
          </a:p>
        </p:txBody>
      </p:sp>
      <p:grpSp>
        <p:nvGrpSpPr>
          <p:cNvPr id="2" name="Groupe 23"/>
          <p:cNvGrpSpPr>
            <a:grpSpLocks/>
          </p:cNvGrpSpPr>
          <p:nvPr/>
        </p:nvGrpSpPr>
        <p:grpSpPr bwMode="auto">
          <a:xfrm>
            <a:off x="708795" y="3307358"/>
            <a:ext cx="2287391" cy="2556641"/>
            <a:chOff x="-4143436" y="3643314"/>
            <a:chExt cx="1928826" cy="2157164"/>
          </a:xfrm>
        </p:grpSpPr>
        <p:pic>
          <p:nvPicPr>
            <p:cNvPr id="17436" name="Picture 2"/>
            <p:cNvPicPr>
              <a:picLocks noChangeAspect="1" noChangeArrowheads="1"/>
            </p:cNvPicPr>
            <p:nvPr/>
          </p:nvPicPr>
          <p:blipFill>
            <a:blip r:embed="rId3" cstate="print"/>
            <a:srcRect l="57692" t="62811"/>
            <a:stretch>
              <a:fillRect/>
            </a:stretch>
          </p:blipFill>
          <p:spPr bwMode="auto">
            <a:xfrm>
              <a:off x="-3786246" y="3643314"/>
              <a:ext cx="1571636" cy="2157164"/>
            </a:xfrm>
            <a:prstGeom prst="rect">
              <a:avLst/>
            </a:prstGeom>
            <a:noFill/>
            <a:ln w="9525">
              <a:noFill/>
              <a:miter lim="800000"/>
              <a:headEnd/>
              <a:tailEnd/>
            </a:ln>
          </p:spPr>
        </p:pic>
        <p:pic>
          <p:nvPicPr>
            <p:cNvPr id="17437" name="Picture 2"/>
            <p:cNvPicPr>
              <a:picLocks noChangeAspect="1" noChangeArrowheads="1"/>
            </p:cNvPicPr>
            <p:nvPr/>
          </p:nvPicPr>
          <p:blipFill>
            <a:blip r:embed="rId3" cstate="print"/>
            <a:srcRect t="67612" r="90385"/>
            <a:stretch>
              <a:fillRect/>
            </a:stretch>
          </p:blipFill>
          <p:spPr bwMode="auto">
            <a:xfrm>
              <a:off x="-4143436" y="3786190"/>
              <a:ext cx="357190" cy="1878717"/>
            </a:xfrm>
            <a:prstGeom prst="rect">
              <a:avLst/>
            </a:prstGeom>
            <a:noFill/>
            <a:ln w="9525">
              <a:noFill/>
              <a:miter lim="800000"/>
              <a:headEnd/>
              <a:tailEnd/>
            </a:ln>
          </p:spPr>
        </p:pic>
      </p:grpSp>
      <p:grpSp>
        <p:nvGrpSpPr>
          <p:cNvPr id="3" name="Groupe 26"/>
          <p:cNvGrpSpPr>
            <a:grpSpLocks/>
          </p:cNvGrpSpPr>
          <p:nvPr/>
        </p:nvGrpSpPr>
        <p:grpSpPr bwMode="auto">
          <a:xfrm>
            <a:off x="4016500" y="3307358"/>
            <a:ext cx="2402898" cy="2427146"/>
            <a:chOff x="10144164" y="3786190"/>
            <a:chExt cx="1928826" cy="1950155"/>
          </a:xfrm>
        </p:grpSpPr>
        <p:pic>
          <p:nvPicPr>
            <p:cNvPr id="17433" name="Picture 2"/>
            <p:cNvPicPr>
              <a:picLocks noChangeAspect="1" noChangeArrowheads="1"/>
            </p:cNvPicPr>
            <p:nvPr/>
          </p:nvPicPr>
          <p:blipFill>
            <a:blip r:embed="rId3" cstate="print"/>
            <a:srcRect l="59615" t="32021" b="37189"/>
            <a:stretch>
              <a:fillRect/>
            </a:stretch>
          </p:blipFill>
          <p:spPr bwMode="auto">
            <a:xfrm>
              <a:off x="10572792" y="3786190"/>
              <a:ext cx="1500198" cy="1785950"/>
            </a:xfrm>
            <a:prstGeom prst="rect">
              <a:avLst/>
            </a:prstGeom>
            <a:noFill/>
            <a:ln w="9525">
              <a:noFill/>
              <a:miter lim="800000"/>
              <a:headEnd/>
              <a:tailEnd/>
            </a:ln>
          </p:spPr>
        </p:pic>
        <p:pic>
          <p:nvPicPr>
            <p:cNvPr id="17434" name="Picture 2"/>
            <p:cNvPicPr>
              <a:picLocks noChangeAspect="1" noChangeArrowheads="1"/>
            </p:cNvPicPr>
            <p:nvPr/>
          </p:nvPicPr>
          <p:blipFill>
            <a:blip r:embed="rId3" cstate="print"/>
            <a:srcRect l="57692" t="92368" r="3845" b="5168"/>
            <a:stretch>
              <a:fillRect/>
            </a:stretch>
          </p:blipFill>
          <p:spPr bwMode="auto">
            <a:xfrm>
              <a:off x="10501354" y="5429264"/>
              <a:ext cx="1428792" cy="142900"/>
            </a:xfrm>
            <a:prstGeom prst="rect">
              <a:avLst/>
            </a:prstGeom>
            <a:noFill/>
            <a:ln w="9525">
              <a:noFill/>
              <a:miter lim="800000"/>
              <a:headEnd/>
              <a:tailEnd/>
            </a:ln>
          </p:spPr>
        </p:pic>
        <p:pic>
          <p:nvPicPr>
            <p:cNvPr id="17435" name="Picture 2"/>
            <p:cNvPicPr>
              <a:picLocks noChangeAspect="1" noChangeArrowheads="1"/>
            </p:cNvPicPr>
            <p:nvPr/>
          </p:nvPicPr>
          <p:blipFill>
            <a:blip r:embed="rId3" cstate="print"/>
            <a:srcRect t="67612" r="90385"/>
            <a:stretch>
              <a:fillRect/>
            </a:stretch>
          </p:blipFill>
          <p:spPr bwMode="auto">
            <a:xfrm>
              <a:off x="10144164" y="3857628"/>
              <a:ext cx="357190" cy="1878717"/>
            </a:xfrm>
            <a:prstGeom prst="rect">
              <a:avLst/>
            </a:prstGeom>
            <a:noFill/>
            <a:ln w="9525">
              <a:noFill/>
              <a:miter lim="800000"/>
              <a:headEnd/>
              <a:tailEnd/>
            </a:ln>
          </p:spPr>
        </p:pic>
      </p:grpSp>
      <p:grpSp>
        <p:nvGrpSpPr>
          <p:cNvPr id="5" name="Groupe 28"/>
          <p:cNvGrpSpPr>
            <a:grpSpLocks/>
          </p:cNvGrpSpPr>
          <p:nvPr/>
        </p:nvGrpSpPr>
        <p:grpSpPr bwMode="auto">
          <a:xfrm>
            <a:off x="7481715" y="3183114"/>
            <a:ext cx="2402898" cy="2607388"/>
            <a:chOff x="6500826" y="3214662"/>
            <a:chExt cx="1928794" cy="2093055"/>
          </a:xfrm>
        </p:grpSpPr>
        <p:pic>
          <p:nvPicPr>
            <p:cNvPr id="17430" name="Picture 2"/>
            <p:cNvPicPr>
              <a:picLocks noChangeAspect="1" noChangeArrowheads="1"/>
            </p:cNvPicPr>
            <p:nvPr/>
          </p:nvPicPr>
          <p:blipFill>
            <a:blip r:embed="rId3" cstate="print"/>
            <a:srcRect l="57693" b="67979"/>
            <a:stretch>
              <a:fillRect/>
            </a:stretch>
          </p:blipFill>
          <p:spPr bwMode="auto">
            <a:xfrm>
              <a:off x="6858016" y="3214662"/>
              <a:ext cx="1571604" cy="1857388"/>
            </a:xfrm>
            <a:prstGeom prst="rect">
              <a:avLst/>
            </a:prstGeom>
            <a:noFill/>
            <a:ln w="9525">
              <a:noFill/>
              <a:miter lim="800000"/>
              <a:headEnd/>
              <a:tailEnd/>
            </a:ln>
          </p:spPr>
        </p:pic>
        <p:pic>
          <p:nvPicPr>
            <p:cNvPr id="17431" name="Picture 2"/>
            <p:cNvPicPr>
              <a:picLocks noChangeAspect="1" noChangeArrowheads="1"/>
            </p:cNvPicPr>
            <p:nvPr/>
          </p:nvPicPr>
          <p:blipFill>
            <a:blip r:embed="rId3" cstate="print"/>
            <a:srcRect l="57692" t="92368" r="3845" b="5168"/>
            <a:stretch>
              <a:fillRect/>
            </a:stretch>
          </p:blipFill>
          <p:spPr bwMode="auto">
            <a:xfrm>
              <a:off x="6858016" y="4929150"/>
              <a:ext cx="1428792" cy="142900"/>
            </a:xfrm>
            <a:prstGeom prst="rect">
              <a:avLst/>
            </a:prstGeom>
            <a:noFill/>
            <a:ln w="9525">
              <a:noFill/>
              <a:miter lim="800000"/>
              <a:headEnd/>
              <a:tailEnd/>
            </a:ln>
          </p:spPr>
        </p:pic>
        <p:pic>
          <p:nvPicPr>
            <p:cNvPr id="17432" name="Picture 2"/>
            <p:cNvPicPr>
              <a:picLocks noChangeAspect="1" noChangeArrowheads="1"/>
            </p:cNvPicPr>
            <p:nvPr/>
          </p:nvPicPr>
          <p:blipFill>
            <a:blip r:embed="rId3" cstate="print"/>
            <a:srcRect t="67612" r="90385"/>
            <a:stretch>
              <a:fillRect/>
            </a:stretch>
          </p:blipFill>
          <p:spPr bwMode="auto">
            <a:xfrm>
              <a:off x="6500826" y="3429000"/>
              <a:ext cx="357190" cy="1878717"/>
            </a:xfrm>
            <a:prstGeom prst="rect">
              <a:avLst/>
            </a:prstGeom>
            <a:noFill/>
            <a:ln w="9525">
              <a:noFill/>
              <a:miter lim="800000"/>
              <a:headEnd/>
              <a:tailEnd/>
            </a:ln>
          </p:spPr>
        </p:pic>
      </p:grpSp>
      <p:pic>
        <p:nvPicPr>
          <p:cNvPr id="17418" name="Picture 3"/>
          <p:cNvPicPr>
            <a:picLocks noChangeAspect="1" noChangeArrowheads="1"/>
          </p:cNvPicPr>
          <p:nvPr/>
        </p:nvPicPr>
        <p:blipFill>
          <a:blip r:embed="rId4" cstate="print"/>
          <a:srcRect/>
          <a:stretch>
            <a:fillRect/>
          </a:stretch>
        </p:blipFill>
        <p:spPr bwMode="auto">
          <a:xfrm>
            <a:off x="2913931" y="1116453"/>
            <a:ext cx="4513529" cy="2068411"/>
          </a:xfrm>
          <a:prstGeom prst="rect">
            <a:avLst/>
          </a:prstGeom>
          <a:noFill/>
          <a:ln w="9525">
            <a:noFill/>
            <a:miter lim="800000"/>
            <a:headEnd/>
            <a:tailEnd/>
          </a:ln>
        </p:spPr>
      </p:pic>
      <p:grpSp>
        <p:nvGrpSpPr>
          <p:cNvPr id="6" name="Groupe 24"/>
          <p:cNvGrpSpPr>
            <a:grpSpLocks/>
          </p:cNvGrpSpPr>
          <p:nvPr/>
        </p:nvGrpSpPr>
        <p:grpSpPr bwMode="auto">
          <a:xfrm>
            <a:off x="3825738" y="5318023"/>
            <a:ext cx="2565659" cy="2241653"/>
            <a:chOff x="2414573" y="5043540"/>
            <a:chExt cx="1893870" cy="1654405"/>
          </a:xfrm>
        </p:grpSpPr>
        <p:pic>
          <p:nvPicPr>
            <p:cNvPr id="17428" name="Picture 2"/>
            <p:cNvPicPr>
              <a:picLocks noChangeAspect="1" noChangeArrowheads="1"/>
            </p:cNvPicPr>
            <p:nvPr/>
          </p:nvPicPr>
          <p:blipFill>
            <a:blip r:embed="rId3" cstate="print"/>
            <a:srcRect t="32021" r="46153" b="38422"/>
            <a:stretch>
              <a:fillRect/>
            </a:stretch>
          </p:blipFill>
          <p:spPr bwMode="auto">
            <a:xfrm>
              <a:off x="2414573" y="5043540"/>
              <a:ext cx="1866894" cy="1600195"/>
            </a:xfrm>
            <a:prstGeom prst="rect">
              <a:avLst/>
            </a:prstGeom>
            <a:noFill/>
            <a:ln w="9525">
              <a:noFill/>
              <a:miter lim="800000"/>
              <a:headEnd/>
              <a:tailEnd/>
            </a:ln>
          </p:spPr>
        </p:pic>
        <p:pic>
          <p:nvPicPr>
            <p:cNvPr id="17429" name="Picture 2"/>
            <p:cNvPicPr>
              <a:picLocks noChangeAspect="1" noChangeArrowheads="1"/>
            </p:cNvPicPr>
            <p:nvPr/>
          </p:nvPicPr>
          <p:blipFill>
            <a:blip r:embed="rId3" cstate="print"/>
            <a:srcRect l="57692" t="92368" r="3845" b="5168"/>
            <a:stretch>
              <a:fillRect/>
            </a:stretch>
          </p:blipFill>
          <p:spPr bwMode="auto">
            <a:xfrm>
              <a:off x="2879651" y="6555045"/>
              <a:ext cx="1428792" cy="142900"/>
            </a:xfrm>
            <a:prstGeom prst="rect">
              <a:avLst/>
            </a:prstGeom>
            <a:noFill/>
            <a:ln w="9525">
              <a:noFill/>
              <a:miter lim="800000"/>
              <a:headEnd/>
              <a:tailEnd/>
            </a:ln>
          </p:spPr>
        </p:pic>
      </p:grpSp>
      <p:pic>
        <p:nvPicPr>
          <p:cNvPr id="17420" name="Picture 2"/>
          <p:cNvPicPr>
            <a:picLocks noChangeAspect="1" noChangeArrowheads="1"/>
          </p:cNvPicPr>
          <p:nvPr/>
        </p:nvPicPr>
        <p:blipFill>
          <a:blip r:embed="rId3" cstate="print"/>
          <a:srcRect t="62315" r="46153"/>
          <a:stretch>
            <a:fillRect/>
          </a:stretch>
        </p:blipFill>
        <p:spPr bwMode="auto">
          <a:xfrm>
            <a:off x="551285" y="5312772"/>
            <a:ext cx="2371396" cy="2591639"/>
          </a:xfrm>
          <a:prstGeom prst="rect">
            <a:avLst/>
          </a:prstGeom>
          <a:noFill/>
          <a:ln w="9525">
            <a:noFill/>
            <a:miter lim="800000"/>
            <a:headEnd/>
            <a:tailEnd/>
          </a:ln>
        </p:spPr>
      </p:pic>
      <p:grpSp>
        <p:nvGrpSpPr>
          <p:cNvPr id="7" name="Groupe 27"/>
          <p:cNvGrpSpPr>
            <a:grpSpLocks/>
          </p:cNvGrpSpPr>
          <p:nvPr/>
        </p:nvGrpSpPr>
        <p:grpSpPr bwMode="auto">
          <a:xfrm>
            <a:off x="7324205" y="5309272"/>
            <a:ext cx="2525406" cy="2264403"/>
            <a:chOff x="9358346" y="6500834"/>
            <a:chExt cx="2071702" cy="1857412"/>
          </a:xfrm>
        </p:grpSpPr>
        <p:pic>
          <p:nvPicPr>
            <p:cNvPr id="17426" name="Picture 2"/>
            <p:cNvPicPr>
              <a:picLocks noChangeAspect="1" noChangeArrowheads="1"/>
            </p:cNvPicPr>
            <p:nvPr/>
          </p:nvPicPr>
          <p:blipFill>
            <a:blip r:embed="rId3" cstate="print"/>
            <a:srcRect r="44231" b="69209"/>
            <a:stretch>
              <a:fillRect/>
            </a:stretch>
          </p:blipFill>
          <p:spPr bwMode="auto">
            <a:xfrm>
              <a:off x="9358346" y="6500834"/>
              <a:ext cx="2071702" cy="1785950"/>
            </a:xfrm>
            <a:prstGeom prst="rect">
              <a:avLst/>
            </a:prstGeom>
            <a:noFill/>
            <a:ln w="9525">
              <a:noFill/>
              <a:miter lim="800000"/>
              <a:headEnd/>
              <a:tailEnd/>
            </a:ln>
          </p:spPr>
        </p:pic>
        <p:pic>
          <p:nvPicPr>
            <p:cNvPr id="17427" name="Picture 2"/>
            <p:cNvPicPr>
              <a:picLocks noChangeAspect="1" noChangeArrowheads="1"/>
            </p:cNvPicPr>
            <p:nvPr/>
          </p:nvPicPr>
          <p:blipFill>
            <a:blip r:embed="rId3" cstate="print"/>
            <a:srcRect l="57692" t="92368" r="3845" b="5168"/>
            <a:stretch>
              <a:fillRect/>
            </a:stretch>
          </p:blipFill>
          <p:spPr bwMode="auto">
            <a:xfrm>
              <a:off x="9858412" y="8215346"/>
              <a:ext cx="1428792" cy="142900"/>
            </a:xfrm>
            <a:prstGeom prst="rect">
              <a:avLst/>
            </a:prstGeom>
            <a:noFill/>
            <a:ln w="9525">
              <a:noFill/>
              <a:miter lim="800000"/>
              <a:headEnd/>
              <a:tailEnd/>
            </a:ln>
          </p:spPr>
        </p:pic>
      </p:grpSp>
      <p:cxnSp>
        <p:nvCxnSpPr>
          <p:cNvPr id="35" name="Connecteur droit avec flèche 34"/>
          <p:cNvCxnSpPr>
            <a:endCxn id="12" idx="0"/>
          </p:cNvCxnSpPr>
          <p:nvPr/>
        </p:nvCxnSpPr>
        <p:spPr>
          <a:xfrm rot="5400000">
            <a:off x="2016216" y="1622095"/>
            <a:ext cx="1732426" cy="16381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a:endCxn id="15" idx="0"/>
          </p:cNvCxnSpPr>
          <p:nvPr/>
        </p:nvCxnSpPr>
        <p:spPr>
          <a:xfrm>
            <a:off x="5670352" y="1968666"/>
            <a:ext cx="3235951" cy="12144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rot="5400000">
            <a:off x="4882861" y="2834879"/>
            <a:ext cx="1102453"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455463" y="3149865"/>
            <a:ext cx="2441402" cy="4409810"/>
          </a:xfrm>
          <a:prstGeom prst="rect">
            <a:avLst/>
          </a:prstGeom>
          <a:solidFill>
            <a:srgbClr val="33CC33">
              <a:alpha val="4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r>
              <a:rPr lang="en-US" dirty="0"/>
              <a:t>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504031" y="350813"/>
            <a:ext cx="9072563" cy="944959"/>
          </a:xfrm>
        </p:spPr>
        <p:txBody>
          <a:bodyPr>
            <a:normAutofit fontScale="90000"/>
          </a:bodyPr>
          <a:lstStyle/>
          <a:p>
            <a:pPr eaLnBrk="1" hangingPunct="1">
              <a:defRPr/>
            </a:pPr>
            <a:r>
              <a:rPr lang="en-US" dirty="0" smtClean="0"/>
              <a:t>Change in response properties</a:t>
            </a:r>
            <a:br>
              <a:rPr lang="en-US" dirty="0" smtClean="0"/>
            </a:br>
            <a:r>
              <a:rPr lang="en-US" dirty="0" smtClean="0"/>
              <a:t>with task engagement: average firing rate</a:t>
            </a:r>
          </a:p>
        </p:txBody>
      </p:sp>
      <p:pic>
        <p:nvPicPr>
          <p:cNvPr id="21507" name="Picture 29"/>
          <p:cNvPicPr>
            <a:picLocks noChangeAspect="1" noChangeArrowheads="1"/>
          </p:cNvPicPr>
          <p:nvPr/>
        </p:nvPicPr>
        <p:blipFill>
          <a:blip r:embed="rId3" cstate="print"/>
          <a:srcRect t="47993"/>
          <a:stretch>
            <a:fillRect/>
          </a:stretch>
        </p:blipFill>
        <p:spPr bwMode="auto">
          <a:xfrm>
            <a:off x="2740670" y="1636697"/>
            <a:ext cx="4116255" cy="801466"/>
          </a:xfrm>
          <a:prstGeom prst="rect">
            <a:avLst/>
          </a:prstGeom>
          <a:noFill/>
          <a:ln w="9525">
            <a:noFill/>
            <a:miter lim="800000"/>
            <a:headEnd/>
            <a:tailEnd/>
          </a:ln>
        </p:spPr>
      </p:pic>
      <p:pic>
        <p:nvPicPr>
          <p:cNvPr id="21508" name="Picture 29"/>
          <p:cNvPicPr>
            <a:picLocks noChangeAspect="1" noChangeArrowheads="1"/>
          </p:cNvPicPr>
          <p:nvPr/>
        </p:nvPicPr>
        <p:blipFill>
          <a:blip r:embed="rId3" cstate="print"/>
          <a:srcRect r="-1523" b="53049"/>
          <a:stretch>
            <a:fillRect/>
          </a:stretch>
        </p:blipFill>
        <p:spPr bwMode="auto">
          <a:xfrm>
            <a:off x="2740670" y="2350666"/>
            <a:ext cx="4189760" cy="724469"/>
          </a:xfrm>
          <a:prstGeom prst="rect">
            <a:avLst/>
          </a:prstGeom>
          <a:noFill/>
          <a:ln w="9525">
            <a:noFill/>
            <a:miter lim="800000"/>
            <a:headEnd/>
            <a:tailEnd/>
          </a:ln>
        </p:spPr>
      </p:pic>
      <p:pic>
        <p:nvPicPr>
          <p:cNvPr id="21509" name="Picture 6"/>
          <p:cNvPicPr>
            <a:picLocks noChangeAspect="1" noChangeArrowheads="1"/>
          </p:cNvPicPr>
          <p:nvPr/>
        </p:nvPicPr>
        <p:blipFill>
          <a:blip r:embed="rId4" cstate="print"/>
          <a:srcRect/>
          <a:stretch>
            <a:fillRect/>
          </a:stretch>
        </p:blipFill>
        <p:spPr bwMode="auto">
          <a:xfrm>
            <a:off x="2821175" y="3183630"/>
            <a:ext cx="3991998" cy="4094824"/>
          </a:xfrm>
          <a:prstGeom prst="rect">
            <a:avLst/>
          </a:prstGeom>
          <a:noFill/>
          <a:ln w="9525">
            <a:noFill/>
            <a:miter lim="800000"/>
            <a:headEnd/>
            <a:tailEnd/>
          </a:ln>
        </p:spPr>
      </p:pic>
      <p:pic>
        <p:nvPicPr>
          <p:cNvPr id="21510" name="Picture 6"/>
          <p:cNvPicPr>
            <a:picLocks noChangeAspect="1" noChangeArrowheads="1"/>
          </p:cNvPicPr>
          <p:nvPr/>
        </p:nvPicPr>
        <p:blipFill>
          <a:blip r:embed="rId5" cstate="print"/>
          <a:srcRect l="75517" b="77475"/>
          <a:stretch>
            <a:fillRect/>
          </a:stretch>
        </p:blipFill>
        <p:spPr bwMode="auto">
          <a:xfrm>
            <a:off x="6043125" y="3108384"/>
            <a:ext cx="1118319" cy="1098953"/>
          </a:xfrm>
          <a:prstGeom prst="rect">
            <a:avLst/>
          </a:prstGeom>
          <a:noFill/>
          <a:ln w="9525">
            <a:noFill/>
            <a:miter lim="800000"/>
            <a:headEnd/>
            <a:tailEnd/>
          </a:ln>
        </p:spPr>
      </p:pic>
      <p:sp>
        <p:nvSpPr>
          <p:cNvPr id="21511" name="ZoneTexte 8"/>
          <p:cNvSpPr txBox="1">
            <a:spLocks noChangeArrowheads="1"/>
          </p:cNvSpPr>
          <p:nvPr/>
        </p:nvSpPr>
        <p:spPr bwMode="auto">
          <a:xfrm>
            <a:off x="6930430" y="6569735"/>
            <a:ext cx="1023814" cy="362171"/>
          </a:xfrm>
          <a:prstGeom prst="rect">
            <a:avLst/>
          </a:prstGeom>
          <a:noFill/>
          <a:ln w="9525">
            <a:noFill/>
            <a:miter lim="800000"/>
            <a:headEnd/>
            <a:tailEnd/>
          </a:ln>
        </p:spPr>
        <p:txBody>
          <a:bodyPr lIns="100794" tIns="50397" rIns="100794" bIns="50397">
            <a:spAutoFit/>
          </a:bodyPr>
          <a:lstStyle/>
          <a:p>
            <a:r>
              <a:rPr lang="en-US" dirty="0"/>
              <a:t>N=370</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4031" y="0"/>
            <a:ext cx="9072563" cy="944959"/>
          </a:xfrm>
        </p:spPr>
        <p:txBody>
          <a:bodyPr>
            <a:normAutofit fontScale="90000"/>
          </a:bodyPr>
          <a:lstStyle/>
          <a:p>
            <a:pPr eaLnBrk="1" hangingPunct="1">
              <a:defRPr/>
            </a:pPr>
            <a:r>
              <a:rPr lang="en-GB" dirty="0" smtClean="0"/>
              <a:t>How does discrimination of</a:t>
            </a:r>
            <a:br>
              <a:rPr lang="en-GB" dirty="0" smtClean="0"/>
            </a:br>
            <a:r>
              <a:rPr lang="en-GB" dirty="0" smtClean="0"/>
              <a:t>stimulus identity change?</a:t>
            </a:r>
            <a:endParaRPr lang="en-US" dirty="0"/>
          </a:p>
        </p:txBody>
      </p:sp>
      <p:sp>
        <p:nvSpPr>
          <p:cNvPr id="32771" name="Rectangle 5"/>
          <p:cNvSpPr>
            <a:spLocks noChangeArrowheads="1"/>
          </p:cNvSpPr>
          <p:nvPr/>
        </p:nvSpPr>
        <p:spPr bwMode="auto">
          <a:xfrm>
            <a:off x="1218076" y="1902169"/>
            <a:ext cx="8306015" cy="854036"/>
          </a:xfrm>
          <a:prstGeom prst="rect">
            <a:avLst/>
          </a:prstGeom>
          <a:noFill/>
          <a:ln w="9525">
            <a:noFill/>
            <a:miter lim="800000"/>
            <a:headEnd/>
            <a:tailEnd/>
          </a:ln>
        </p:spPr>
        <p:txBody>
          <a:bodyPr lIns="100794" tIns="50397" rIns="100794" bIns="50397">
            <a:spAutoFit/>
          </a:bodyPr>
          <a:lstStyle/>
          <a:p>
            <a:r>
              <a:rPr lang="en-US" sz="2600" dirty="0">
                <a:solidFill>
                  <a:schemeClr val="tx1"/>
                </a:solidFill>
                <a:sym typeface="Wingdings" pitchFamily="2" charset="2"/>
              </a:rPr>
              <a:t></a:t>
            </a:r>
            <a:r>
              <a:rPr lang="en-US" sz="2600" b="1" dirty="0">
                <a:solidFill>
                  <a:schemeClr val="tx1"/>
                </a:solidFill>
                <a:sym typeface="Wingdings" pitchFamily="2" charset="2"/>
              </a:rPr>
              <a:t> </a:t>
            </a:r>
            <a:r>
              <a:rPr lang="en-US" sz="2600" dirty="0">
                <a:solidFill>
                  <a:schemeClr val="tx1"/>
                </a:solidFill>
                <a:sym typeface="Wingdings" pitchFamily="2" charset="2"/>
              </a:rPr>
              <a:t>train a binary linear classifier on the neuronal population activity</a:t>
            </a:r>
            <a:endParaRPr lang="en-US" sz="2600" dirty="0">
              <a:solidFill>
                <a:schemeClr val="tx1"/>
              </a:solidFill>
            </a:endParaRPr>
          </a:p>
        </p:txBody>
      </p:sp>
      <p:sp>
        <p:nvSpPr>
          <p:cNvPr id="32772" name="ZoneTexte 33"/>
          <p:cNvSpPr txBox="1">
            <a:spLocks noChangeArrowheads="1"/>
          </p:cNvSpPr>
          <p:nvPr/>
        </p:nvSpPr>
        <p:spPr bwMode="auto">
          <a:xfrm>
            <a:off x="708795" y="1102453"/>
            <a:ext cx="8978057" cy="854036"/>
          </a:xfrm>
          <a:prstGeom prst="rect">
            <a:avLst/>
          </a:prstGeom>
          <a:noFill/>
          <a:ln w="9525">
            <a:noFill/>
            <a:miter lim="800000"/>
            <a:headEnd/>
            <a:tailEnd/>
          </a:ln>
        </p:spPr>
        <p:txBody>
          <a:bodyPr lIns="100794" tIns="50397" rIns="100794" bIns="50397">
            <a:spAutoFit/>
          </a:bodyPr>
          <a:lstStyle/>
          <a:p>
            <a:r>
              <a:rPr lang="en-GB" sz="2600" b="1" dirty="0">
                <a:solidFill>
                  <a:schemeClr val="tx1"/>
                </a:solidFill>
                <a:sym typeface="Wingdings" pitchFamily="2" charset="2"/>
              </a:rPr>
              <a:t> </a:t>
            </a:r>
            <a:r>
              <a:rPr lang="en-US" sz="2600" b="1" dirty="0">
                <a:solidFill>
                  <a:schemeClr val="tx1"/>
                </a:solidFill>
              </a:rPr>
              <a:t>How does task engagement affect stimulus identity discrimination in </a:t>
            </a:r>
            <a:r>
              <a:rPr lang="en-GB" sz="2600" b="1" dirty="0">
                <a:solidFill>
                  <a:srgbClr val="FF0000"/>
                </a:solidFill>
              </a:rPr>
              <a:t>primary auditory cortex</a:t>
            </a:r>
            <a:r>
              <a:rPr lang="en-GB" sz="2600" b="1" dirty="0"/>
              <a:t>?</a:t>
            </a:r>
            <a:endParaRPr lang="en-US" sz="2600" b="1" i="1" dirty="0">
              <a:solidFill>
                <a:srgbClr val="EE9012"/>
              </a:solidFill>
            </a:endParaRPr>
          </a:p>
        </p:txBody>
      </p:sp>
      <p:pic>
        <p:nvPicPr>
          <p:cNvPr id="32773" name="Picture 63"/>
          <p:cNvPicPr>
            <a:picLocks noChangeAspect="1"/>
          </p:cNvPicPr>
          <p:nvPr/>
        </p:nvPicPr>
        <p:blipFill>
          <a:blip r:embed="rId3" cstate="print"/>
          <a:srcRect b="5974"/>
          <a:stretch>
            <a:fillRect/>
          </a:stretch>
        </p:blipFill>
        <p:spPr bwMode="auto">
          <a:xfrm>
            <a:off x="-430526" y="2803380"/>
            <a:ext cx="5848863" cy="4441309"/>
          </a:xfrm>
          <a:prstGeom prst="rect">
            <a:avLst/>
          </a:prstGeom>
          <a:noFill/>
          <a:ln w="9525">
            <a:noFill/>
            <a:miter lim="800000"/>
            <a:headEnd/>
            <a:tailEnd/>
          </a:ln>
        </p:spPr>
      </p:pic>
      <p:sp>
        <p:nvSpPr>
          <p:cNvPr id="32774" name="ZoneTexte 5"/>
          <p:cNvSpPr txBox="1">
            <a:spLocks noChangeArrowheads="1"/>
          </p:cNvSpPr>
          <p:nvPr/>
        </p:nvSpPr>
        <p:spPr bwMode="auto">
          <a:xfrm>
            <a:off x="1323083" y="3701092"/>
            <a:ext cx="472529" cy="318761"/>
          </a:xfrm>
          <a:prstGeom prst="rect">
            <a:avLst/>
          </a:prstGeom>
          <a:solidFill>
            <a:schemeClr val="bg1"/>
          </a:solidFill>
          <a:ln w="9525">
            <a:noFill/>
            <a:miter lim="800000"/>
            <a:headEnd/>
            <a:tailEnd/>
          </a:ln>
        </p:spPr>
        <p:txBody>
          <a:bodyPr lIns="100794" tIns="50397" rIns="100794" bIns="50397">
            <a:spAutoFit/>
          </a:bodyPr>
          <a:lstStyle/>
          <a:p>
            <a:r>
              <a:rPr lang="en-US" sz="1500" dirty="0">
                <a:solidFill>
                  <a:schemeClr val="tx1"/>
                </a:solidFill>
              </a:rPr>
              <a:t>N1</a:t>
            </a:r>
          </a:p>
        </p:txBody>
      </p:sp>
      <p:sp>
        <p:nvSpPr>
          <p:cNvPr id="32775" name="ZoneTexte 6"/>
          <p:cNvSpPr txBox="1">
            <a:spLocks noChangeArrowheads="1"/>
          </p:cNvSpPr>
          <p:nvPr/>
        </p:nvSpPr>
        <p:spPr bwMode="auto">
          <a:xfrm>
            <a:off x="3921994" y="5827250"/>
            <a:ext cx="472529" cy="318761"/>
          </a:xfrm>
          <a:prstGeom prst="rect">
            <a:avLst/>
          </a:prstGeom>
          <a:solidFill>
            <a:schemeClr val="bg1"/>
          </a:solidFill>
          <a:ln w="9525">
            <a:noFill/>
            <a:miter lim="800000"/>
            <a:headEnd/>
            <a:tailEnd/>
          </a:ln>
        </p:spPr>
        <p:txBody>
          <a:bodyPr lIns="100794" tIns="50397" rIns="100794" bIns="50397">
            <a:spAutoFit/>
          </a:bodyPr>
          <a:lstStyle/>
          <a:p>
            <a:r>
              <a:rPr lang="en-US" sz="1500" dirty="0">
                <a:solidFill>
                  <a:schemeClr val="tx1"/>
                </a:solidFill>
              </a:rPr>
              <a:t>N2</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4031" y="0"/>
            <a:ext cx="9072563" cy="944959"/>
          </a:xfrm>
        </p:spPr>
        <p:txBody>
          <a:bodyPr>
            <a:normAutofit fontScale="90000"/>
          </a:bodyPr>
          <a:lstStyle/>
          <a:p>
            <a:pPr eaLnBrk="1" hangingPunct="1">
              <a:defRPr/>
            </a:pPr>
            <a:r>
              <a:rPr lang="en-GB" dirty="0" smtClean="0"/>
              <a:t>How does discrimination of</a:t>
            </a:r>
            <a:br>
              <a:rPr lang="en-GB" dirty="0" smtClean="0"/>
            </a:br>
            <a:r>
              <a:rPr lang="en-GB" dirty="0" smtClean="0"/>
              <a:t>stimulus identity change?</a:t>
            </a:r>
            <a:endParaRPr lang="en-US" dirty="0"/>
          </a:p>
        </p:txBody>
      </p:sp>
      <p:pic>
        <p:nvPicPr>
          <p:cNvPr id="33795" name="Picture 63"/>
          <p:cNvPicPr>
            <a:picLocks noChangeAspect="1"/>
          </p:cNvPicPr>
          <p:nvPr/>
        </p:nvPicPr>
        <p:blipFill>
          <a:blip r:embed="rId3" cstate="print"/>
          <a:srcRect b="5974"/>
          <a:stretch>
            <a:fillRect/>
          </a:stretch>
        </p:blipFill>
        <p:spPr bwMode="auto">
          <a:xfrm>
            <a:off x="-430526" y="2803380"/>
            <a:ext cx="5848863" cy="4441309"/>
          </a:xfrm>
          <a:prstGeom prst="rect">
            <a:avLst/>
          </a:prstGeom>
          <a:noFill/>
          <a:ln w="9525">
            <a:noFill/>
            <a:miter lim="800000"/>
            <a:headEnd/>
            <a:tailEnd/>
          </a:ln>
        </p:spPr>
      </p:pic>
      <p:sp>
        <p:nvSpPr>
          <p:cNvPr id="33796" name="Rectangle 5"/>
          <p:cNvSpPr>
            <a:spLocks noChangeArrowheads="1"/>
          </p:cNvSpPr>
          <p:nvPr/>
        </p:nvSpPr>
        <p:spPr bwMode="auto">
          <a:xfrm>
            <a:off x="1218076" y="1902169"/>
            <a:ext cx="8306015" cy="854036"/>
          </a:xfrm>
          <a:prstGeom prst="rect">
            <a:avLst/>
          </a:prstGeom>
          <a:noFill/>
          <a:ln w="9525">
            <a:noFill/>
            <a:miter lim="800000"/>
            <a:headEnd/>
            <a:tailEnd/>
          </a:ln>
        </p:spPr>
        <p:txBody>
          <a:bodyPr lIns="100794" tIns="50397" rIns="100794" bIns="50397">
            <a:spAutoFit/>
          </a:bodyPr>
          <a:lstStyle/>
          <a:p>
            <a:r>
              <a:rPr lang="en-US" sz="2600" dirty="0">
                <a:sym typeface="Wingdings" pitchFamily="2" charset="2"/>
              </a:rPr>
              <a:t></a:t>
            </a:r>
            <a:r>
              <a:rPr lang="en-US" sz="2600" b="1" dirty="0">
                <a:sym typeface="Wingdings" pitchFamily="2" charset="2"/>
              </a:rPr>
              <a:t> </a:t>
            </a:r>
            <a:r>
              <a:rPr lang="en-US" sz="2600" dirty="0">
                <a:sym typeface="Wingdings" pitchFamily="2" charset="2"/>
              </a:rPr>
              <a:t>train a binary linear classifier on the neuronal population activity  </a:t>
            </a:r>
            <a:r>
              <a:rPr lang="en-US" sz="2600" dirty="0" err="1">
                <a:sym typeface="Wingdings" pitchFamily="2" charset="2"/>
              </a:rPr>
              <a:t>perceptron</a:t>
            </a:r>
            <a:r>
              <a:rPr lang="en-US" sz="2600" dirty="0">
                <a:sym typeface="Wingdings" pitchFamily="2" charset="2"/>
              </a:rPr>
              <a:t>-like approach</a:t>
            </a:r>
            <a:endParaRPr lang="en-US" sz="2600" dirty="0"/>
          </a:p>
        </p:txBody>
      </p:sp>
      <p:grpSp>
        <p:nvGrpSpPr>
          <p:cNvPr id="3" name="Groupe 5"/>
          <p:cNvGrpSpPr>
            <a:grpSpLocks/>
          </p:cNvGrpSpPr>
          <p:nvPr/>
        </p:nvGrpSpPr>
        <p:grpSpPr bwMode="auto">
          <a:xfrm>
            <a:off x="5985371" y="3464852"/>
            <a:ext cx="3921994" cy="2677385"/>
            <a:chOff x="2202801" y="2220204"/>
            <a:chExt cx="3940835" cy="2851870"/>
          </a:xfrm>
        </p:grpSpPr>
        <p:pic>
          <p:nvPicPr>
            <p:cNvPr id="33812" name="Picture 2" descr="See original image"/>
            <p:cNvPicPr>
              <a:picLocks noChangeAspect="1" noChangeArrowheads="1"/>
            </p:cNvPicPr>
            <p:nvPr/>
          </p:nvPicPr>
          <p:blipFill>
            <a:blip r:embed="rId4" cstate="print"/>
            <a:srcRect l="15456" t="192" r="33904" b="2597"/>
            <a:stretch>
              <a:fillRect/>
            </a:stretch>
          </p:blipFill>
          <p:spPr bwMode="auto">
            <a:xfrm>
              <a:off x="2202801" y="2220204"/>
              <a:ext cx="3940835" cy="2851870"/>
            </a:xfrm>
            <a:prstGeom prst="rect">
              <a:avLst/>
            </a:prstGeom>
            <a:noFill/>
            <a:ln w="9525">
              <a:noFill/>
              <a:miter lim="800000"/>
              <a:headEnd/>
              <a:tailEnd/>
            </a:ln>
          </p:spPr>
        </p:pic>
        <p:sp>
          <p:nvSpPr>
            <p:cNvPr id="8" name="Rectangle 7"/>
            <p:cNvSpPr/>
            <p:nvPr/>
          </p:nvSpPr>
          <p:spPr>
            <a:xfrm>
              <a:off x="4715721" y="4108403"/>
              <a:ext cx="1427915" cy="930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3799" name="ZoneTexte 13"/>
          <p:cNvSpPr txBox="1">
            <a:spLocks noChangeArrowheads="1"/>
          </p:cNvSpPr>
          <p:nvPr/>
        </p:nvSpPr>
        <p:spPr bwMode="auto">
          <a:xfrm>
            <a:off x="1323083" y="3701092"/>
            <a:ext cx="472529" cy="318761"/>
          </a:xfrm>
          <a:prstGeom prst="rect">
            <a:avLst/>
          </a:prstGeom>
          <a:solidFill>
            <a:schemeClr val="bg1"/>
          </a:solidFill>
          <a:ln w="9525">
            <a:noFill/>
            <a:miter lim="800000"/>
            <a:headEnd/>
            <a:tailEnd/>
          </a:ln>
        </p:spPr>
        <p:txBody>
          <a:bodyPr lIns="100794" tIns="50397" rIns="100794" bIns="50397">
            <a:spAutoFit/>
          </a:bodyPr>
          <a:lstStyle/>
          <a:p>
            <a:r>
              <a:rPr lang="en-US" sz="1500" dirty="0"/>
              <a:t>N1</a:t>
            </a:r>
          </a:p>
        </p:txBody>
      </p:sp>
      <p:sp>
        <p:nvSpPr>
          <p:cNvPr id="33800" name="ZoneTexte 14"/>
          <p:cNvSpPr txBox="1">
            <a:spLocks noChangeArrowheads="1"/>
          </p:cNvSpPr>
          <p:nvPr/>
        </p:nvSpPr>
        <p:spPr bwMode="auto">
          <a:xfrm>
            <a:off x="3921994" y="5827250"/>
            <a:ext cx="472529" cy="318761"/>
          </a:xfrm>
          <a:prstGeom prst="rect">
            <a:avLst/>
          </a:prstGeom>
          <a:solidFill>
            <a:schemeClr val="bg1"/>
          </a:solidFill>
          <a:ln w="9525">
            <a:noFill/>
            <a:miter lim="800000"/>
            <a:headEnd/>
            <a:tailEnd/>
          </a:ln>
        </p:spPr>
        <p:txBody>
          <a:bodyPr lIns="100794" tIns="50397" rIns="100794" bIns="50397">
            <a:spAutoFit/>
          </a:bodyPr>
          <a:lstStyle/>
          <a:p>
            <a:r>
              <a:rPr lang="en-US" sz="1500" dirty="0"/>
              <a:t>N2</a:t>
            </a:r>
          </a:p>
        </p:txBody>
      </p:sp>
      <p:sp>
        <p:nvSpPr>
          <p:cNvPr id="16" name="Forme libre 15"/>
          <p:cNvSpPr/>
          <p:nvPr/>
        </p:nvSpPr>
        <p:spPr>
          <a:xfrm>
            <a:off x="1652103" y="2812130"/>
            <a:ext cx="4427775" cy="888962"/>
          </a:xfrm>
          <a:custGeom>
            <a:avLst/>
            <a:gdLst>
              <a:gd name="connsiteX0" fmla="*/ 0 w 4015740"/>
              <a:gd name="connsiteY0" fmla="*/ 806450 h 806450"/>
              <a:gd name="connsiteX1" fmla="*/ 647700 w 4015740"/>
              <a:gd name="connsiteY1" fmla="*/ 166370 h 806450"/>
              <a:gd name="connsiteX2" fmla="*/ 3208020 w 4015740"/>
              <a:gd name="connsiteY2" fmla="*/ 82550 h 806450"/>
              <a:gd name="connsiteX3" fmla="*/ 3710940 w 4015740"/>
              <a:gd name="connsiteY3" fmla="*/ 661670 h 806450"/>
              <a:gd name="connsiteX4" fmla="*/ 4015740 w 4015740"/>
              <a:gd name="connsiteY4" fmla="*/ 798830 h 80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5740" h="806450">
                <a:moveTo>
                  <a:pt x="0" y="806450"/>
                </a:moveTo>
                <a:cubicBezTo>
                  <a:pt x="56515" y="546735"/>
                  <a:pt x="113030" y="287020"/>
                  <a:pt x="647700" y="166370"/>
                </a:cubicBezTo>
                <a:cubicBezTo>
                  <a:pt x="1182370" y="45720"/>
                  <a:pt x="2697480" y="0"/>
                  <a:pt x="3208020" y="82550"/>
                </a:cubicBezTo>
                <a:cubicBezTo>
                  <a:pt x="3718560" y="165100"/>
                  <a:pt x="3576320" y="542290"/>
                  <a:pt x="3710940" y="661670"/>
                </a:cubicBezTo>
                <a:cubicBezTo>
                  <a:pt x="3845560" y="781050"/>
                  <a:pt x="3930650" y="789940"/>
                  <a:pt x="4015740" y="798830"/>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100794" tIns="50397" rIns="100794" bIns="50397" anchor="ctr"/>
          <a:lstStyle/>
          <a:p>
            <a:pPr algn="ctr">
              <a:defRPr/>
            </a:pPr>
            <a:endParaRPr lang="en-US"/>
          </a:p>
        </p:txBody>
      </p:sp>
      <p:sp>
        <p:nvSpPr>
          <p:cNvPr id="33802" name="ZoneTexte 16"/>
          <p:cNvSpPr txBox="1">
            <a:spLocks noChangeArrowheads="1"/>
          </p:cNvSpPr>
          <p:nvPr/>
        </p:nvSpPr>
        <p:spPr bwMode="auto">
          <a:xfrm>
            <a:off x="7261201" y="3748340"/>
            <a:ext cx="551284" cy="318761"/>
          </a:xfrm>
          <a:prstGeom prst="rect">
            <a:avLst/>
          </a:prstGeom>
          <a:noFill/>
          <a:ln w="9525">
            <a:noFill/>
            <a:miter lim="800000"/>
            <a:headEnd/>
            <a:tailEnd/>
          </a:ln>
        </p:spPr>
        <p:txBody>
          <a:bodyPr lIns="100794" tIns="50397" rIns="100794" bIns="50397">
            <a:spAutoFit/>
          </a:bodyPr>
          <a:lstStyle/>
          <a:p>
            <a:r>
              <a:rPr lang="en-US" sz="1500" i="1" dirty="0"/>
              <a:t>(t)</a:t>
            </a:r>
          </a:p>
        </p:txBody>
      </p:sp>
      <p:sp>
        <p:nvSpPr>
          <p:cNvPr id="33803" name="ZoneTexte 17"/>
          <p:cNvSpPr txBox="1">
            <a:spLocks noChangeArrowheads="1"/>
          </p:cNvSpPr>
          <p:nvPr/>
        </p:nvSpPr>
        <p:spPr bwMode="auto">
          <a:xfrm>
            <a:off x="7271701" y="4157822"/>
            <a:ext cx="551284" cy="318761"/>
          </a:xfrm>
          <a:prstGeom prst="rect">
            <a:avLst/>
          </a:prstGeom>
          <a:noFill/>
          <a:ln w="9525">
            <a:noFill/>
            <a:miter lim="800000"/>
            <a:headEnd/>
            <a:tailEnd/>
          </a:ln>
        </p:spPr>
        <p:txBody>
          <a:bodyPr lIns="100794" tIns="50397" rIns="100794" bIns="50397">
            <a:spAutoFit/>
          </a:bodyPr>
          <a:lstStyle/>
          <a:p>
            <a:r>
              <a:rPr lang="en-US" sz="1500" i="1" dirty="0"/>
              <a:t>(t)</a:t>
            </a:r>
          </a:p>
        </p:txBody>
      </p:sp>
      <p:sp>
        <p:nvSpPr>
          <p:cNvPr id="33804" name="ZoneTexte 18"/>
          <p:cNvSpPr txBox="1">
            <a:spLocks noChangeArrowheads="1"/>
          </p:cNvSpPr>
          <p:nvPr/>
        </p:nvSpPr>
        <p:spPr bwMode="auto">
          <a:xfrm>
            <a:off x="7261201" y="4551556"/>
            <a:ext cx="551284" cy="318761"/>
          </a:xfrm>
          <a:prstGeom prst="rect">
            <a:avLst/>
          </a:prstGeom>
          <a:noFill/>
          <a:ln w="9525">
            <a:noFill/>
            <a:miter lim="800000"/>
            <a:headEnd/>
            <a:tailEnd/>
          </a:ln>
        </p:spPr>
        <p:txBody>
          <a:bodyPr lIns="100794" tIns="50397" rIns="100794" bIns="50397">
            <a:spAutoFit/>
          </a:bodyPr>
          <a:lstStyle/>
          <a:p>
            <a:r>
              <a:rPr lang="en-US" sz="1500" i="1" dirty="0"/>
              <a:t>(t)</a:t>
            </a:r>
          </a:p>
        </p:txBody>
      </p:sp>
      <p:sp>
        <p:nvSpPr>
          <p:cNvPr id="33805" name="ZoneTexte 19"/>
          <p:cNvSpPr txBox="1">
            <a:spLocks noChangeArrowheads="1"/>
          </p:cNvSpPr>
          <p:nvPr/>
        </p:nvSpPr>
        <p:spPr bwMode="auto">
          <a:xfrm>
            <a:off x="7261201" y="5050284"/>
            <a:ext cx="551284" cy="318761"/>
          </a:xfrm>
          <a:prstGeom prst="rect">
            <a:avLst/>
          </a:prstGeom>
          <a:noFill/>
          <a:ln w="9525">
            <a:noFill/>
            <a:miter lim="800000"/>
            <a:headEnd/>
            <a:tailEnd/>
          </a:ln>
        </p:spPr>
        <p:txBody>
          <a:bodyPr lIns="100794" tIns="50397" rIns="100794" bIns="50397">
            <a:spAutoFit/>
          </a:bodyPr>
          <a:lstStyle/>
          <a:p>
            <a:r>
              <a:rPr lang="en-US" sz="1500" i="1" dirty="0"/>
              <a:t>(t)</a:t>
            </a:r>
          </a:p>
        </p:txBody>
      </p:sp>
      <p:sp>
        <p:nvSpPr>
          <p:cNvPr id="33" name="Rectangle 32"/>
          <p:cNvSpPr/>
          <p:nvPr/>
        </p:nvSpPr>
        <p:spPr>
          <a:xfrm>
            <a:off x="6064127" y="4243568"/>
            <a:ext cx="1496342" cy="1889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34" name="Rectangle 33"/>
          <p:cNvSpPr/>
          <p:nvPr/>
        </p:nvSpPr>
        <p:spPr>
          <a:xfrm>
            <a:off x="6235638" y="4546305"/>
            <a:ext cx="2115881" cy="4934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35" name="Rectangle 34"/>
          <p:cNvSpPr/>
          <p:nvPr/>
        </p:nvSpPr>
        <p:spPr>
          <a:xfrm>
            <a:off x="6575159" y="4903289"/>
            <a:ext cx="1800861" cy="706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36" name="Rectangle 35"/>
          <p:cNvSpPr/>
          <p:nvPr/>
        </p:nvSpPr>
        <p:spPr>
          <a:xfrm>
            <a:off x="6736169" y="5113280"/>
            <a:ext cx="1800861" cy="706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37" name="Rectangle 36"/>
          <p:cNvSpPr/>
          <p:nvPr/>
        </p:nvSpPr>
        <p:spPr>
          <a:xfrm>
            <a:off x="5941619" y="4138573"/>
            <a:ext cx="698293" cy="628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28" name="ZoneTexte 5"/>
          <p:cNvSpPr txBox="1">
            <a:spLocks noChangeArrowheads="1"/>
          </p:cNvSpPr>
          <p:nvPr/>
        </p:nvSpPr>
        <p:spPr bwMode="auto">
          <a:xfrm>
            <a:off x="1325536" y="3708399"/>
            <a:ext cx="472529" cy="318761"/>
          </a:xfrm>
          <a:prstGeom prst="rect">
            <a:avLst/>
          </a:prstGeom>
          <a:solidFill>
            <a:schemeClr val="bg1"/>
          </a:solidFill>
          <a:ln w="9525">
            <a:noFill/>
            <a:miter lim="800000"/>
            <a:headEnd/>
            <a:tailEnd/>
          </a:ln>
        </p:spPr>
        <p:txBody>
          <a:bodyPr lIns="100794" tIns="50397" rIns="100794" bIns="50397">
            <a:spAutoFit/>
          </a:bodyPr>
          <a:lstStyle/>
          <a:p>
            <a:r>
              <a:rPr lang="en-US" sz="1500" dirty="0">
                <a:solidFill>
                  <a:schemeClr val="tx1"/>
                </a:solidFill>
              </a:rPr>
              <a:t>N1</a:t>
            </a:r>
          </a:p>
        </p:txBody>
      </p:sp>
      <p:sp>
        <p:nvSpPr>
          <p:cNvPr id="29" name="ZoneTexte 6"/>
          <p:cNvSpPr txBox="1">
            <a:spLocks noChangeArrowheads="1"/>
          </p:cNvSpPr>
          <p:nvPr/>
        </p:nvSpPr>
        <p:spPr bwMode="auto">
          <a:xfrm>
            <a:off x="3968742" y="5780101"/>
            <a:ext cx="472529" cy="318761"/>
          </a:xfrm>
          <a:prstGeom prst="rect">
            <a:avLst/>
          </a:prstGeom>
          <a:solidFill>
            <a:schemeClr val="bg1"/>
          </a:solidFill>
          <a:ln w="9525">
            <a:noFill/>
            <a:miter lim="800000"/>
            <a:headEnd/>
            <a:tailEnd/>
          </a:ln>
        </p:spPr>
        <p:txBody>
          <a:bodyPr lIns="100794" tIns="50397" rIns="100794" bIns="50397">
            <a:spAutoFit/>
          </a:bodyPr>
          <a:lstStyle/>
          <a:p>
            <a:r>
              <a:rPr lang="en-US" sz="1500" dirty="0">
                <a:solidFill>
                  <a:schemeClr val="tx1"/>
                </a:solidFill>
              </a:rPr>
              <a:t>N2</a:t>
            </a:r>
          </a:p>
        </p:txBody>
      </p:sp>
      <p:sp>
        <p:nvSpPr>
          <p:cNvPr id="26" name="Rectangle 5"/>
          <p:cNvSpPr>
            <a:spLocks noChangeArrowheads="1"/>
          </p:cNvSpPr>
          <p:nvPr/>
        </p:nvSpPr>
        <p:spPr bwMode="auto">
          <a:xfrm>
            <a:off x="1218076" y="1902169"/>
            <a:ext cx="8306015" cy="854036"/>
          </a:xfrm>
          <a:prstGeom prst="rect">
            <a:avLst/>
          </a:prstGeom>
          <a:noFill/>
          <a:ln w="9525">
            <a:noFill/>
            <a:miter lim="800000"/>
            <a:headEnd/>
            <a:tailEnd/>
          </a:ln>
        </p:spPr>
        <p:txBody>
          <a:bodyPr lIns="100794" tIns="50397" rIns="100794" bIns="50397">
            <a:spAutoFit/>
          </a:bodyPr>
          <a:lstStyle/>
          <a:p>
            <a:r>
              <a:rPr lang="en-US" sz="2600" dirty="0">
                <a:solidFill>
                  <a:schemeClr val="tx1"/>
                </a:solidFill>
                <a:sym typeface="Wingdings" pitchFamily="2" charset="2"/>
              </a:rPr>
              <a:t></a:t>
            </a:r>
            <a:r>
              <a:rPr lang="en-US" sz="2600" b="1" dirty="0">
                <a:solidFill>
                  <a:schemeClr val="tx1"/>
                </a:solidFill>
                <a:sym typeface="Wingdings" pitchFamily="2" charset="2"/>
              </a:rPr>
              <a:t> </a:t>
            </a:r>
            <a:r>
              <a:rPr lang="en-US" sz="2600" dirty="0">
                <a:solidFill>
                  <a:schemeClr val="tx1"/>
                </a:solidFill>
                <a:sym typeface="Wingdings" pitchFamily="2" charset="2"/>
              </a:rPr>
              <a:t>train a binary linear classifier on the neuronal population activity</a:t>
            </a:r>
            <a:endParaRPr lang="en-US" sz="2600" dirty="0">
              <a:solidFill>
                <a:schemeClr val="tx1"/>
              </a:solidFill>
            </a:endParaRPr>
          </a:p>
        </p:txBody>
      </p:sp>
      <p:sp>
        <p:nvSpPr>
          <p:cNvPr id="27" name="ZoneTexte 33"/>
          <p:cNvSpPr txBox="1">
            <a:spLocks noChangeArrowheads="1"/>
          </p:cNvSpPr>
          <p:nvPr/>
        </p:nvSpPr>
        <p:spPr bwMode="auto">
          <a:xfrm>
            <a:off x="708795" y="1102453"/>
            <a:ext cx="8978057" cy="854036"/>
          </a:xfrm>
          <a:prstGeom prst="rect">
            <a:avLst/>
          </a:prstGeom>
          <a:noFill/>
          <a:ln w="9525">
            <a:noFill/>
            <a:miter lim="800000"/>
            <a:headEnd/>
            <a:tailEnd/>
          </a:ln>
        </p:spPr>
        <p:txBody>
          <a:bodyPr lIns="100794" tIns="50397" rIns="100794" bIns="50397">
            <a:spAutoFit/>
          </a:bodyPr>
          <a:lstStyle/>
          <a:p>
            <a:r>
              <a:rPr lang="en-GB" sz="2600" b="1" dirty="0">
                <a:solidFill>
                  <a:schemeClr val="tx1"/>
                </a:solidFill>
                <a:sym typeface="Wingdings" pitchFamily="2" charset="2"/>
              </a:rPr>
              <a:t> </a:t>
            </a:r>
            <a:r>
              <a:rPr lang="en-US" sz="2600" b="1" dirty="0">
                <a:solidFill>
                  <a:schemeClr val="tx1"/>
                </a:solidFill>
              </a:rPr>
              <a:t>How does task engagement affect stimulus identity discrimination in </a:t>
            </a:r>
            <a:r>
              <a:rPr lang="en-GB" sz="2600" b="1" dirty="0">
                <a:solidFill>
                  <a:srgbClr val="FF0000"/>
                </a:solidFill>
              </a:rPr>
              <a:t>primary auditory cortex</a:t>
            </a:r>
            <a:r>
              <a:rPr lang="en-GB" sz="2600" b="1" dirty="0"/>
              <a:t>?</a:t>
            </a:r>
            <a:endParaRPr lang="en-US" sz="2600" b="1" i="1" dirty="0">
              <a:solidFill>
                <a:srgbClr val="EE9012"/>
              </a:solidFill>
            </a:endParaRPr>
          </a:p>
        </p:txBody>
      </p:sp>
      <p:sp>
        <p:nvSpPr>
          <p:cNvPr id="21" name="Ellipse 20"/>
          <p:cNvSpPr/>
          <p:nvPr/>
        </p:nvSpPr>
        <p:spPr>
          <a:xfrm>
            <a:off x="1354584" y="3659094"/>
            <a:ext cx="393775" cy="39373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4031" y="0"/>
            <a:ext cx="9072563" cy="944959"/>
          </a:xfrm>
        </p:spPr>
        <p:txBody>
          <a:bodyPr>
            <a:normAutofit fontScale="90000"/>
          </a:bodyPr>
          <a:lstStyle/>
          <a:p>
            <a:pPr eaLnBrk="1" hangingPunct="1">
              <a:defRPr/>
            </a:pPr>
            <a:r>
              <a:rPr lang="en-GB" dirty="0" smtClean="0"/>
              <a:t>How does discrimination of</a:t>
            </a:r>
            <a:br>
              <a:rPr lang="en-GB" dirty="0" smtClean="0"/>
            </a:br>
            <a:r>
              <a:rPr lang="en-GB" dirty="0" smtClean="0"/>
              <a:t>stimulus identity change?</a:t>
            </a:r>
            <a:endParaRPr lang="en-US" dirty="0"/>
          </a:p>
        </p:txBody>
      </p:sp>
      <p:pic>
        <p:nvPicPr>
          <p:cNvPr id="35843" name="Picture 63"/>
          <p:cNvPicPr>
            <a:picLocks noChangeAspect="1"/>
          </p:cNvPicPr>
          <p:nvPr/>
        </p:nvPicPr>
        <p:blipFill>
          <a:blip r:embed="rId3" cstate="print"/>
          <a:srcRect b="5974"/>
          <a:stretch>
            <a:fillRect/>
          </a:stretch>
        </p:blipFill>
        <p:spPr bwMode="auto">
          <a:xfrm>
            <a:off x="-430526" y="2803380"/>
            <a:ext cx="5848863" cy="4441309"/>
          </a:xfrm>
          <a:prstGeom prst="rect">
            <a:avLst/>
          </a:prstGeom>
          <a:noFill/>
          <a:ln w="9525">
            <a:noFill/>
            <a:miter lim="800000"/>
            <a:headEnd/>
            <a:tailEnd/>
          </a:ln>
        </p:spPr>
      </p:pic>
      <p:sp>
        <p:nvSpPr>
          <p:cNvPr id="35844" name="Rectangle 5"/>
          <p:cNvSpPr>
            <a:spLocks noChangeArrowheads="1"/>
          </p:cNvSpPr>
          <p:nvPr/>
        </p:nvSpPr>
        <p:spPr bwMode="auto">
          <a:xfrm>
            <a:off x="1218076" y="1902169"/>
            <a:ext cx="8306015" cy="854036"/>
          </a:xfrm>
          <a:prstGeom prst="rect">
            <a:avLst/>
          </a:prstGeom>
          <a:noFill/>
          <a:ln w="9525">
            <a:noFill/>
            <a:miter lim="800000"/>
            <a:headEnd/>
            <a:tailEnd/>
          </a:ln>
        </p:spPr>
        <p:txBody>
          <a:bodyPr lIns="100794" tIns="50397" rIns="100794" bIns="50397">
            <a:spAutoFit/>
          </a:bodyPr>
          <a:lstStyle/>
          <a:p>
            <a:r>
              <a:rPr lang="en-US" sz="2600" dirty="0">
                <a:sym typeface="Wingdings" pitchFamily="2" charset="2"/>
              </a:rPr>
              <a:t></a:t>
            </a:r>
            <a:r>
              <a:rPr lang="en-US" sz="2600" b="1" dirty="0">
                <a:sym typeface="Wingdings" pitchFamily="2" charset="2"/>
              </a:rPr>
              <a:t> </a:t>
            </a:r>
            <a:r>
              <a:rPr lang="en-US" sz="2600" dirty="0">
                <a:sym typeface="Wingdings" pitchFamily="2" charset="2"/>
              </a:rPr>
              <a:t>train a binary linear classifier on the neuronal population activity  </a:t>
            </a:r>
            <a:r>
              <a:rPr lang="en-US" sz="2600" dirty="0" err="1">
                <a:sym typeface="Wingdings" pitchFamily="2" charset="2"/>
              </a:rPr>
              <a:t>perceptron</a:t>
            </a:r>
            <a:r>
              <a:rPr lang="en-US" sz="2600" dirty="0">
                <a:sym typeface="Wingdings" pitchFamily="2" charset="2"/>
              </a:rPr>
              <a:t>-like approach</a:t>
            </a:r>
            <a:endParaRPr lang="en-US" sz="2600" dirty="0"/>
          </a:p>
        </p:txBody>
      </p:sp>
      <p:grpSp>
        <p:nvGrpSpPr>
          <p:cNvPr id="3" name="Groupe 5"/>
          <p:cNvGrpSpPr>
            <a:grpSpLocks/>
          </p:cNvGrpSpPr>
          <p:nvPr/>
        </p:nvGrpSpPr>
        <p:grpSpPr bwMode="auto">
          <a:xfrm>
            <a:off x="5575846" y="3464852"/>
            <a:ext cx="4331519" cy="2677385"/>
            <a:chOff x="1791301" y="2220206"/>
            <a:chExt cx="4352335" cy="2851868"/>
          </a:xfrm>
        </p:grpSpPr>
        <p:pic>
          <p:nvPicPr>
            <p:cNvPr id="35864" name="Picture 2" descr="See original image"/>
            <p:cNvPicPr>
              <a:picLocks noChangeAspect="1" noChangeArrowheads="1"/>
            </p:cNvPicPr>
            <p:nvPr/>
          </p:nvPicPr>
          <p:blipFill>
            <a:blip r:embed="rId4" cstate="print"/>
            <a:srcRect l="10167" t="192" r="33904" b="2597"/>
            <a:stretch>
              <a:fillRect/>
            </a:stretch>
          </p:blipFill>
          <p:spPr bwMode="auto">
            <a:xfrm>
              <a:off x="1791301" y="2220206"/>
              <a:ext cx="4352335" cy="2851868"/>
            </a:xfrm>
            <a:prstGeom prst="rect">
              <a:avLst/>
            </a:prstGeom>
            <a:noFill/>
            <a:ln w="9525">
              <a:noFill/>
              <a:miter lim="800000"/>
              <a:headEnd/>
              <a:tailEnd/>
            </a:ln>
          </p:spPr>
        </p:pic>
        <p:sp>
          <p:nvSpPr>
            <p:cNvPr id="8" name="Rectangle 7"/>
            <p:cNvSpPr/>
            <p:nvPr/>
          </p:nvSpPr>
          <p:spPr>
            <a:xfrm>
              <a:off x="4715719" y="4102812"/>
              <a:ext cx="1427917" cy="93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 name="Groupe 10"/>
          <p:cNvGrpSpPr>
            <a:grpSpLocks/>
          </p:cNvGrpSpPr>
          <p:nvPr/>
        </p:nvGrpSpPr>
        <p:grpSpPr bwMode="auto">
          <a:xfrm>
            <a:off x="5224074" y="4495557"/>
            <a:ext cx="4851301" cy="1769173"/>
            <a:chOff x="1269022" y="3139141"/>
            <a:chExt cx="4874614" cy="1883797"/>
          </a:xfrm>
        </p:grpSpPr>
        <p:pic>
          <p:nvPicPr>
            <p:cNvPr id="35862" name="Picture 2" descr="See original image"/>
            <p:cNvPicPr>
              <a:picLocks noChangeAspect="1" noChangeArrowheads="1"/>
            </p:cNvPicPr>
            <p:nvPr/>
          </p:nvPicPr>
          <p:blipFill>
            <a:blip r:embed="rId4" cstate="print"/>
            <a:srcRect t="42699" r="90987" b="45865"/>
            <a:stretch>
              <a:fillRect/>
            </a:stretch>
          </p:blipFill>
          <p:spPr bwMode="auto">
            <a:xfrm rot="-5400000">
              <a:off x="1055511" y="3352652"/>
              <a:ext cx="743556" cy="316533"/>
            </a:xfrm>
            <a:prstGeom prst="rect">
              <a:avLst/>
            </a:prstGeom>
            <a:noFill/>
            <a:ln w="9525">
              <a:noFill/>
              <a:miter lim="800000"/>
              <a:headEnd/>
              <a:tailEnd/>
            </a:ln>
          </p:spPr>
        </p:pic>
        <p:sp>
          <p:nvSpPr>
            <p:cNvPr id="13" name="Rectangle 12"/>
            <p:cNvSpPr/>
            <p:nvPr/>
          </p:nvSpPr>
          <p:spPr>
            <a:xfrm>
              <a:off x="4715719" y="4095014"/>
              <a:ext cx="1427917" cy="92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5848" name="ZoneTexte 13"/>
          <p:cNvSpPr txBox="1">
            <a:spLocks noChangeArrowheads="1"/>
          </p:cNvSpPr>
          <p:nvPr/>
        </p:nvSpPr>
        <p:spPr bwMode="auto">
          <a:xfrm>
            <a:off x="1323083" y="3701092"/>
            <a:ext cx="472529" cy="318761"/>
          </a:xfrm>
          <a:prstGeom prst="rect">
            <a:avLst/>
          </a:prstGeom>
          <a:solidFill>
            <a:schemeClr val="bg1"/>
          </a:solidFill>
          <a:ln w="9525">
            <a:noFill/>
            <a:miter lim="800000"/>
            <a:headEnd/>
            <a:tailEnd/>
          </a:ln>
        </p:spPr>
        <p:txBody>
          <a:bodyPr lIns="100794" tIns="50397" rIns="100794" bIns="50397">
            <a:spAutoFit/>
          </a:bodyPr>
          <a:lstStyle/>
          <a:p>
            <a:r>
              <a:rPr lang="en-US" sz="1500" dirty="0">
                <a:solidFill>
                  <a:schemeClr val="tx1"/>
                </a:solidFill>
              </a:rPr>
              <a:t>N1</a:t>
            </a:r>
          </a:p>
        </p:txBody>
      </p:sp>
      <p:sp>
        <p:nvSpPr>
          <p:cNvPr id="35849" name="ZoneTexte 14"/>
          <p:cNvSpPr txBox="1">
            <a:spLocks noChangeArrowheads="1"/>
          </p:cNvSpPr>
          <p:nvPr/>
        </p:nvSpPr>
        <p:spPr bwMode="auto">
          <a:xfrm>
            <a:off x="3921994" y="5827250"/>
            <a:ext cx="472529" cy="318761"/>
          </a:xfrm>
          <a:prstGeom prst="rect">
            <a:avLst/>
          </a:prstGeom>
          <a:solidFill>
            <a:schemeClr val="bg1"/>
          </a:solidFill>
          <a:ln w="9525">
            <a:noFill/>
            <a:miter lim="800000"/>
            <a:headEnd/>
            <a:tailEnd/>
          </a:ln>
        </p:spPr>
        <p:txBody>
          <a:bodyPr lIns="100794" tIns="50397" rIns="100794" bIns="50397">
            <a:spAutoFit/>
          </a:bodyPr>
          <a:lstStyle/>
          <a:p>
            <a:r>
              <a:rPr lang="en-US" sz="1500" dirty="0">
                <a:solidFill>
                  <a:schemeClr val="tx1"/>
                </a:solidFill>
              </a:rPr>
              <a:t>N2</a:t>
            </a:r>
          </a:p>
        </p:txBody>
      </p:sp>
      <p:sp>
        <p:nvSpPr>
          <p:cNvPr id="16" name="Forme libre 15"/>
          <p:cNvSpPr/>
          <p:nvPr/>
        </p:nvSpPr>
        <p:spPr>
          <a:xfrm>
            <a:off x="1652103" y="2812130"/>
            <a:ext cx="4427775" cy="888962"/>
          </a:xfrm>
          <a:custGeom>
            <a:avLst/>
            <a:gdLst>
              <a:gd name="connsiteX0" fmla="*/ 0 w 4015740"/>
              <a:gd name="connsiteY0" fmla="*/ 806450 h 806450"/>
              <a:gd name="connsiteX1" fmla="*/ 647700 w 4015740"/>
              <a:gd name="connsiteY1" fmla="*/ 166370 h 806450"/>
              <a:gd name="connsiteX2" fmla="*/ 3208020 w 4015740"/>
              <a:gd name="connsiteY2" fmla="*/ 82550 h 806450"/>
              <a:gd name="connsiteX3" fmla="*/ 3710940 w 4015740"/>
              <a:gd name="connsiteY3" fmla="*/ 661670 h 806450"/>
              <a:gd name="connsiteX4" fmla="*/ 4015740 w 4015740"/>
              <a:gd name="connsiteY4" fmla="*/ 798830 h 80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5740" h="806450">
                <a:moveTo>
                  <a:pt x="0" y="806450"/>
                </a:moveTo>
                <a:cubicBezTo>
                  <a:pt x="56515" y="546735"/>
                  <a:pt x="113030" y="287020"/>
                  <a:pt x="647700" y="166370"/>
                </a:cubicBezTo>
                <a:cubicBezTo>
                  <a:pt x="1182370" y="45720"/>
                  <a:pt x="2697480" y="0"/>
                  <a:pt x="3208020" y="82550"/>
                </a:cubicBezTo>
                <a:cubicBezTo>
                  <a:pt x="3718560" y="165100"/>
                  <a:pt x="3576320" y="542290"/>
                  <a:pt x="3710940" y="661670"/>
                </a:cubicBezTo>
                <a:cubicBezTo>
                  <a:pt x="3845560" y="781050"/>
                  <a:pt x="3930650" y="789940"/>
                  <a:pt x="4015740" y="798830"/>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100794" tIns="50397" rIns="100794" bIns="50397" anchor="ctr"/>
          <a:lstStyle/>
          <a:p>
            <a:pPr algn="ctr">
              <a:defRPr/>
            </a:pPr>
            <a:endParaRPr lang="en-US"/>
          </a:p>
        </p:txBody>
      </p:sp>
      <p:sp>
        <p:nvSpPr>
          <p:cNvPr id="35851" name="ZoneTexte 16"/>
          <p:cNvSpPr txBox="1">
            <a:spLocks noChangeArrowheads="1"/>
          </p:cNvSpPr>
          <p:nvPr/>
        </p:nvSpPr>
        <p:spPr bwMode="auto">
          <a:xfrm>
            <a:off x="7261201" y="3748340"/>
            <a:ext cx="551284" cy="318761"/>
          </a:xfrm>
          <a:prstGeom prst="rect">
            <a:avLst/>
          </a:prstGeom>
          <a:noFill/>
          <a:ln w="9525">
            <a:noFill/>
            <a:miter lim="800000"/>
            <a:headEnd/>
            <a:tailEnd/>
          </a:ln>
        </p:spPr>
        <p:txBody>
          <a:bodyPr lIns="100794" tIns="50397" rIns="100794" bIns="50397">
            <a:spAutoFit/>
          </a:bodyPr>
          <a:lstStyle/>
          <a:p>
            <a:r>
              <a:rPr lang="en-US" sz="1500" i="1" dirty="0"/>
              <a:t>(t)</a:t>
            </a:r>
          </a:p>
        </p:txBody>
      </p:sp>
      <p:sp>
        <p:nvSpPr>
          <p:cNvPr id="35852" name="ZoneTexte 17"/>
          <p:cNvSpPr txBox="1">
            <a:spLocks noChangeArrowheads="1"/>
          </p:cNvSpPr>
          <p:nvPr/>
        </p:nvSpPr>
        <p:spPr bwMode="auto">
          <a:xfrm>
            <a:off x="7271701" y="4157822"/>
            <a:ext cx="551284" cy="318761"/>
          </a:xfrm>
          <a:prstGeom prst="rect">
            <a:avLst/>
          </a:prstGeom>
          <a:noFill/>
          <a:ln w="9525">
            <a:noFill/>
            <a:miter lim="800000"/>
            <a:headEnd/>
            <a:tailEnd/>
          </a:ln>
        </p:spPr>
        <p:txBody>
          <a:bodyPr lIns="100794" tIns="50397" rIns="100794" bIns="50397">
            <a:spAutoFit/>
          </a:bodyPr>
          <a:lstStyle/>
          <a:p>
            <a:r>
              <a:rPr lang="en-US" sz="1500" i="1" dirty="0"/>
              <a:t>(t)</a:t>
            </a:r>
          </a:p>
        </p:txBody>
      </p:sp>
      <p:sp>
        <p:nvSpPr>
          <p:cNvPr id="35853" name="ZoneTexte 18"/>
          <p:cNvSpPr txBox="1">
            <a:spLocks noChangeArrowheads="1"/>
          </p:cNvSpPr>
          <p:nvPr/>
        </p:nvSpPr>
        <p:spPr bwMode="auto">
          <a:xfrm>
            <a:off x="7261201" y="4551556"/>
            <a:ext cx="551284" cy="318761"/>
          </a:xfrm>
          <a:prstGeom prst="rect">
            <a:avLst/>
          </a:prstGeom>
          <a:noFill/>
          <a:ln w="9525">
            <a:noFill/>
            <a:miter lim="800000"/>
            <a:headEnd/>
            <a:tailEnd/>
          </a:ln>
        </p:spPr>
        <p:txBody>
          <a:bodyPr lIns="100794" tIns="50397" rIns="100794" bIns="50397">
            <a:spAutoFit/>
          </a:bodyPr>
          <a:lstStyle/>
          <a:p>
            <a:r>
              <a:rPr lang="en-US" sz="1500" i="1" dirty="0"/>
              <a:t>(t)</a:t>
            </a:r>
          </a:p>
        </p:txBody>
      </p:sp>
      <p:sp>
        <p:nvSpPr>
          <p:cNvPr id="35854" name="ZoneTexte 19"/>
          <p:cNvSpPr txBox="1">
            <a:spLocks noChangeArrowheads="1"/>
          </p:cNvSpPr>
          <p:nvPr/>
        </p:nvSpPr>
        <p:spPr bwMode="auto">
          <a:xfrm>
            <a:off x="7261201" y="5050284"/>
            <a:ext cx="551284" cy="318761"/>
          </a:xfrm>
          <a:prstGeom prst="rect">
            <a:avLst/>
          </a:prstGeom>
          <a:noFill/>
          <a:ln w="9525">
            <a:noFill/>
            <a:miter lim="800000"/>
            <a:headEnd/>
            <a:tailEnd/>
          </a:ln>
        </p:spPr>
        <p:txBody>
          <a:bodyPr lIns="100794" tIns="50397" rIns="100794" bIns="50397">
            <a:spAutoFit/>
          </a:bodyPr>
          <a:lstStyle/>
          <a:p>
            <a:r>
              <a:rPr lang="en-US" sz="1500" i="1" dirty="0"/>
              <a:t>(t)</a:t>
            </a:r>
          </a:p>
        </p:txBody>
      </p:sp>
      <p:sp>
        <p:nvSpPr>
          <p:cNvPr id="21" name="Ellipse 20"/>
          <p:cNvSpPr/>
          <p:nvPr/>
        </p:nvSpPr>
        <p:spPr>
          <a:xfrm>
            <a:off x="1354584" y="3659094"/>
            <a:ext cx="393775" cy="39373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22" name="Ellipse 21"/>
          <p:cNvSpPr/>
          <p:nvPr/>
        </p:nvSpPr>
        <p:spPr>
          <a:xfrm>
            <a:off x="3953496" y="5795751"/>
            <a:ext cx="393774" cy="3937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10" name="Forme libre 9"/>
          <p:cNvSpPr/>
          <p:nvPr/>
        </p:nvSpPr>
        <p:spPr>
          <a:xfrm>
            <a:off x="4315767" y="4374813"/>
            <a:ext cx="1750109" cy="1496186"/>
          </a:xfrm>
          <a:custGeom>
            <a:avLst/>
            <a:gdLst>
              <a:gd name="connsiteX0" fmla="*/ 0 w 1670050"/>
              <a:gd name="connsiteY0" fmla="*/ 1743075 h 1743075"/>
              <a:gd name="connsiteX1" fmla="*/ 476250 w 1670050"/>
              <a:gd name="connsiteY1" fmla="*/ 1203325 h 1743075"/>
              <a:gd name="connsiteX2" fmla="*/ 596900 w 1670050"/>
              <a:gd name="connsiteY2" fmla="*/ 295275 h 1743075"/>
              <a:gd name="connsiteX3" fmla="*/ 927100 w 1670050"/>
              <a:gd name="connsiteY3" fmla="*/ 47625 h 1743075"/>
              <a:gd name="connsiteX4" fmla="*/ 1670050 w 1670050"/>
              <a:gd name="connsiteY4" fmla="*/ 9525 h 1743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050" h="1743075">
                <a:moveTo>
                  <a:pt x="0" y="1743075"/>
                </a:moveTo>
                <a:cubicBezTo>
                  <a:pt x="188383" y="1593850"/>
                  <a:pt x="376767" y="1444625"/>
                  <a:pt x="476250" y="1203325"/>
                </a:cubicBezTo>
                <a:cubicBezTo>
                  <a:pt x="575733" y="962025"/>
                  <a:pt x="521758" y="487892"/>
                  <a:pt x="596900" y="295275"/>
                </a:cubicBezTo>
                <a:cubicBezTo>
                  <a:pt x="672042" y="102658"/>
                  <a:pt x="748242" y="95250"/>
                  <a:pt x="927100" y="47625"/>
                </a:cubicBezTo>
                <a:cubicBezTo>
                  <a:pt x="1105958" y="0"/>
                  <a:pt x="1388004" y="4762"/>
                  <a:pt x="1670050" y="9525"/>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100794" tIns="50397" rIns="100794" bIns="50397" anchor="ctr"/>
          <a:lstStyle/>
          <a:p>
            <a:pPr algn="ctr">
              <a:defRPr/>
            </a:pPr>
            <a:endParaRPr lang="en-US"/>
          </a:p>
        </p:txBody>
      </p:sp>
      <p:sp>
        <p:nvSpPr>
          <p:cNvPr id="35858" name="ZoneTexte 22"/>
          <p:cNvSpPr txBox="1">
            <a:spLocks noChangeArrowheads="1"/>
          </p:cNvSpPr>
          <p:nvPr/>
        </p:nvSpPr>
        <p:spPr bwMode="auto">
          <a:xfrm>
            <a:off x="8426774" y="3795588"/>
            <a:ext cx="1653852" cy="318761"/>
          </a:xfrm>
          <a:prstGeom prst="rect">
            <a:avLst/>
          </a:prstGeom>
          <a:noFill/>
          <a:ln w="9525">
            <a:noFill/>
            <a:miter lim="800000"/>
            <a:headEnd/>
            <a:tailEnd/>
          </a:ln>
        </p:spPr>
        <p:txBody>
          <a:bodyPr lIns="100794" tIns="50397" rIns="100794" bIns="50397">
            <a:spAutoFit/>
          </a:bodyPr>
          <a:lstStyle/>
          <a:p>
            <a:pPr algn="r"/>
            <a:r>
              <a:rPr lang="en-US" sz="1500" dirty="0"/>
              <a:t>&gt;B: reference</a:t>
            </a:r>
          </a:p>
        </p:txBody>
      </p:sp>
      <p:sp>
        <p:nvSpPr>
          <p:cNvPr id="35859" name="ZoneTexte 23"/>
          <p:cNvSpPr txBox="1">
            <a:spLocks noChangeArrowheads="1"/>
          </p:cNvSpPr>
          <p:nvPr/>
        </p:nvSpPr>
        <p:spPr bwMode="auto">
          <a:xfrm>
            <a:off x="8426774" y="5323272"/>
            <a:ext cx="1653852" cy="318761"/>
          </a:xfrm>
          <a:prstGeom prst="rect">
            <a:avLst/>
          </a:prstGeom>
          <a:noFill/>
          <a:ln w="9525">
            <a:noFill/>
            <a:miter lim="800000"/>
            <a:headEnd/>
            <a:tailEnd/>
          </a:ln>
        </p:spPr>
        <p:txBody>
          <a:bodyPr lIns="100794" tIns="50397" rIns="100794" bIns="50397">
            <a:spAutoFit/>
          </a:bodyPr>
          <a:lstStyle/>
          <a:p>
            <a:pPr algn="r"/>
            <a:r>
              <a:rPr lang="en-US" sz="1500" dirty="0"/>
              <a:t>&lt;B: target</a:t>
            </a:r>
          </a:p>
        </p:txBody>
      </p:sp>
      <p:cxnSp>
        <p:nvCxnSpPr>
          <p:cNvPr id="28" name="Connecteur droit avec flèche 27"/>
          <p:cNvCxnSpPr/>
          <p:nvPr/>
        </p:nvCxnSpPr>
        <p:spPr>
          <a:xfrm rot="5400000" flipH="1" flipV="1">
            <a:off x="9625626" y="4453559"/>
            <a:ext cx="551227" cy="175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rot="16200000" flipH="1">
            <a:off x="9625626" y="4999536"/>
            <a:ext cx="551227" cy="175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5"/>
          <p:cNvSpPr>
            <a:spLocks noChangeArrowheads="1"/>
          </p:cNvSpPr>
          <p:nvPr/>
        </p:nvSpPr>
        <p:spPr bwMode="auto">
          <a:xfrm>
            <a:off x="1218076" y="1902169"/>
            <a:ext cx="8306015" cy="854036"/>
          </a:xfrm>
          <a:prstGeom prst="rect">
            <a:avLst/>
          </a:prstGeom>
          <a:noFill/>
          <a:ln w="9525">
            <a:noFill/>
            <a:miter lim="800000"/>
            <a:headEnd/>
            <a:tailEnd/>
          </a:ln>
        </p:spPr>
        <p:txBody>
          <a:bodyPr lIns="100794" tIns="50397" rIns="100794" bIns="50397">
            <a:spAutoFit/>
          </a:bodyPr>
          <a:lstStyle/>
          <a:p>
            <a:r>
              <a:rPr lang="en-US" sz="2600" dirty="0">
                <a:solidFill>
                  <a:schemeClr val="tx1"/>
                </a:solidFill>
                <a:sym typeface="Wingdings" pitchFamily="2" charset="2"/>
              </a:rPr>
              <a:t></a:t>
            </a:r>
            <a:r>
              <a:rPr lang="en-US" sz="2600" b="1" dirty="0">
                <a:solidFill>
                  <a:schemeClr val="tx1"/>
                </a:solidFill>
                <a:sym typeface="Wingdings" pitchFamily="2" charset="2"/>
              </a:rPr>
              <a:t> </a:t>
            </a:r>
            <a:r>
              <a:rPr lang="en-US" sz="2600" dirty="0">
                <a:solidFill>
                  <a:schemeClr val="tx1"/>
                </a:solidFill>
                <a:sym typeface="Wingdings" pitchFamily="2" charset="2"/>
              </a:rPr>
              <a:t>train a binary linear classifier on the neuronal population activity</a:t>
            </a:r>
            <a:endParaRPr lang="en-US" sz="2600" dirty="0">
              <a:solidFill>
                <a:schemeClr val="tx1"/>
              </a:solidFill>
            </a:endParaRPr>
          </a:p>
        </p:txBody>
      </p:sp>
      <p:sp>
        <p:nvSpPr>
          <p:cNvPr id="27" name="ZoneTexte 33"/>
          <p:cNvSpPr txBox="1">
            <a:spLocks noChangeArrowheads="1"/>
          </p:cNvSpPr>
          <p:nvPr/>
        </p:nvSpPr>
        <p:spPr bwMode="auto">
          <a:xfrm>
            <a:off x="708795" y="1102453"/>
            <a:ext cx="8978057" cy="854036"/>
          </a:xfrm>
          <a:prstGeom prst="rect">
            <a:avLst/>
          </a:prstGeom>
          <a:noFill/>
          <a:ln w="9525">
            <a:noFill/>
            <a:miter lim="800000"/>
            <a:headEnd/>
            <a:tailEnd/>
          </a:ln>
        </p:spPr>
        <p:txBody>
          <a:bodyPr lIns="100794" tIns="50397" rIns="100794" bIns="50397">
            <a:spAutoFit/>
          </a:bodyPr>
          <a:lstStyle/>
          <a:p>
            <a:r>
              <a:rPr lang="en-GB" sz="2600" b="1" dirty="0">
                <a:solidFill>
                  <a:schemeClr val="tx1"/>
                </a:solidFill>
                <a:sym typeface="Wingdings" pitchFamily="2" charset="2"/>
              </a:rPr>
              <a:t> </a:t>
            </a:r>
            <a:r>
              <a:rPr lang="en-US" sz="2600" b="1" dirty="0">
                <a:solidFill>
                  <a:schemeClr val="tx1"/>
                </a:solidFill>
              </a:rPr>
              <a:t>How does task engagement affect stimulus identity discrimination in </a:t>
            </a:r>
            <a:r>
              <a:rPr lang="en-GB" sz="2600" b="1" dirty="0">
                <a:solidFill>
                  <a:srgbClr val="FF0000"/>
                </a:solidFill>
              </a:rPr>
              <a:t>primary auditory cortex</a:t>
            </a:r>
            <a:r>
              <a:rPr lang="en-GB" sz="2600" b="1" dirty="0"/>
              <a:t>?</a:t>
            </a:r>
            <a:endParaRPr lang="en-US" sz="2600" b="1" i="1" dirty="0">
              <a:solidFill>
                <a:srgbClr val="EE9012"/>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4031" y="0"/>
            <a:ext cx="9072563" cy="944959"/>
          </a:xfrm>
        </p:spPr>
        <p:txBody>
          <a:bodyPr>
            <a:normAutofit fontScale="90000"/>
          </a:bodyPr>
          <a:lstStyle/>
          <a:p>
            <a:pPr eaLnBrk="1" hangingPunct="1">
              <a:defRPr/>
            </a:pPr>
            <a:r>
              <a:rPr lang="en-GB" dirty="0" smtClean="0"/>
              <a:t>How does discrimination of</a:t>
            </a:r>
            <a:br>
              <a:rPr lang="en-GB" dirty="0" smtClean="0"/>
            </a:br>
            <a:r>
              <a:rPr lang="en-GB" dirty="0" smtClean="0"/>
              <a:t>stimulus identity change?</a:t>
            </a:r>
            <a:endParaRPr lang="en-US" dirty="0"/>
          </a:p>
        </p:txBody>
      </p:sp>
      <p:pic>
        <p:nvPicPr>
          <p:cNvPr id="36867" name="Picture 2"/>
          <p:cNvPicPr>
            <a:picLocks noGrp="1" noChangeAspect="1" noChangeArrowheads="1"/>
          </p:cNvPicPr>
          <p:nvPr>
            <p:ph idx="1"/>
          </p:nvPr>
        </p:nvPicPr>
        <p:blipFill>
          <a:blip r:embed="rId3" cstate="print"/>
          <a:srcRect/>
          <a:stretch>
            <a:fillRect/>
          </a:stretch>
        </p:blipFill>
        <p:spPr>
          <a:xfrm>
            <a:off x="2026626" y="2094660"/>
            <a:ext cx="6321392" cy="3653843"/>
          </a:xfrm>
          <a:noFill/>
        </p:spPr>
      </p:pic>
      <p:sp>
        <p:nvSpPr>
          <p:cNvPr id="5" name="Rectangle 4"/>
          <p:cNvSpPr/>
          <p:nvPr/>
        </p:nvSpPr>
        <p:spPr>
          <a:xfrm>
            <a:off x="6722168" y="1417440"/>
            <a:ext cx="1417588" cy="4016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cxnSp>
        <p:nvCxnSpPr>
          <p:cNvPr id="8" name="Connecteur droit avec flèche 7"/>
          <p:cNvCxnSpPr/>
          <p:nvPr/>
        </p:nvCxnSpPr>
        <p:spPr>
          <a:xfrm flipH="1" flipV="1">
            <a:off x="6751919" y="2596889"/>
            <a:ext cx="796300" cy="175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870" name="ZoneTexte 6"/>
          <p:cNvSpPr txBox="1">
            <a:spLocks noChangeArrowheads="1"/>
          </p:cNvSpPr>
          <p:nvPr/>
        </p:nvSpPr>
        <p:spPr bwMode="auto">
          <a:xfrm rot="-5400000">
            <a:off x="1079041" y="3462138"/>
            <a:ext cx="1889919" cy="477907"/>
          </a:xfrm>
          <a:prstGeom prst="rect">
            <a:avLst/>
          </a:prstGeom>
          <a:solidFill>
            <a:schemeClr val="bg1"/>
          </a:solidFill>
          <a:ln w="9525">
            <a:noFill/>
            <a:miter lim="800000"/>
            <a:headEnd/>
            <a:tailEnd/>
          </a:ln>
        </p:spPr>
        <p:txBody>
          <a:bodyPr lIns="100794" tIns="50397" rIns="100794" bIns="50397">
            <a:spAutoFit/>
          </a:bodyPr>
          <a:lstStyle/>
          <a:p>
            <a:pPr algn="ctr"/>
            <a:r>
              <a:rPr lang="en-US" sz="1300" dirty="0"/>
              <a:t>Decoder</a:t>
            </a:r>
          </a:p>
          <a:p>
            <a:pPr algn="ctr"/>
            <a:r>
              <a:rPr lang="en-US" sz="1300" dirty="0"/>
              <a:t>accuracy</a:t>
            </a:r>
          </a:p>
        </p:txBody>
      </p:sp>
      <p:sp>
        <p:nvSpPr>
          <p:cNvPr id="36871" name="ZoneTexte 5"/>
          <p:cNvSpPr txBox="1">
            <a:spLocks noChangeArrowheads="1"/>
          </p:cNvSpPr>
          <p:nvPr/>
        </p:nvSpPr>
        <p:spPr bwMode="auto">
          <a:xfrm>
            <a:off x="1947871" y="5587511"/>
            <a:ext cx="6951431" cy="882954"/>
          </a:xfrm>
          <a:prstGeom prst="rect">
            <a:avLst/>
          </a:prstGeom>
          <a:noFill/>
          <a:ln w="9525">
            <a:noFill/>
            <a:miter lim="800000"/>
            <a:headEnd/>
            <a:tailEnd/>
          </a:ln>
        </p:spPr>
        <p:txBody>
          <a:bodyPr lIns="100794" tIns="50397" rIns="100794" bIns="50397">
            <a:spAutoFit/>
          </a:bodyPr>
          <a:lstStyle/>
          <a:p>
            <a:pPr>
              <a:buFont typeface="Wingdings" pitchFamily="2" charset="2"/>
              <a:buChar char="à"/>
            </a:pPr>
            <a:r>
              <a:rPr lang="en-US" dirty="0">
                <a:solidFill>
                  <a:schemeClr val="tx1"/>
                </a:solidFill>
                <a:sym typeface="Wingdings" pitchFamily="2" charset="2"/>
              </a:rPr>
              <a:t>Information about the stimulus identity is:</a:t>
            </a:r>
          </a:p>
          <a:p>
            <a:pPr>
              <a:buFontTx/>
              <a:buChar char="-"/>
            </a:pPr>
            <a:r>
              <a:rPr lang="en-US" b="1" dirty="0">
                <a:solidFill>
                  <a:schemeClr val="tx1"/>
                </a:solidFill>
                <a:sym typeface="Wingdings" pitchFamily="2" charset="2"/>
              </a:rPr>
              <a:t>preserved during task engagement</a:t>
            </a:r>
          </a:p>
          <a:p>
            <a:pPr>
              <a:buFont typeface="Wingdings" pitchFamily="2" charset="2"/>
              <a:buChar char="à"/>
            </a:pPr>
            <a:endParaRPr lang="en-US" dirty="0">
              <a:solidFill>
                <a:schemeClr val="tx1"/>
              </a:solidFill>
            </a:endParaRPr>
          </a:p>
        </p:txBody>
      </p:sp>
      <p:pic>
        <p:nvPicPr>
          <p:cNvPr id="36872" name="Picture 29"/>
          <p:cNvPicPr>
            <a:picLocks noChangeAspect="1" noChangeArrowheads="1"/>
          </p:cNvPicPr>
          <p:nvPr/>
        </p:nvPicPr>
        <p:blipFill>
          <a:blip r:embed="rId4" cstate="print"/>
          <a:srcRect l="13187" t="-2232" r="24176" b="68750"/>
          <a:stretch>
            <a:fillRect/>
          </a:stretch>
        </p:blipFill>
        <p:spPr bwMode="auto">
          <a:xfrm>
            <a:off x="2315395" y="1102452"/>
            <a:ext cx="4489028" cy="393734"/>
          </a:xfrm>
          <a:prstGeom prst="rect">
            <a:avLst/>
          </a:prstGeom>
          <a:noFill/>
          <a:ln w="9525">
            <a:noFill/>
            <a:miter lim="800000"/>
            <a:headEnd/>
            <a:tailEnd/>
          </a:ln>
        </p:spPr>
      </p:pic>
      <p:grpSp>
        <p:nvGrpSpPr>
          <p:cNvPr id="3" name="Groupe 10"/>
          <p:cNvGrpSpPr>
            <a:grpSpLocks/>
          </p:cNvGrpSpPr>
          <p:nvPr/>
        </p:nvGrpSpPr>
        <p:grpSpPr bwMode="auto">
          <a:xfrm>
            <a:off x="2283892" y="1590683"/>
            <a:ext cx="4646538" cy="491728"/>
            <a:chOff x="2071670" y="1443038"/>
            <a:chExt cx="4214842" cy="446076"/>
          </a:xfrm>
        </p:grpSpPr>
        <p:pic>
          <p:nvPicPr>
            <p:cNvPr id="36874" name="Picture 29"/>
            <p:cNvPicPr>
              <a:picLocks noChangeAspect="1" noChangeArrowheads="1"/>
            </p:cNvPicPr>
            <p:nvPr/>
          </p:nvPicPr>
          <p:blipFill>
            <a:blip r:embed="rId4" cstate="print"/>
            <a:srcRect l="13187" t="49107" r="23523" b="14667"/>
            <a:stretch>
              <a:fillRect/>
            </a:stretch>
          </p:blipFill>
          <p:spPr bwMode="auto">
            <a:xfrm>
              <a:off x="2100263" y="1443038"/>
              <a:ext cx="4114811" cy="414326"/>
            </a:xfrm>
            <a:prstGeom prst="rect">
              <a:avLst/>
            </a:prstGeom>
            <a:noFill/>
            <a:ln w="9525">
              <a:noFill/>
              <a:miter lim="800000"/>
              <a:headEnd/>
              <a:tailEnd/>
            </a:ln>
          </p:spPr>
        </p:pic>
        <p:sp>
          <p:nvSpPr>
            <p:cNvPr id="10" name="Rectangle 9"/>
            <p:cNvSpPr/>
            <p:nvPr/>
          </p:nvSpPr>
          <p:spPr>
            <a:xfrm>
              <a:off x="2071670" y="1817679"/>
              <a:ext cx="4214842" cy="71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4031" y="0"/>
            <a:ext cx="9072563" cy="944959"/>
          </a:xfrm>
        </p:spPr>
        <p:txBody>
          <a:bodyPr>
            <a:normAutofit fontScale="90000"/>
          </a:bodyPr>
          <a:lstStyle/>
          <a:p>
            <a:pPr eaLnBrk="1" hangingPunct="1">
              <a:defRPr/>
            </a:pPr>
            <a:r>
              <a:rPr lang="en-GB" dirty="0" smtClean="0"/>
              <a:t>How does discrimination of</a:t>
            </a:r>
            <a:br>
              <a:rPr lang="en-GB" dirty="0" smtClean="0"/>
            </a:br>
            <a:r>
              <a:rPr lang="en-GB" dirty="0" smtClean="0"/>
              <a:t>stimulus identity change?</a:t>
            </a:r>
            <a:endParaRPr lang="en-US" dirty="0"/>
          </a:p>
        </p:txBody>
      </p:sp>
      <p:pic>
        <p:nvPicPr>
          <p:cNvPr id="37891" name="Picture 2"/>
          <p:cNvPicPr>
            <a:picLocks noGrp="1" noChangeAspect="1" noChangeArrowheads="1"/>
          </p:cNvPicPr>
          <p:nvPr>
            <p:ph idx="1"/>
          </p:nvPr>
        </p:nvPicPr>
        <p:blipFill>
          <a:blip r:embed="rId3" cstate="print"/>
          <a:srcRect/>
          <a:stretch>
            <a:fillRect/>
          </a:stretch>
        </p:blipFill>
        <p:spPr>
          <a:xfrm>
            <a:off x="2026626" y="2094660"/>
            <a:ext cx="6321392" cy="3653843"/>
          </a:xfrm>
          <a:noFill/>
        </p:spPr>
      </p:pic>
      <p:sp>
        <p:nvSpPr>
          <p:cNvPr id="37892" name="ZoneTexte 5"/>
          <p:cNvSpPr txBox="1">
            <a:spLocks noChangeArrowheads="1"/>
          </p:cNvSpPr>
          <p:nvPr/>
        </p:nvSpPr>
        <p:spPr bwMode="auto">
          <a:xfrm>
            <a:off x="1947871" y="5587510"/>
            <a:ext cx="6951431" cy="1143346"/>
          </a:xfrm>
          <a:prstGeom prst="rect">
            <a:avLst/>
          </a:prstGeom>
          <a:noFill/>
          <a:ln w="9525">
            <a:noFill/>
            <a:miter lim="800000"/>
            <a:headEnd/>
            <a:tailEnd/>
          </a:ln>
        </p:spPr>
        <p:txBody>
          <a:bodyPr lIns="100794" tIns="50397" rIns="100794" bIns="50397">
            <a:spAutoFit/>
          </a:bodyPr>
          <a:lstStyle/>
          <a:p>
            <a:pPr>
              <a:buFont typeface="Wingdings" pitchFamily="2" charset="2"/>
              <a:buChar char="à"/>
            </a:pPr>
            <a:r>
              <a:rPr lang="en-US" dirty="0">
                <a:solidFill>
                  <a:schemeClr val="tx1"/>
                </a:solidFill>
                <a:sym typeface="Wingdings" pitchFamily="2" charset="2"/>
              </a:rPr>
              <a:t>Information about the stimulus identity is:</a:t>
            </a:r>
          </a:p>
          <a:p>
            <a:pPr>
              <a:buFontTx/>
              <a:buChar char="-"/>
            </a:pPr>
            <a:r>
              <a:rPr lang="en-US" b="1" dirty="0">
                <a:solidFill>
                  <a:schemeClr val="tx1"/>
                </a:solidFill>
                <a:sym typeface="Wingdings" pitchFamily="2" charset="2"/>
              </a:rPr>
              <a:t>preserved during task engagement</a:t>
            </a:r>
          </a:p>
          <a:p>
            <a:pPr>
              <a:buFontTx/>
              <a:buChar char="-"/>
            </a:pPr>
            <a:r>
              <a:rPr lang="en-US" b="1" dirty="0">
                <a:solidFill>
                  <a:schemeClr val="tx1"/>
                </a:solidFill>
                <a:sym typeface="Wingdings" pitchFamily="2" charset="2"/>
              </a:rPr>
              <a:t>sustained after stimulus presentation during behavior</a:t>
            </a:r>
          </a:p>
          <a:p>
            <a:endParaRPr lang="en-US" dirty="0">
              <a:solidFill>
                <a:schemeClr val="tx1"/>
              </a:solidFill>
            </a:endParaRPr>
          </a:p>
        </p:txBody>
      </p:sp>
      <p:sp>
        <p:nvSpPr>
          <p:cNvPr id="37893" name="ZoneTexte 16"/>
          <p:cNvSpPr txBox="1">
            <a:spLocks noChangeArrowheads="1"/>
          </p:cNvSpPr>
          <p:nvPr/>
        </p:nvSpPr>
        <p:spPr bwMode="auto">
          <a:xfrm rot="-5400000">
            <a:off x="1079041" y="3462138"/>
            <a:ext cx="1889919" cy="477907"/>
          </a:xfrm>
          <a:prstGeom prst="rect">
            <a:avLst/>
          </a:prstGeom>
          <a:solidFill>
            <a:schemeClr val="bg1"/>
          </a:solidFill>
          <a:ln w="9525">
            <a:noFill/>
            <a:miter lim="800000"/>
            <a:headEnd/>
            <a:tailEnd/>
          </a:ln>
        </p:spPr>
        <p:txBody>
          <a:bodyPr lIns="100794" tIns="50397" rIns="100794" bIns="50397">
            <a:spAutoFit/>
          </a:bodyPr>
          <a:lstStyle/>
          <a:p>
            <a:pPr algn="ctr"/>
            <a:r>
              <a:rPr lang="en-US" sz="1300" dirty="0"/>
              <a:t>Decoder</a:t>
            </a:r>
          </a:p>
          <a:p>
            <a:pPr algn="ctr"/>
            <a:r>
              <a:rPr lang="en-US" sz="1300" dirty="0"/>
              <a:t>accuracy</a:t>
            </a:r>
          </a:p>
        </p:txBody>
      </p:sp>
      <p:cxnSp>
        <p:nvCxnSpPr>
          <p:cNvPr id="8" name="Connecteur droit avec flèche 7"/>
          <p:cNvCxnSpPr/>
          <p:nvPr/>
        </p:nvCxnSpPr>
        <p:spPr>
          <a:xfrm rot="5400000" flipH="1" flipV="1">
            <a:off x="7084482" y="3058869"/>
            <a:ext cx="796215" cy="17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7895" name="Picture 29"/>
          <p:cNvPicPr>
            <a:picLocks noChangeAspect="1" noChangeArrowheads="1"/>
          </p:cNvPicPr>
          <p:nvPr/>
        </p:nvPicPr>
        <p:blipFill>
          <a:blip r:embed="rId4" cstate="print"/>
          <a:srcRect l="13187" t="-2232" r="5495" b="68750"/>
          <a:stretch>
            <a:fillRect/>
          </a:stretch>
        </p:blipFill>
        <p:spPr bwMode="auto">
          <a:xfrm>
            <a:off x="2315395" y="1102452"/>
            <a:ext cx="5827861" cy="393734"/>
          </a:xfrm>
          <a:prstGeom prst="rect">
            <a:avLst/>
          </a:prstGeom>
          <a:noFill/>
          <a:ln w="9525">
            <a:noFill/>
            <a:miter lim="800000"/>
            <a:headEnd/>
            <a:tailEnd/>
          </a:ln>
        </p:spPr>
      </p:pic>
      <p:pic>
        <p:nvPicPr>
          <p:cNvPr id="37896" name="Picture 29"/>
          <p:cNvPicPr>
            <a:picLocks noChangeAspect="1" noChangeArrowheads="1"/>
          </p:cNvPicPr>
          <p:nvPr/>
        </p:nvPicPr>
        <p:blipFill>
          <a:blip r:embed="rId4" cstate="print"/>
          <a:srcRect l="13187" t="47838" r="5940" b="19643"/>
          <a:stretch>
            <a:fillRect/>
          </a:stretch>
        </p:blipFill>
        <p:spPr bwMode="auto">
          <a:xfrm>
            <a:off x="2315394" y="1574933"/>
            <a:ext cx="5796359" cy="4094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3" cstate="print"/>
          <a:srcRect/>
          <a:stretch>
            <a:fillRect/>
          </a:stretch>
        </p:blipFill>
        <p:spPr bwMode="auto">
          <a:xfrm>
            <a:off x="293688" y="644525"/>
            <a:ext cx="9478962" cy="625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4031" y="0"/>
            <a:ext cx="9072563" cy="944959"/>
          </a:xfrm>
        </p:spPr>
        <p:txBody>
          <a:bodyPr>
            <a:normAutofit fontScale="90000"/>
          </a:bodyPr>
          <a:lstStyle/>
          <a:p>
            <a:pPr eaLnBrk="1" hangingPunct="1">
              <a:defRPr/>
            </a:pPr>
            <a:r>
              <a:rPr lang="en-GB" dirty="0" smtClean="0"/>
              <a:t>How does discrimination of</a:t>
            </a:r>
            <a:br>
              <a:rPr lang="en-GB" dirty="0" smtClean="0"/>
            </a:br>
            <a:r>
              <a:rPr lang="en-GB" dirty="0" smtClean="0"/>
              <a:t>stimulus identity change?</a:t>
            </a:r>
            <a:endParaRPr lang="en-US" dirty="0"/>
          </a:p>
        </p:txBody>
      </p:sp>
      <p:sp>
        <p:nvSpPr>
          <p:cNvPr id="41987" name="ZoneTexte 5"/>
          <p:cNvSpPr txBox="1">
            <a:spLocks noChangeArrowheads="1"/>
          </p:cNvSpPr>
          <p:nvPr/>
        </p:nvSpPr>
        <p:spPr bwMode="auto">
          <a:xfrm>
            <a:off x="1947871" y="5587510"/>
            <a:ext cx="6951431" cy="1924521"/>
          </a:xfrm>
          <a:prstGeom prst="rect">
            <a:avLst/>
          </a:prstGeom>
          <a:noFill/>
          <a:ln w="9525">
            <a:noFill/>
            <a:miter lim="800000"/>
            <a:headEnd/>
            <a:tailEnd/>
          </a:ln>
        </p:spPr>
        <p:txBody>
          <a:bodyPr lIns="100794" tIns="50397" rIns="100794" bIns="50397">
            <a:spAutoFit/>
          </a:bodyPr>
          <a:lstStyle/>
          <a:p>
            <a:pPr>
              <a:buFont typeface="Wingdings" pitchFamily="2" charset="2"/>
              <a:buChar char="à"/>
            </a:pPr>
            <a:r>
              <a:rPr lang="en-US" dirty="0">
                <a:solidFill>
                  <a:schemeClr val="tx1"/>
                </a:solidFill>
                <a:sym typeface="Wingdings" pitchFamily="2" charset="2"/>
              </a:rPr>
              <a:t>Information about the stimulus identity is:</a:t>
            </a:r>
          </a:p>
          <a:p>
            <a:pPr>
              <a:buFontTx/>
              <a:buChar char="-"/>
            </a:pPr>
            <a:r>
              <a:rPr lang="en-US" b="1" dirty="0">
                <a:solidFill>
                  <a:schemeClr val="tx1"/>
                </a:solidFill>
                <a:sym typeface="Wingdings" pitchFamily="2" charset="2"/>
              </a:rPr>
              <a:t>preserved during task engagement</a:t>
            </a:r>
          </a:p>
          <a:p>
            <a:pPr>
              <a:buFontTx/>
              <a:buChar char="-"/>
            </a:pPr>
            <a:r>
              <a:rPr lang="en-US" b="1" dirty="0">
                <a:solidFill>
                  <a:schemeClr val="tx1"/>
                </a:solidFill>
                <a:sym typeface="Wingdings" pitchFamily="2" charset="2"/>
              </a:rPr>
              <a:t>sustained after stimulus presentation during behavior</a:t>
            </a:r>
          </a:p>
          <a:p>
            <a:pPr>
              <a:buFontTx/>
              <a:buChar char="-"/>
            </a:pPr>
            <a:r>
              <a:rPr lang="fr-FR" b="1" dirty="0" err="1">
                <a:solidFill>
                  <a:schemeClr val="tx1"/>
                </a:solidFill>
                <a:sym typeface="Wingdings" pitchFamily="2" charset="2"/>
              </a:rPr>
              <a:t>independent</a:t>
            </a:r>
            <a:r>
              <a:rPr lang="fr-FR" b="1" dirty="0">
                <a:solidFill>
                  <a:schemeClr val="tx1"/>
                </a:solidFill>
                <a:sym typeface="Wingdings" pitchFamily="2" charset="2"/>
              </a:rPr>
              <a:t> </a:t>
            </a:r>
            <a:r>
              <a:rPr lang="fr-FR" b="1" dirty="0" err="1">
                <a:solidFill>
                  <a:schemeClr val="tx1"/>
                </a:solidFill>
                <a:sym typeface="Wingdings" pitchFamily="2" charset="2"/>
              </a:rPr>
              <a:t>from</a:t>
            </a:r>
            <a:r>
              <a:rPr lang="fr-FR" b="1" dirty="0">
                <a:solidFill>
                  <a:schemeClr val="tx1"/>
                </a:solidFill>
                <a:sym typeface="Wingdings" pitchFamily="2" charset="2"/>
              </a:rPr>
              <a:t> </a:t>
            </a:r>
            <a:r>
              <a:rPr lang="fr-FR" b="1" dirty="0" err="1">
                <a:solidFill>
                  <a:schemeClr val="tx1"/>
                </a:solidFill>
                <a:sym typeface="Wingdings" pitchFamily="2" charset="2"/>
              </a:rPr>
              <a:t>licking</a:t>
            </a:r>
            <a:r>
              <a:rPr lang="fr-FR" b="1" dirty="0">
                <a:solidFill>
                  <a:schemeClr val="tx1"/>
                </a:solidFill>
                <a:sym typeface="Wingdings" pitchFamily="2" charset="2"/>
              </a:rPr>
              <a:t> </a:t>
            </a:r>
            <a:r>
              <a:rPr lang="fr-FR" b="1" dirty="0" err="1">
                <a:solidFill>
                  <a:schemeClr val="tx1"/>
                </a:solidFill>
                <a:sym typeface="Wingdings" pitchFamily="2" charset="2"/>
              </a:rPr>
              <a:t>activity</a:t>
            </a:r>
            <a:endParaRPr lang="en-US" b="1" dirty="0">
              <a:solidFill>
                <a:schemeClr val="tx1"/>
              </a:solidFill>
              <a:sym typeface="Wingdings" pitchFamily="2" charset="2"/>
            </a:endParaRPr>
          </a:p>
          <a:p>
            <a:pPr>
              <a:buFontTx/>
              <a:buChar char="-"/>
            </a:pPr>
            <a:r>
              <a:rPr lang="en-US" b="1" dirty="0">
                <a:solidFill>
                  <a:schemeClr val="tx1"/>
                </a:solidFill>
                <a:sym typeface="Wingdings" pitchFamily="2" charset="2"/>
              </a:rPr>
              <a:t>correlated with behavioral outcome</a:t>
            </a:r>
          </a:p>
          <a:p>
            <a:r>
              <a:rPr lang="en-US" b="1" dirty="0">
                <a:solidFill>
                  <a:schemeClr val="tx1"/>
                </a:solidFill>
                <a:sym typeface="Wingdings" pitchFamily="2" charset="2"/>
              </a:rPr>
              <a:t>   Top-down modulation of A1 population activity?</a:t>
            </a:r>
          </a:p>
          <a:p>
            <a:pPr>
              <a:buFont typeface="Wingdings" pitchFamily="2" charset="2"/>
              <a:buChar char="à"/>
            </a:pPr>
            <a:endParaRPr lang="en-US" dirty="0">
              <a:solidFill>
                <a:schemeClr val="tx1"/>
              </a:solidFill>
            </a:endParaRPr>
          </a:p>
        </p:txBody>
      </p:sp>
      <p:grpSp>
        <p:nvGrpSpPr>
          <p:cNvPr id="3" name="Groupe 12"/>
          <p:cNvGrpSpPr>
            <a:grpSpLocks/>
          </p:cNvGrpSpPr>
          <p:nvPr/>
        </p:nvGrpSpPr>
        <p:grpSpPr bwMode="auto">
          <a:xfrm>
            <a:off x="6615410" y="1574933"/>
            <a:ext cx="3087191" cy="3695397"/>
            <a:chOff x="6000760" y="1669223"/>
            <a:chExt cx="2799945" cy="3352378"/>
          </a:xfrm>
        </p:grpSpPr>
        <p:pic>
          <p:nvPicPr>
            <p:cNvPr id="41990" name="Picture 8"/>
            <p:cNvPicPr>
              <a:picLocks noChangeAspect="1" noChangeArrowheads="1"/>
            </p:cNvPicPr>
            <p:nvPr/>
          </p:nvPicPr>
          <p:blipFill>
            <a:blip r:embed="rId3" cstate="print"/>
            <a:srcRect/>
            <a:stretch>
              <a:fillRect/>
            </a:stretch>
          </p:blipFill>
          <p:spPr bwMode="auto">
            <a:xfrm>
              <a:off x="6000760" y="1669223"/>
              <a:ext cx="2799945" cy="3228969"/>
            </a:xfrm>
            <a:prstGeom prst="rect">
              <a:avLst/>
            </a:prstGeom>
            <a:noFill/>
            <a:ln w="9525">
              <a:noFill/>
              <a:miter lim="800000"/>
              <a:headEnd/>
              <a:tailEnd/>
            </a:ln>
          </p:spPr>
        </p:pic>
        <p:sp>
          <p:nvSpPr>
            <p:cNvPr id="41991" name="ZoneTexte 11"/>
            <p:cNvSpPr txBox="1">
              <a:spLocks noChangeArrowheads="1"/>
            </p:cNvSpPr>
            <p:nvPr/>
          </p:nvSpPr>
          <p:spPr bwMode="auto">
            <a:xfrm>
              <a:off x="7964812" y="4767230"/>
              <a:ext cx="785818" cy="254371"/>
            </a:xfrm>
            <a:prstGeom prst="rect">
              <a:avLst/>
            </a:prstGeom>
            <a:noFill/>
            <a:ln w="9525">
              <a:noFill/>
              <a:miter lim="800000"/>
              <a:headEnd/>
              <a:tailEnd/>
            </a:ln>
          </p:spPr>
          <p:txBody>
            <a:bodyPr>
              <a:spAutoFit/>
            </a:bodyPr>
            <a:lstStyle/>
            <a:p>
              <a:pPr algn="ctr"/>
              <a:r>
                <a:rPr lang="en-US" sz="1300" dirty="0"/>
                <a:t>(miss)</a:t>
              </a:r>
            </a:p>
          </p:txBody>
        </p:sp>
      </p:grpSp>
      <p:pic>
        <p:nvPicPr>
          <p:cNvPr id="41989" name="Picture 2"/>
          <p:cNvPicPr>
            <a:picLocks noChangeAspect="1" noChangeArrowheads="1"/>
          </p:cNvPicPr>
          <p:nvPr/>
        </p:nvPicPr>
        <p:blipFill>
          <a:blip r:embed="rId4" cstate="print"/>
          <a:srcRect/>
          <a:stretch>
            <a:fillRect/>
          </a:stretch>
        </p:blipFill>
        <p:spPr bwMode="auto">
          <a:xfrm>
            <a:off x="472529" y="1259946"/>
            <a:ext cx="5749107" cy="40948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title"/>
          </p:nvPr>
        </p:nvSpPr>
        <p:spPr>
          <a:xfrm>
            <a:off x="504031" y="0"/>
            <a:ext cx="9072563" cy="944959"/>
          </a:xfrm>
        </p:spPr>
        <p:txBody>
          <a:bodyPr>
            <a:normAutofit fontScale="90000"/>
          </a:bodyPr>
          <a:lstStyle/>
          <a:p>
            <a:pPr eaLnBrk="1" hangingPunct="1">
              <a:defRPr/>
            </a:pPr>
            <a:r>
              <a:rPr lang="en-US" dirty="0" smtClean="0">
                <a:solidFill>
                  <a:schemeClr val="tx1"/>
                </a:solidFill>
              </a:rPr>
              <a:t>How do references and targets contribute to the encoding of stimulus category?</a:t>
            </a:r>
          </a:p>
        </p:txBody>
      </p:sp>
      <p:sp>
        <p:nvSpPr>
          <p:cNvPr id="45059" name="Rectangle 5"/>
          <p:cNvSpPr>
            <a:spLocks noChangeArrowheads="1"/>
          </p:cNvSpPr>
          <p:nvPr/>
        </p:nvSpPr>
        <p:spPr bwMode="auto">
          <a:xfrm>
            <a:off x="199513" y="1179450"/>
            <a:ext cx="9545092" cy="448925"/>
          </a:xfrm>
          <a:prstGeom prst="rect">
            <a:avLst/>
          </a:prstGeom>
          <a:noFill/>
          <a:ln w="9525">
            <a:noFill/>
            <a:miter lim="800000"/>
            <a:headEnd/>
            <a:tailEnd/>
          </a:ln>
        </p:spPr>
        <p:txBody>
          <a:bodyPr lIns="100794" tIns="50397" rIns="100794" bIns="50397">
            <a:spAutoFit/>
          </a:bodyPr>
          <a:lstStyle/>
          <a:p>
            <a:r>
              <a:rPr lang="en-US" sz="2400" b="1" dirty="0">
                <a:solidFill>
                  <a:schemeClr val="tx1"/>
                </a:solidFill>
                <a:sym typeface="Wingdings" pitchFamily="2" charset="2"/>
              </a:rPr>
              <a:t></a:t>
            </a:r>
            <a:r>
              <a:rPr lang="en-US" sz="2400" dirty="0">
                <a:solidFill>
                  <a:schemeClr val="tx1"/>
                </a:solidFill>
                <a:sym typeface="Wingdings" pitchFamily="2" charset="2"/>
              </a:rPr>
              <a:t>Project target-/reference- elicited activity onto the decoding vector</a:t>
            </a:r>
            <a:endParaRPr lang="en-US" sz="2400" dirty="0">
              <a:solidFill>
                <a:schemeClr val="tx1"/>
              </a:solidFill>
            </a:endParaRPr>
          </a:p>
        </p:txBody>
      </p:sp>
      <p:grpSp>
        <p:nvGrpSpPr>
          <p:cNvPr id="2" name="Groupe 18"/>
          <p:cNvGrpSpPr>
            <a:grpSpLocks/>
          </p:cNvGrpSpPr>
          <p:nvPr/>
        </p:nvGrpSpPr>
        <p:grpSpPr bwMode="auto">
          <a:xfrm>
            <a:off x="243266" y="1613431"/>
            <a:ext cx="4489028" cy="3214612"/>
            <a:chOff x="285720" y="1569467"/>
            <a:chExt cx="2596676" cy="1859533"/>
          </a:xfrm>
        </p:grpSpPr>
        <p:grpSp>
          <p:nvGrpSpPr>
            <p:cNvPr id="3" name="Groupe 8"/>
            <p:cNvGrpSpPr>
              <a:grpSpLocks/>
            </p:cNvGrpSpPr>
            <p:nvPr/>
          </p:nvGrpSpPr>
          <p:grpSpPr bwMode="auto">
            <a:xfrm>
              <a:off x="357597" y="1569467"/>
              <a:ext cx="2524799" cy="1500198"/>
              <a:chOff x="429035" y="1428736"/>
              <a:chExt cx="2524799" cy="1500198"/>
            </a:xfrm>
          </p:grpSpPr>
          <p:pic>
            <p:nvPicPr>
              <p:cNvPr id="45073" name="Picture 4"/>
              <p:cNvPicPr>
                <a:picLocks noChangeAspect="1" noChangeArrowheads="1"/>
              </p:cNvPicPr>
              <p:nvPr/>
            </p:nvPicPr>
            <p:blipFill>
              <a:blip r:embed="rId3" cstate="print"/>
              <a:srcRect r="72414" b="47411"/>
              <a:stretch>
                <a:fillRect/>
              </a:stretch>
            </p:blipFill>
            <p:spPr bwMode="auto">
              <a:xfrm>
                <a:off x="500034" y="1500174"/>
                <a:ext cx="2286016" cy="1428760"/>
              </a:xfrm>
              <a:prstGeom prst="rect">
                <a:avLst/>
              </a:prstGeom>
              <a:noFill/>
              <a:ln w="9525">
                <a:noFill/>
                <a:miter lim="800000"/>
                <a:headEnd/>
                <a:tailEnd/>
              </a:ln>
            </p:spPr>
          </p:pic>
          <p:sp>
            <p:nvSpPr>
              <p:cNvPr id="24" name="Rectangle 23"/>
              <p:cNvSpPr/>
              <p:nvPr/>
            </p:nvSpPr>
            <p:spPr bwMode="auto">
              <a:xfrm>
                <a:off x="429034" y="1500607"/>
                <a:ext cx="238914" cy="248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6" name="Rectangle 25"/>
              <p:cNvSpPr/>
              <p:nvPr/>
            </p:nvSpPr>
            <p:spPr bwMode="auto">
              <a:xfrm>
                <a:off x="2714920" y="1428736"/>
                <a:ext cx="238914" cy="248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18" name="Rectangle 17"/>
            <p:cNvSpPr/>
            <p:nvPr/>
          </p:nvSpPr>
          <p:spPr>
            <a:xfrm>
              <a:off x="285720" y="2428881"/>
              <a:ext cx="347236" cy="1000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5072" name="ZoneTexte 16"/>
            <p:cNvSpPr txBox="1">
              <a:spLocks noChangeArrowheads="1"/>
            </p:cNvSpPr>
            <p:nvPr/>
          </p:nvSpPr>
          <p:spPr bwMode="auto">
            <a:xfrm rot="16200000">
              <a:off x="-271963" y="2236420"/>
              <a:ext cx="1567258" cy="270982"/>
            </a:xfrm>
            <a:prstGeom prst="rect">
              <a:avLst/>
            </a:prstGeom>
            <a:noFill/>
            <a:ln w="9525">
              <a:noFill/>
              <a:miter lim="800000"/>
              <a:headEnd/>
              <a:tailEnd/>
            </a:ln>
          </p:spPr>
          <p:txBody>
            <a:bodyPr>
              <a:spAutoFit/>
            </a:bodyPr>
            <a:lstStyle/>
            <a:p>
              <a:pPr algn="ctr"/>
              <a:r>
                <a:rPr lang="en-US" sz="1300" dirty="0">
                  <a:solidFill>
                    <a:schemeClr val="tx1"/>
                  </a:solidFill>
                </a:rPr>
                <a:t>Decoder-</a:t>
              </a:r>
            </a:p>
            <a:p>
              <a:pPr algn="ctr"/>
              <a:r>
                <a:rPr lang="en-US" sz="1300" dirty="0">
                  <a:solidFill>
                    <a:schemeClr val="tx1"/>
                  </a:solidFill>
                </a:rPr>
                <a:t>projected value</a:t>
              </a:r>
            </a:p>
          </p:txBody>
        </p:sp>
      </p:grpSp>
      <p:sp>
        <p:nvSpPr>
          <p:cNvPr id="45061" name="ZoneTexte 16"/>
          <p:cNvSpPr txBox="1">
            <a:spLocks noChangeArrowheads="1"/>
          </p:cNvSpPr>
          <p:nvPr/>
        </p:nvSpPr>
        <p:spPr bwMode="auto">
          <a:xfrm>
            <a:off x="1345834" y="3953081"/>
            <a:ext cx="1890117" cy="289843"/>
          </a:xfrm>
          <a:prstGeom prst="rect">
            <a:avLst/>
          </a:prstGeom>
          <a:noFill/>
          <a:ln w="9525">
            <a:noFill/>
            <a:miter lim="800000"/>
            <a:headEnd/>
            <a:tailEnd/>
          </a:ln>
        </p:spPr>
        <p:txBody>
          <a:bodyPr lIns="100794" tIns="50397" rIns="100794" bIns="50397">
            <a:spAutoFit/>
          </a:bodyPr>
          <a:lstStyle/>
          <a:p>
            <a:pPr algn="ctr"/>
            <a:r>
              <a:rPr lang="en-US" sz="1300" dirty="0">
                <a:solidFill>
                  <a:schemeClr val="tx1"/>
                </a:solidFill>
              </a:rPr>
              <a:t>Time (s)</a:t>
            </a:r>
          </a:p>
        </p:txBody>
      </p:sp>
      <p:sp>
        <p:nvSpPr>
          <p:cNvPr id="45062" name="ZoneTexte 11"/>
          <p:cNvSpPr txBox="1">
            <a:spLocks noChangeArrowheads="1"/>
          </p:cNvSpPr>
          <p:nvPr/>
        </p:nvSpPr>
        <p:spPr bwMode="auto">
          <a:xfrm>
            <a:off x="3958746" y="3060619"/>
            <a:ext cx="1711606" cy="643972"/>
          </a:xfrm>
          <a:prstGeom prst="rect">
            <a:avLst/>
          </a:prstGeom>
          <a:noFill/>
          <a:ln w="9525">
            <a:noFill/>
            <a:miter lim="800000"/>
            <a:headEnd/>
            <a:tailEnd/>
          </a:ln>
        </p:spPr>
        <p:txBody>
          <a:bodyPr lIns="100794" tIns="50397" rIns="100794" bIns="50397">
            <a:spAutoFit/>
          </a:bodyPr>
          <a:lstStyle/>
          <a:p>
            <a:r>
              <a:rPr lang="en-US" dirty="0">
                <a:solidFill>
                  <a:schemeClr val="tx1"/>
                </a:solidFill>
              </a:rPr>
              <a:t>0=projected baseline act.</a:t>
            </a:r>
          </a:p>
        </p:txBody>
      </p:sp>
      <p:grpSp>
        <p:nvGrpSpPr>
          <p:cNvPr id="4" name="Groupe 38"/>
          <p:cNvGrpSpPr>
            <a:grpSpLocks/>
          </p:cNvGrpSpPr>
          <p:nvPr/>
        </p:nvGrpSpPr>
        <p:grpSpPr bwMode="auto">
          <a:xfrm>
            <a:off x="3934245" y="3034370"/>
            <a:ext cx="866304" cy="80497"/>
            <a:chOff x="3776657" y="2752720"/>
            <a:chExt cx="785818" cy="73823"/>
          </a:xfrm>
        </p:grpSpPr>
        <p:cxnSp>
          <p:nvCxnSpPr>
            <p:cNvPr id="30" name="Connecteur droit 29"/>
            <p:cNvCxnSpPr/>
            <p:nvPr/>
          </p:nvCxnSpPr>
          <p:spPr>
            <a:xfrm rot="10800000">
              <a:off x="3776657" y="2752720"/>
              <a:ext cx="785818" cy="1605"/>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rot="5400000">
              <a:off x="4525572" y="2789641"/>
              <a:ext cx="72218"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5064" name="Picture 29"/>
          <p:cNvPicPr>
            <a:picLocks noChangeAspect="1" noChangeArrowheads="1"/>
          </p:cNvPicPr>
          <p:nvPr/>
        </p:nvPicPr>
        <p:blipFill>
          <a:blip r:embed="rId4" cstate="print"/>
          <a:srcRect l="56483" t="-2232" r="7249" b="68750"/>
          <a:stretch>
            <a:fillRect/>
          </a:stretch>
        </p:blipFill>
        <p:spPr bwMode="auto">
          <a:xfrm>
            <a:off x="1286331" y="4252317"/>
            <a:ext cx="2572660" cy="393734"/>
          </a:xfrm>
          <a:prstGeom prst="rect">
            <a:avLst/>
          </a:prstGeom>
          <a:noFill/>
          <a:ln w="9525">
            <a:noFill/>
            <a:miter lim="800000"/>
            <a:headEnd/>
            <a:tailEnd/>
          </a:ln>
        </p:spPr>
      </p:pic>
      <p:grpSp>
        <p:nvGrpSpPr>
          <p:cNvPr id="5" name="Groupe 10"/>
          <p:cNvGrpSpPr>
            <a:grpSpLocks/>
          </p:cNvGrpSpPr>
          <p:nvPr/>
        </p:nvGrpSpPr>
        <p:grpSpPr bwMode="auto">
          <a:xfrm>
            <a:off x="-661541" y="4724797"/>
            <a:ext cx="4599285" cy="503978"/>
            <a:chOff x="3130193" y="1428754"/>
            <a:chExt cx="4214842" cy="457197"/>
          </a:xfrm>
        </p:grpSpPr>
        <p:pic>
          <p:nvPicPr>
            <p:cNvPr id="45066" name="Picture 29"/>
            <p:cNvPicPr>
              <a:picLocks noChangeAspect="1" noChangeArrowheads="1"/>
            </p:cNvPicPr>
            <p:nvPr/>
          </p:nvPicPr>
          <p:blipFill>
            <a:blip r:embed="rId4" cstate="print"/>
            <a:srcRect l="56483" t="47858" r="7253" b="14667"/>
            <a:stretch>
              <a:fillRect/>
            </a:stretch>
          </p:blipFill>
          <p:spPr bwMode="auto">
            <a:xfrm>
              <a:off x="4915245" y="1428754"/>
              <a:ext cx="2357617" cy="428618"/>
            </a:xfrm>
            <a:prstGeom prst="rect">
              <a:avLst/>
            </a:prstGeom>
            <a:noFill/>
            <a:ln w="9525">
              <a:noFill/>
              <a:miter lim="800000"/>
              <a:headEnd/>
              <a:tailEnd/>
            </a:ln>
          </p:spPr>
        </p:pic>
        <p:sp>
          <p:nvSpPr>
            <p:cNvPr id="25" name="Rectangle 24"/>
            <p:cNvSpPr/>
            <p:nvPr/>
          </p:nvSpPr>
          <p:spPr>
            <a:xfrm>
              <a:off x="3130193" y="1814514"/>
              <a:ext cx="4214842"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title"/>
          </p:nvPr>
        </p:nvSpPr>
        <p:spPr>
          <a:xfrm>
            <a:off x="504031" y="0"/>
            <a:ext cx="9072563" cy="944959"/>
          </a:xfrm>
        </p:spPr>
        <p:txBody>
          <a:bodyPr>
            <a:normAutofit fontScale="90000"/>
          </a:bodyPr>
          <a:lstStyle/>
          <a:p>
            <a:pPr eaLnBrk="1" hangingPunct="1">
              <a:defRPr/>
            </a:pPr>
            <a:r>
              <a:rPr lang="en-US" dirty="0" smtClean="0">
                <a:solidFill>
                  <a:schemeClr val="tx1"/>
                </a:solidFill>
              </a:rPr>
              <a:t>How do references and targets contribute to the encoding of stimulus category?</a:t>
            </a:r>
          </a:p>
        </p:txBody>
      </p:sp>
      <p:sp>
        <p:nvSpPr>
          <p:cNvPr id="46083" name="Rectangle 5"/>
          <p:cNvSpPr>
            <a:spLocks noChangeArrowheads="1"/>
          </p:cNvSpPr>
          <p:nvPr/>
        </p:nvSpPr>
        <p:spPr bwMode="auto">
          <a:xfrm>
            <a:off x="199513" y="1179450"/>
            <a:ext cx="9545092" cy="448925"/>
          </a:xfrm>
          <a:prstGeom prst="rect">
            <a:avLst/>
          </a:prstGeom>
          <a:noFill/>
          <a:ln w="9525">
            <a:noFill/>
            <a:miter lim="800000"/>
            <a:headEnd/>
            <a:tailEnd/>
          </a:ln>
        </p:spPr>
        <p:txBody>
          <a:bodyPr lIns="100794" tIns="50397" rIns="100794" bIns="50397">
            <a:spAutoFit/>
          </a:bodyPr>
          <a:lstStyle/>
          <a:p>
            <a:r>
              <a:rPr lang="en-US" sz="2400" b="1" dirty="0">
                <a:solidFill>
                  <a:schemeClr val="tx1"/>
                </a:solidFill>
                <a:sym typeface="Wingdings" pitchFamily="2" charset="2"/>
              </a:rPr>
              <a:t></a:t>
            </a:r>
            <a:r>
              <a:rPr lang="en-US" sz="2400" dirty="0">
                <a:solidFill>
                  <a:schemeClr val="tx1"/>
                </a:solidFill>
                <a:sym typeface="Wingdings" pitchFamily="2" charset="2"/>
              </a:rPr>
              <a:t>Project target-/reference- elicited activity onto the decoding vector</a:t>
            </a:r>
            <a:endParaRPr lang="en-US" sz="2400" dirty="0">
              <a:solidFill>
                <a:schemeClr val="tx1"/>
              </a:solidFill>
            </a:endParaRPr>
          </a:p>
        </p:txBody>
      </p:sp>
      <p:grpSp>
        <p:nvGrpSpPr>
          <p:cNvPr id="2" name="Groupe 18"/>
          <p:cNvGrpSpPr>
            <a:grpSpLocks/>
          </p:cNvGrpSpPr>
          <p:nvPr/>
        </p:nvGrpSpPr>
        <p:grpSpPr bwMode="auto">
          <a:xfrm>
            <a:off x="243266" y="1613431"/>
            <a:ext cx="4489028" cy="3214612"/>
            <a:chOff x="285720" y="1569467"/>
            <a:chExt cx="2596676" cy="1859533"/>
          </a:xfrm>
        </p:grpSpPr>
        <p:grpSp>
          <p:nvGrpSpPr>
            <p:cNvPr id="3" name="Groupe 8"/>
            <p:cNvGrpSpPr>
              <a:grpSpLocks/>
            </p:cNvGrpSpPr>
            <p:nvPr/>
          </p:nvGrpSpPr>
          <p:grpSpPr bwMode="auto">
            <a:xfrm>
              <a:off x="357597" y="1569467"/>
              <a:ext cx="2524799" cy="1500198"/>
              <a:chOff x="429035" y="1428736"/>
              <a:chExt cx="2524799" cy="1500198"/>
            </a:xfrm>
          </p:grpSpPr>
          <p:pic>
            <p:nvPicPr>
              <p:cNvPr id="46111" name="Picture 4"/>
              <p:cNvPicPr>
                <a:picLocks noChangeAspect="1" noChangeArrowheads="1"/>
              </p:cNvPicPr>
              <p:nvPr/>
            </p:nvPicPr>
            <p:blipFill>
              <a:blip r:embed="rId3" cstate="print"/>
              <a:srcRect r="72414" b="47411"/>
              <a:stretch>
                <a:fillRect/>
              </a:stretch>
            </p:blipFill>
            <p:spPr bwMode="auto">
              <a:xfrm>
                <a:off x="500034" y="1500174"/>
                <a:ext cx="2286016" cy="1428760"/>
              </a:xfrm>
              <a:prstGeom prst="rect">
                <a:avLst/>
              </a:prstGeom>
              <a:noFill/>
              <a:ln w="9525">
                <a:noFill/>
                <a:miter lim="800000"/>
                <a:headEnd/>
                <a:tailEnd/>
              </a:ln>
            </p:spPr>
          </p:pic>
          <p:sp>
            <p:nvSpPr>
              <p:cNvPr id="22" name="Rectangle 21"/>
              <p:cNvSpPr/>
              <p:nvPr/>
            </p:nvSpPr>
            <p:spPr bwMode="auto">
              <a:xfrm>
                <a:off x="429034" y="1500607"/>
                <a:ext cx="238914" cy="248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3" name="Rectangle 22"/>
              <p:cNvSpPr/>
              <p:nvPr/>
            </p:nvSpPr>
            <p:spPr bwMode="auto">
              <a:xfrm>
                <a:off x="2714920" y="1428736"/>
                <a:ext cx="238914" cy="248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19" name="Rectangle 18"/>
            <p:cNvSpPr/>
            <p:nvPr/>
          </p:nvSpPr>
          <p:spPr>
            <a:xfrm>
              <a:off x="285720" y="2428881"/>
              <a:ext cx="347236" cy="1000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6110" name="ZoneTexte 16"/>
            <p:cNvSpPr txBox="1">
              <a:spLocks noChangeArrowheads="1"/>
            </p:cNvSpPr>
            <p:nvPr/>
          </p:nvSpPr>
          <p:spPr bwMode="auto">
            <a:xfrm rot="16200000">
              <a:off x="-271963" y="2236420"/>
              <a:ext cx="1567258" cy="270982"/>
            </a:xfrm>
            <a:prstGeom prst="rect">
              <a:avLst/>
            </a:prstGeom>
            <a:noFill/>
            <a:ln w="9525">
              <a:noFill/>
              <a:miter lim="800000"/>
              <a:headEnd/>
              <a:tailEnd/>
            </a:ln>
          </p:spPr>
          <p:txBody>
            <a:bodyPr>
              <a:spAutoFit/>
            </a:bodyPr>
            <a:lstStyle/>
            <a:p>
              <a:pPr algn="ctr"/>
              <a:r>
                <a:rPr lang="en-US" sz="1300" dirty="0">
                  <a:solidFill>
                    <a:schemeClr val="tx1"/>
                  </a:solidFill>
                </a:rPr>
                <a:t>Decoder-</a:t>
              </a:r>
            </a:p>
            <a:p>
              <a:pPr algn="ctr"/>
              <a:r>
                <a:rPr lang="en-US" sz="1300" dirty="0">
                  <a:solidFill>
                    <a:schemeClr val="tx1"/>
                  </a:solidFill>
                </a:rPr>
                <a:t>projected value</a:t>
              </a:r>
            </a:p>
          </p:txBody>
        </p:sp>
      </p:grpSp>
      <p:sp>
        <p:nvSpPr>
          <p:cNvPr id="46085" name="ZoneTexte 16"/>
          <p:cNvSpPr txBox="1">
            <a:spLocks noChangeArrowheads="1"/>
          </p:cNvSpPr>
          <p:nvPr/>
        </p:nvSpPr>
        <p:spPr bwMode="auto">
          <a:xfrm>
            <a:off x="1345834" y="3953081"/>
            <a:ext cx="1890117" cy="289843"/>
          </a:xfrm>
          <a:prstGeom prst="rect">
            <a:avLst/>
          </a:prstGeom>
          <a:noFill/>
          <a:ln w="9525">
            <a:noFill/>
            <a:miter lim="800000"/>
            <a:headEnd/>
            <a:tailEnd/>
          </a:ln>
        </p:spPr>
        <p:txBody>
          <a:bodyPr lIns="100794" tIns="50397" rIns="100794" bIns="50397">
            <a:spAutoFit/>
          </a:bodyPr>
          <a:lstStyle/>
          <a:p>
            <a:pPr algn="ctr"/>
            <a:r>
              <a:rPr lang="en-US" sz="1300" dirty="0">
                <a:solidFill>
                  <a:schemeClr val="tx1"/>
                </a:solidFill>
              </a:rPr>
              <a:t>Time (s)</a:t>
            </a:r>
          </a:p>
        </p:txBody>
      </p:sp>
      <p:sp>
        <p:nvSpPr>
          <p:cNvPr id="46086" name="ZoneTexte 11"/>
          <p:cNvSpPr txBox="1">
            <a:spLocks noChangeArrowheads="1"/>
          </p:cNvSpPr>
          <p:nvPr/>
        </p:nvSpPr>
        <p:spPr bwMode="auto">
          <a:xfrm>
            <a:off x="3958746" y="3060619"/>
            <a:ext cx="1711606" cy="477907"/>
          </a:xfrm>
          <a:prstGeom prst="rect">
            <a:avLst/>
          </a:prstGeom>
          <a:noFill/>
          <a:ln w="9525">
            <a:noFill/>
            <a:miter lim="800000"/>
            <a:headEnd/>
            <a:tailEnd/>
          </a:ln>
        </p:spPr>
        <p:txBody>
          <a:bodyPr lIns="100794" tIns="50397" rIns="100794" bIns="50397">
            <a:spAutoFit/>
          </a:bodyPr>
          <a:lstStyle/>
          <a:p>
            <a:r>
              <a:rPr lang="en-US" sz="1300" dirty="0">
                <a:solidFill>
                  <a:schemeClr val="tx1"/>
                </a:solidFill>
              </a:rPr>
              <a:t>0=projected baseline act.</a:t>
            </a:r>
          </a:p>
        </p:txBody>
      </p:sp>
      <p:grpSp>
        <p:nvGrpSpPr>
          <p:cNvPr id="4" name="Groupe 38"/>
          <p:cNvGrpSpPr>
            <a:grpSpLocks/>
          </p:cNvGrpSpPr>
          <p:nvPr/>
        </p:nvGrpSpPr>
        <p:grpSpPr bwMode="auto">
          <a:xfrm>
            <a:off x="3934245" y="3034370"/>
            <a:ext cx="866304" cy="80497"/>
            <a:chOff x="3776657" y="2752720"/>
            <a:chExt cx="785818" cy="73823"/>
          </a:xfrm>
        </p:grpSpPr>
        <p:cxnSp>
          <p:nvCxnSpPr>
            <p:cNvPr id="25" name="Connecteur droit 24"/>
            <p:cNvCxnSpPr/>
            <p:nvPr/>
          </p:nvCxnSpPr>
          <p:spPr>
            <a:xfrm rot="10800000">
              <a:off x="3776657" y="2752720"/>
              <a:ext cx="785818" cy="1605"/>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rot="5400000">
              <a:off x="4525572" y="2789641"/>
              <a:ext cx="72218"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e 22"/>
          <p:cNvGrpSpPr>
            <a:grpSpLocks/>
          </p:cNvGrpSpPr>
          <p:nvPr/>
        </p:nvGrpSpPr>
        <p:grpSpPr bwMode="auto">
          <a:xfrm>
            <a:off x="5292329" y="1746425"/>
            <a:ext cx="4091753" cy="2644137"/>
            <a:chOff x="4643146" y="1569467"/>
            <a:chExt cx="2454092" cy="1586072"/>
          </a:xfrm>
        </p:grpSpPr>
        <p:grpSp>
          <p:nvGrpSpPr>
            <p:cNvPr id="6" name="Groupe 8"/>
            <p:cNvGrpSpPr>
              <a:grpSpLocks/>
            </p:cNvGrpSpPr>
            <p:nvPr/>
          </p:nvGrpSpPr>
          <p:grpSpPr bwMode="auto">
            <a:xfrm>
              <a:off x="4643146" y="1569467"/>
              <a:ext cx="2454092" cy="1500199"/>
              <a:chOff x="4714584" y="1428736"/>
              <a:chExt cx="2454092" cy="1500199"/>
            </a:xfrm>
          </p:grpSpPr>
          <p:pic>
            <p:nvPicPr>
              <p:cNvPr id="46103" name="Picture 4"/>
              <p:cNvPicPr>
                <a:picLocks noChangeAspect="1" noChangeArrowheads="1"/>
              </p:cNvPicPr>
              <p:nvPr/>
            </p:nvPicPr>
            <p:blipFill>
              <a:blip r:embed="rId3" cstate="print"/>
              <a:srcRect l="54257" r="23276" b="47411"/>
              <a:stretch>
                <a:fillRect/>
              </a:stretch>
            </p:blipFill>
            <p:spPr bwMode="auto">
              <a:xfrm>
                <a:off x="4996245" y="1500174"/>
                <a:ext cx="1861772" cy="1428761"/>
              </a:xfrm>
              <a:prstGeom prst="rect">
                <a:avLst/>
              </a:prstGeom>
              <a:noFill/>
              <a:ln w="9525">
                <a:noFill/>
                <a:miter lim="800000"/>
                <a:headEnd/>
                <a:tailEnd/>
              </a:ln>
            </p:spPr>
          </p:pic>
          <p:sp>
            <p:nvSpPr>
              <p:cNvPr id="21" name="Rectangle 20"/>
              <p:cNvSpPr/>
              <p:nvPr/>
            </p:nvSpPr>
            <p:spPr bwMode="auto">
              <a:xfrm>
                <a:off x="4714583" y="1500114"/>
                <a:ext cx="239321" cy="247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4" name="Rectangle 23"/>
              <p:cNvSpPr/>
              <p:nvPr/>
            </p:nvSpPr>
            <p:spPr bwMode="auto">
              <a:xfrm>
                <a:off x="6929355" y="1428736"/>
                <a:ext cx="239321" cy="247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46102" name="ZoneTexte 28"/>
            <p:cNvSpPr txBox="1">
              <a:spLocks noChangeArrowheads="1"/>
            </p:cNvSpPr>
            <p:nvPr/>
          </p:nvSpPr>
          <p:spPr bwMode="auto">
            <a:xfrm rot="16200000">
              <a:off x="4002678" y="2231426"/>
              <a:ext cx="1567258" cy="280967"/>
            </a:xfrm>
            <a:prstGeom prst="rect">
              <a:avLst/>
            </a:prstGeom>
            <a:noFill/>
            <a:ln w="9525">
              <a:noFill/>
              <a:miter lim="800000"/>
              <a:headEnd/>
              <a:tailEnd/>
            </a:ln>
          </p:spPr>
          <p:txBody>
            <a:bodyPr>
              <a:spAutoFit/>
            </a:bodyPr>
            <a:lstStyle/>
            <a:p>
              <a:pPr algn="ctr"/>
              <a:r>
                <a:rPr lang="en-US" sz="1300" dirty="0">
                  <a:solidFill>
                    <a:schemeClr val="tx1"/>
                  </a:solidFill>
                </a:rPr>
                <a:t>Decoder-</a:t>
              </a:r>
            </a:p>
            <a:p>
              <a:pPr algn="ctr"/>
              <a:r>
                <a:rPr lang="en-US" sz="1300" dirty="0">
                  <a:solidFill>
                    <a:schemeClr val="tx1"/>
                  </a:solidFill>
                </a:rPr>
                <a:t>projected value</a:t>
              </a:r>
            </a:p>
          </p:txBody>
        </p:sp>
      </p:grpSp>
      <p:sp>
        <p:nvSpPr>
          <p:cNvPr id="46089" name="ZoneTexte 20"/>
          <p:cNvSpPr txBox="1">
            <a:spLocks noChangeArrowheads="1"/>
          </p:cNvSpPr>
          <p:nvPr/>
        </p:nvSpPr>
        <p:spPr bwMode="auto">
          <a:xfrm>
            <a:off x="9004310" y="3102618"/>
            <a:ext cx="1620600" cy="477907"/>
          </a:xfrm>
          <a:prstGeom prst="rect">
            <a:avLst/>
          </a:prstGeom>
          <a:noFill/>
          <a:ln w="9525">
            <a:noFill/>
            <a:miter lim="800000"/>
            <a:headEnd/>
            <a:tailEnd/>
          </a:ln>
        </p:spPr>
        <p:txBody>
          <a:bodyPr lIns="100794" tIns="50397" rIns="100794" bIns="50397">
            <a:spAutoFit/>
          </a:bodyPr>
          <a:lstStyle/>
          <a:p>
            <a:r>
              <a:rPr lang="en-US" sz="1300" dirty="0">
                <a:solidFill>
                  <a:schemeClr val="tx1"/>
                </a:solidFill>
              </a:rPr>
              <a:t>0=projected baseline act.</a:t>
            </a:r>
          </a:p>
        </p:txBody>
      </p:sp>
      <p:grpSp>
        <p:nvGrpSpPr>
          <p:cNvPr id="7" name="Groupe 21"/>
          <p:cNvGrpSpPr>
            <a:grpSpLocks/>
          </p:cNvGrpSpPr>
          <p:nvPr/>
        </p:nvGrpSpPr>
        <p:grpSpPr bwMode="auto">
          <a:xfrm>
            <a:off x="8752293" y="3076368"/>
            <a:ext cx="866303" cy="80497"/>
            <a:chOff x="3776657" y="2752720"/>
            <a:chExt cx="785818" cy="73823"/>
          </a:xfrm>
        </p:grpSpPr>
        <p:cxnSp>
          <p:nvCxnSpPr>
            <p:cNvPr id="28" name="Connecteur droit 27"/>
            <p:cNvCxnSpPr/>
            <p:nvPr/>
          </p:nvCxnSpPr>
          <p:spPr>
            <a:xfrm rot="10800000">
              <a:off x="3776657" y="2752720"/>
              <a:ext cx="785818" cy="1605"/>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rot="5400000">
              <a:off x="4525573" y="2789641"/>
              <a:ext cx="72218"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6091" name="Picture 29"/>
          <p:cNvPicPr>
            <a:picLocks noChangeAspect="1" noChangeArrowheads="1"/>
          </p:cNvPicPr>
          <p:nvPr/>
        </p:nvPicPr>
        <p:blipFill>
          <a:blip r:embed="rId4" cstate="print"/>
          <a:srcRect l="56483" t="-2232" r="7249" b="68750"/>
          <a:stretch>
            <a:fillRect/>
          </a:stretch>
        </p:blipFill>
        <p:spPr bwMode="auto">
          <a:xfrm>
            <a:off x="1286331" y="4252317"/>
            <a:ext cx="2572660" cy="393734"/>
          </a:xfrm>
          <a:prstGeom prst="rect">
            <a:avLst/>
          </a:prstGeom>
          <a:noFill/>
          <a:ln w="9525">
            <a:noFill/>
            <a:miter lim="800000"/>
            <a:headEnd/>
            <a:tailEnd/>
          </a:ln>
        </p:spPr>
      </p:pic>
      <p:grpSp>
        <p:nvGrpSpPr>
          <p:cNvPr id="8" name="Groupe 10"/>
          <p:cNvGrpSpPr>
            <a:grpSpLocks/>
          </p:cNvGrpSpPr>
          <p:nvPr/>
        </p:nvGrpSpPr>
        <p:grpSpPr bwMode="auto">
          <a:xfrm>
            <a:off x="-661541" y="4724797"/>
            <a:ext cx="4599285" cy="503978"/>
            <a:chOff x="3130193" y="1428754"/>
            <a:chExt cx="4214842" cy="457197"/>
          </a:xfrm>
        </p:grpSpPr>
        <p:pic>
          <p:nvPicPr>
            <p:cNvPr id="46097" name="Picture 29"/>
            <p:cNvPicPr>
              <a:picLocks noChangeAspect="1" noChangeArrowheads="1"/>
            </p:cNvPicPr>
            <p:nvPr/>
          </p:nvPicPr>
          <p:blipFill>
            <a:blip r:embed="rId4" cstate="print"/>
            <a:srcRect l="56483" t="47858" r="7253" b="14667"/>
            <a:stretch>
              <a:fillRect/>
            </a:stretch>
          </p:blipFill>
          <p:spPr bwMode="auto">
            <a:xfrm>
              <a:off x="4915245" y="1428754"/>
              <a:ext cx="2357617" cy="428618"/>
            </a:xfrm>
            <a:prstGeom prst="rect">
              <a:avLst/>
            </a:prstGeom>
            <a:noFill/>
            <a:ln w="9525">
              <a:noFill/>
              <a:miter lim="800000"/>
              <a:headEnd/>
              <a:tailEnd/>
            </a:ln>
          </p:spPr>
        </p:pic>
        <p:sp>
          <p:nvSpPr>
            <p:cNvPr id="40" name="Rectangle 39"/>
            <p:cNvSpPr/>
            <p:nvPr/>
          </p:nvSpPr>
          <p:spPr>
            <a:xfrm>
              <a:off x="3130193" y="1814514"/>
              <a:ext cx="4214842"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pic>
        <p:nvPicPr>
          <p:cNvPr id="46093" name="Picture 29"/>
          <p:cNvPicPr>
            <a:picLocks noChangeAspect="1" noChangeArrowheads="1"/>
          </p:cNvPicPr>
          <p:nvPr/>
        </p:nvPicPr>
        <p:blipFill>
          <a:blip r:embed="rId4" cstate="print"/>
          <a:srcRect l="56483" t="-2232" r="7249" b="68750"/>
          <a:stretch>
            <a:fillRect/>
          </a:stretch>
        </p:blipFill>
        <p:spPr bwMode="auto">
          <a:xfrm>
            <a:off x="6237387" y="4247068"/>
            <a:ext cx="2572660" cy="393733"/>
          </a:xfrm>
          <a:prstGeom prst="rect">
            <a:avLst/>
          </a:prstGeom>
          <a:noFill/>
          <a:ln w="9525">
            <a:noFill/>
            <a:miter lim="800000"/>
            <a:headEnd/>
            <a:tailEnd/>
          </a:ln>
        </p:spPr>
      </p:pic>
      <p:grpSp>
        <p:nvGrpSpPr>
          <p:cNvPr id="9" name="Groupe 10"/>
          <p:cNvGrpSpPr>
            <a:grpSpLocks/>
          </p:cNvGrpSpPr>
          <p:nvPr/>
        </p:nvGrpSpPr>
        <p:grpSpPr bwMode="auto">
          <a:xfrm>
            <a:off x="4289517" y="4719548"/>
            <a:ext cx="4599285" cy="503978"/>
            <a:chOff x="3130193" y="1428754"/>
            <a:chExt cx="4214842" cy="457197"/>
          </a:xfrm>
        </p:grpSpPr>
        <p:pic>
          <p:nvPicPr>
            <p:cNvPr id="46095" name="Picture 29"/>
            <p:cNvPicPr>
              <a:picLocks noChangeAspect="1" noChangeArrowheads="1"/>
            </p:cNvPicPr>
            <p:nvPr/>
          </p:nvPicPr>
          <p:blipFill>
            <a:blip r:embed="rId4" cstate="print"/>
            <a:srcRect l="56483" t="47858" r="7253" b="14667"/>
            <a:stretch>
              <a:fillRect/>
            </a:stretch>
          </p:blipFill>
          <p:spPr bwMode="auto">
            <a:xfrm>
              <a:off x="4915245" y="1428754"/>
              <a:ext cx="2357617" cy="428618"/>
            </a:xfrm>
            <a:prstGeom prst="rect">
              <a:avLst/>
            </a:prstGeom>
            <a:noFill/>
            <a:ln w="9525">
              <a:noFill/>
              <a:miter lim="800000"/>
              <a:headEnd/>
              <a:tailEnd/>
            </a:ln>
          </p:spPr>
        </p:pic>
        <p:sp>
          <p:nvSpPr>
            <p:cNvPr id="44" name="Rectangle 43"/>
            <p:cNvSpPr/>
            <p:nvPr/>
          </p:nvSpPr>
          <p:spPr>
            <a:xfrm>
              <a:off x="3130193" y="1814513"/>
              <a:ext cx="4214842" cy="71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title"/>
          </p:nvPr>
        </p:nvSpPr>
        <p:spPr>
          <a:xfrm>
            <a:off x="504031" y="0"/>
            <a:ext cx="9072563" cy="944959"/>
          </a:xfrm>
        </p:spPr>
        <p:txBody>
          <a:bodyPr>
            <a:normAutofit fontScale="90000"/>
          </a:bodyPr>
          <a:lstStyle/>
          <a:p>
            <a:pPr eaLnBrk="1" hangingPunct="1">
              <a:defRPr/>
            </a:pPr>
            <a:r>
              <a:rPr lang="en-US" dirty="0" smtClean="0">
                <a:solidFill>
                  <a:schemeClr val="tx1"/>
                </a:solidFill>
              </a:rPr>
              <a:t>Target-driven encoding of sound identity in active state in A1</a:t>
            </a:r>
          </a:p>
        </p:txBody>
      </p:sp>
      <p:grpSp>
        <p:nvGrpSpPr>
          <p:cNvPr id="2" name="Groupe 18"/>
          <p:cNvGrpSpPr>
            <a:grpSpLocks/>
          </p:cNvGrpSpPr>
          <p:nvPr/>
        </p:nvGrpSpPr>
        <p:grpSpPr bwMode="auto">
          <a:xfrm>
            <a:off x="472529" y="1056955"/>
            <a:ext cx="4489029" cy="3181363"/>
            <a:chOff x="285720" y="1588282"/>
            <a:chExt cx="2596676" cy="1840718"/>
          </a:xfrm>
        </p:grpSpPr>
        <p:grpSp>
          <p:nvGrpSpPr>
            <p:cNvPr id="3" name="Groupe 8"/>
            <p:cNvGrpSpPr>
              <a:grpSpLocks/>
            </p:cNvGrpSpPr>
            <p:nvPr/>
          </p:nvGrpSpPr>
          <p:grpSpPr bwMode="auto">
            <a:xfrm>
              <a:off x="357597" y="1597908"/>
              <a:ext cx="2524799" cy="1471757"/>
              <a:chOff x="429035" y="1457177"/>
              <a:chExt cx="2524799" cy="1471757"/>
            </a:xfrm>
          </p:grpSpPr>
          <p:pic>
            <p:nvPicPr>
              <p:cNvPr id="47129" name="Picture 4"/>
              <p:cNvPicPr>
                <a:picLocks noChangeAspect="1" noChangeArrowheads="1"/>
              </p:cNvPicPr>
              <p:nvPr/>
            </p:nvPicPr>
            <p:blipFill>
              <a:blip r:embed="rId3" cstate="print"/>
              <a:srcRect r="72414" b="47411"/>
              <a:stretch>
                <a:fillRect/>
              </a:stretch>
            </p:blipFill>
            <p:spPr bwMode="auto">
              <a:xfrm>
                <a:off x="500034" y="1500174"/>
                <a:ext cx="2286016" cy="1428760"/>
              </a:xfrm>
              <a:prstGeom prst="rect">
                <a:avLst/>
              </a:prstGeom>
              <a:noFill/>
              <a:ln w="9525">
                <a:noFill/>
                <a:miter lim="800000"/>
                <a:headEnd/>
                <a:tailEnd/>
              </a:ln>
            </p:spPr>
          </p:pic>
          <p:sp>
            <p:nvSpPr>
              <p:cNvPr id="27" name="Rectangle 26"/>
              <p:cNvSpPr/>
              <p:nvPr/>
            </p:nvSpPr>
            <p:spPr bwMode="auto">
              <a:xfrm>
                <a:off x="429035" y="1501213"/>
                <a:ext cx="238914" cy="248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8" name="Rectangle 27"/>
              <p:cNvSpPr/>
              <p:nvPr/>
            </p:nvSpPr>
            <p:spPr bwMode="auto">
              <a:xfrm>
                <a:off x="2714920" y="1457676"/>
                <a:ext cx="238914" cy="248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24" name="Rectangle 23"/>
            <p:cNvSpPr/>
            <p:nvPr/>
          </p:nvSpPr>
          <p:spPr>
            <a:xfrm>
              <a:off x="285720" y="2428654"/>
              <a:ext cx="347236" cy="1000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7128" name="ZoneTexte 16"/>
            <p:cNvSpPr txBox="1">
              <a:spLocks noChangeArrowheads="1"/>
            </p:cNvSpPr>
            <p:nvPr/>
          </p:nvSpPr>
          <p:spPr bwMode="auto">
            <a:xfrm rot="16200000">
              <a:off x="-271963" y="2236420"/>
              <a:ext cx="1567258" cy="270982"/>
            </a:xfrm>
            <a:prstGeom prst="rect">
              <a:avLst/>
            </a:prstGeom>
            <a:noFill/>
            <a:ln w="9525">
              <a:noFill/>
              <a:miter lim="800000"/>
              <a:headEnd/>
              <a:tailEnd/>
            </a:ln>
          </p:spPr>
          <p:txBody>
            <a:bodyPr>
              <a:spAutoFit/>
            </a:bodyPr>
            <a:lstStyle/>
            <a:p>
              <a:pPr algn="ctr"/>
              <a:r>
                <a:rPr lang="en-US" sz="1300" dirty="0">
                  <a:solidFill>
                    <a:schemeClr val="tx1"/>
                  </a:solidFill>
                </a:rPr>
                <a:t>Decoder-</a:t>
              </a:r>
            </a:p>
            <a:p>
              <a:pPr algn="ctr"/>
              <a:r>
                <a:rPr lang="en-US" sz="1300" dirty="0">
                  <a:solidFill>
                    <a:schemeClr val="tx1"/>
                  </a:solidFill>
                </a:rPr>
                <a:t>projected value</a:t>
              </a:r>
            </a:p>
          </p:txBody>
        </p:sp>
      </p:grpSp>
      <p:sp>
        <p:nvSpPr>
          <p:cNvPr id="47108" name="Rectangle 5"/>
          <p:cNvSpPr>
            <a:spLocks noChangeArrowheads="1"/>
          </p:cNvSpPr>
          <p:nvPr/>
        </p:nvSpPr>
        <p:spPr bwMode="auto">
          <a:xfrm>
            <a:off x="472530" y="3876084"/>
            <a:ext cx="4331519" cy="796071"/>
          </a:xfrm>
          <a:prstGeom prst="rect">
            <a:avLst/>
          </a:prstGeom>
          <a:noFill/>
          <a:ln w="9525">
            <a:noFill/>
            <a:miter lim="800000"/>
            <a:headEnd/>
            <a:tailEnd/>
          </a:ln>
        </p:spPr>
        <p:txBody>
          <a:bodyPr lIns="100794" tIns="50397" rIns="100794" bIns="50397">
            <a:spAutoFit/>
          </a:bodyPr>
          <a:lstStyle/>
          <a:p>
            <a:r>
              <a:rPr lang="en-US" sz="2400" b="1" dirty="0">
                <a:solidFill>
                  <a:schemeClr val="tx1"/>
                </a:solidFill>
                <a:sym typeface="Wingdings" pitchFamily="2" charset="2"/>
              </a:rPr>
              <a:t></a:t>
            </a:r>
            <a:r>
              <a:rPr lang="en-US" sz="2400" i="1" dirty="0">
                <a:solidFill>
                  <a:schemeClr val="tx1"/>
                </a:solidFill>
                <a:sym typeface="Wingdings" pitchFamily="2" charset="2"/>
              </a:rPr>
              <a:t>Passive</a:t>
            </a:r>
            <a:r>
              <a:rPr lang="en-US" sz="2400" dirty="0">
                <a:solidFill>
                  <a:schemeClr val="tx1"/>
                </a:solidFill>
                <a:sym typeface="Wingdings" pitchFamily="2" charset="2"/>
              </a:rPr>
              <a:t>: </a:t>
            </a:r>
            <a:r>
              <a:rPr lang="en-US" sz="2400" b="1" dirty="0">
                <a:solidFill>
                  <a:schemeClr val="tx1"/>
                </a:solidFill>
                <a:sym typeface="Wingdings" pitchFamily="2" charset="2"/>
              </a:rPr>
              <a:t>symmetrical roles of ref. and targets</a:t>
            </a:r>
            <a:endParaRPr lang="en-US" sz="2400" b="1" dirty="0">
              <a:solidFill>
                <a:schemeClr val="tx1"/>
              </a:solidFill>
            </a:endParaRPr>
          </a:p>
        </p:txBody>
      </p:sp>
      <p:sp>
        <p:nvSpPr>
          <p:cNvPr id="47109" name="Rectangle 5"/>
          <p:cNvSpPr>
            <a:spLocks noChangeArrowheads="1"/>
          </p:cNvSpPr>
          <p:nvPr/>
        </p:nvSpPr>
        <p:spPr bwMode="auto">
          <a:xfrm>
            <a:off x="5197822" y="3876084"/>
            <a:ext cx="5119068" cy="796071"/>
          </a:xfrm>
          <a:prstGeom prst="rect">
            <a:avLst/>
          </a:prstGeom>
          <a:noFill/>
          <a:ln w="9525">
            <a:noFill/>
            <a:miter lim="800000"/>
            <a:headEnd/>
            <a:tailEnd/>
          </a:ln>
        </p:spPr>
        <p:txBody>
          <a:bodyPr lIns="100794" tIns="50397" rIns="100794" bIns="50397">
            <a:spAutoFit/>
          </a:bodyPr>
          <a:lstStyle/>
          <a:p>
            <a:r>
              <a:rPr lang="en-US" sz="2400" b="1" dirty="0">
                <a:solidFill>
                  <a:schemeClr val="tx1"/>
                </a:solidFill>
                <a:sym typeface="Wingdings" pitchFamily="2" charset="2"/>
              </a:rPr>
              <a:t></a:t>
            </a:r>
            <a:r>
              <a:rPr lang="en-US" sz="2400" i="1" dirty="0">
                <a:solidFill>
                  <a:schemeClr val="tx1"/>
                </a:solidFill>
                <a:sym typeface="Wingdings" pitchFamily="2" charset="2"/>
              </a:rPr>
              <a:t>Active</a:t>
            </a:r>
            <a:r>
              <a:rPr lang="en-US" sz="2400" dirty="0">
                <a:solidFill>
                  <a:schemeClr val="tx1"/>
                </a:solidFill>
                <a:sym typeface="Wingdings" pitchFamily="2" charset="2"/>
              </a:rPr>
              <a:t>: </a:t>
            </a:r>
            <a:r>
              <a:rPr lang="en-US" sz="2400" b="1" dirty="0">
                <a:solidFill>
                  <a:schemeClr val="tx1"/>
                </a:solidFill>
                <a:sym typeface="Wingdings" pitchFamily="2" charset="2"/>
              </a:rPr>
              <a:t>asymmetrical encoding of behavioral meaning</a:t>
            </a:r>
            <a:endParaRPr lang="en-US" sz="2400" b="1" dirty="0">
              <a:solidFill>
                <a:schemeClr val="tx1"/>
              </a:solidFill>
            </a:endParaRPr>
          </a:p>
        </p:txBody>
      </p:sp>
      <p:grpSp>
        <p:nvGrpSpPr>
          <p:cNvPr id="4" name="Groupe 22"/>
          <p:cNvGrpSpPr>
            <a:grpSpLocks/>
          </p:cNvGrpSpPr>
          <p:nvPr/>
        </p:nvGrpSpPr>
        <p:grpSpPr bwMode="auto">
          <a:xfrm>
            <a:off x="5201810" y="1102453"/>
            <a:ext cx="4091266" cy="2644137"/>
            <a:chOff x="4643438" y="1569467"/>
            <a:chExt cx="2453800" cy="1586072"/>
          </a:xfrm>
        </p:grpSpPr>
        <p:grpSp>
          <p:nvGrpSpPr>
            <p:cNvPr id="5" name="Groupe 8"/>
            <p:cNvGrpSpPr>
              <a:grpSpLocks/>
            </p:cNvGrpSpPr>
            <p:nvPr/>
          </p:nvGrpSpPr>
          <p:grpSpPr bwMode="auto">
            <a:xfrm>
              <a:off x="4643438" y="1569467"/>
              <a:ext cx="2453800" cy="1500199"/>
              <a:chOff x="4714876" y="1428736"/>
              <a:chExt cx="2453800" cy="1500199"/>
            </a:xfrm>
          </p:grpSpPr>
          <p:pic>
            <p:nvPicPr>
              <p:cNvPr id="47123" name="Picture 4"/>
              <p:cNvPicPr>
                <a:picLocks noChangeAspect="1" noChangeArrowheads="1"/>
              </p:cNvPicPr>
              <p:nvPr/>
            </p:nvPicPr>
            <p:blipFill>
              <a:blip r:embed="rId3" cstate="print"/>
              <a:srcRect l="54257" r="23276" b="47411"/>
              <a:stretch>
                <a:fillRect/>
              </a:stretch>
            </p:blipFill>
            <p:spPr bwMode="auto">
              <a:xfrm>
                <a:off x="4996245" y="1500174"/>
                <a:ext cx="1861772" cy="1428761"/>
              </a:xfrm>
              <a:prstGeom prst="rect">
                <a:avLst/>
              </a:prstGeom>
              <a:noFill/>
              <a:ln w="9525">
                <a:noFill/>
                <a:miter lim="800000"/>
                <a:headEnd/>
                <a:tailEnd/>
              </a:ln>
            </p:spPr>
          </p:pic>
          <p:sp>
            <p:nvSpPr>
              <p:cNvPr id="37" name="Rectangle 36"/>
              <p:cNvSpPr/>
              <p:nvPr/>
            </p:nvSpPr>
            <p:spPr bwMode="auto">
              <a:xfrm>
                <a:off x="4714584" y="1500114"/>
                <a:ext cx="239321" cy="247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8" name="Rectangle 37"/>
              <p:cNvSpPr/>
              <p:nvPr/>
            </p:nvSpPr>
            <p:spPr bwMode="auto">
              <a:xfrm>
                <a:off x="6929355" y="1428736"/>
                <a:ext cx="239321" cy="247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47122" name="ZoneTexte 28"/>
            <p:cNvSpPr txBox="1">
              <a:spLocks noChangeArrowheads="1"/>
            </p:cNvSpPr>
            <p:nvPr/>
          </p:nvSpPr>
          <p:spPr bwMode="auto">
            <a:xfrm rot="16200000">
              <a:off x="4002678" y="2231426"/>
              <a:ext cx="1567258" cy="280967"/>
            </a:xfrm>
            <a:prstGeom prst="rect">
              <a:avLst/>
            </a:prstGeom>
            <a:noFill/>
            <a:ln w="9525">
              <a:noFill/>
              <a:miter lim="800000"/>
              <a:headEnd/>
              <a:tailEnd/>
            </a:ln>
          </p:spPr>
          <p:txBody>
            <a:bodyPr>
              <a:spAutoFit/>
            </a:bodyPr>
            <a:lstStyle/>
            <a:p>
              <a:pPr algn="ctr"/>
              <a:r>
                <a:rPr lang="en-US" sz="1300" dirty="0">
                  <a:solidFill>
                    <a:schemeClr val="tx1"/>
                  </a:solidFill>
                </a:rPr>
                <a:t>Decoder-</a:t>
              </a:r>
            </a:p>
            <a:p>
              <a:pPr algn="ctr"/>
              <a:r>
                <a:rPr lang="en-US" sz="1300" dirty="0">
                  <a:solidFill>
                    <a:schemeClr val="tx1"/>
                  </a:solidFill>
                </a:rPr>
                <a:t>projected value</a:t>
              </a:r>
            </a:p>
          </p:txBody>
        </p:sp>
      </p:grpSp>
      <p:sp>
        <p:nvSpPr>
          <p:cNvPr id="47111" name="ZoneTexte 18"/>
          <p:cNvSpPr txBox="1">
            <a:spLocks noChangeArrowheads="1"/>
          </p:cNvSpPr>
          <p:nvPr/>
        </p:nvSpPr>
        <p:spPr bwMode="auto">
          <a:xfrm>
            <a:off x="1575098" y="3361606"/>
            <a:ext cx="1890117" cy="289843"/>
          </a:xfrm>
          <a:prstGeom prst="rect">
            <a:avLst/>
          </a:prstGeom>
          <a:noFill/>
          <a:ln w="9525">
            <a:noFill/>
            <a:miter lim="800000"/>
            <a:headEnd/>
            <a:tailEnd/>
          </a:ln>
        </p:spPr>
        <p:txBody>
          <a:bodyPr lIns="100794" tIns="50397" rIns="100794" bIns="50397">
            <a:spAutoFit/>
          </a:bodyPr>
          <a:lstStyle/>
          <a:p>
            <a:pPr algn="ctr"/>
            <a:r>
              <a:rPr lang="en-US" sz="1300" dirty="0">
                <a:solidFill>
                  <a:schemeClr val="tx1"/>
                </a:solidFill>
              </a:rPr>
              <a:t>Time (s)</a:t>
            </a:r>
          </a:p>
        </p:txBody>
      </p:sp>
      <p:sp>
        <p:nvSpPr>
          <p:cNvPr id="47112" name="ZoneTexte 19"/>
          <p:cNvSpPr txBox="1">
            <a:spLocks noChangeArrowheads="1"/>
          </p:cNvSpPr>
          <p:nvPr/>
        </p:nvSpPr>
        <p:spPr bwMode="auto">
          <a:xfrm>
            <a:off x="6142881" y="3361606"/>
            <a:ext cx="1890117" cy="289843"/>
          </a:xfrm>
          <a:prstGeom prst="rect">
            <a:avLst/>
          </a:prstGeom>
          <a:noFill/>
          <a:ln w="9525">
            <a:noFill/>
            <a:miter lim="800000"/>
            <a:headEnd/>
            <a:tailEnd/>
          </a:ln>
        </p:spPr>
        <p:txBody>
          <a:bodyPr lIns="100794" tIns="50397" rIns="100794" bIns="50397">
            <a:spAutoFit/>
          </a:bodyPr>
          <a:lstStyle/>
          <a:p>
            <a:pPr algn="ctr"/>
            <a:r>
              <a:rPr lang="en-US" sz="1300" dirty="0">
                <a:solidFill>
                  <a:schemeClr val="tx1"/>
                </a:solidFill>
              </a:rPr>
              <a:t>Time (s)</a:t>
            </a:r>
          </a:p>
        </p:txBody>
      </p:sp>
      <p:sp>
        <p:nvSpPr>
          <p:cNvPr id="47113" name="ZoneTexte 20"/>
          <p:cNvSpPr txBox="1">
            <a:spLocks noChangeArrowheads="1"/>
          </p:cNvSpPr>
          <p:nvPr/>
        </p:nvSpPr>
        <p:spPr bwMode="auto">
          <a:xfrm>
            <a:off x="8978057" y="2458645"/>
            <a:ext cx="1620600" cy="477907"/>
          </a:xfrm>
          <a:prstGeom prst="rect">
            <a:avLst/>
          </a:prstGeom>
          <a:noFill/>
          <a:ln w="9525">
            <a:noFill/>
            <a:miter lim="800000"/>
            <a:headEnd/>
            <a:tailEnd/>
          </a:ln>
        </p:spPr>
        <p:txBody>
          <a:bodyPr lIns="100794" tIns="50397" rIns="100794" bIns="50397">
            <a:spAutoFit/>
          </a:bodyPr>
          <a:lstStyle/>
          <a:p>
            <a:r>
              <a:rPr lang="en-US" sz="1300" dirty="0">
                <a:solidFill>
                  <a:schemeClr val="tx1"/>
                </a:solidFill>
              </a:rPr>
              <a:t>0=projected baseline act.</a:t>
            </a:r>
          </a:p>
        </p:txBody>
      </p:sp>
      <p:grpSp>
        <p:nvGrpSpPr>
          <p:cNvPr id="6" name="Groupe 21"/>
          <p:cNvGrpSpPr>
            <a:grpSpLocks/>
          </p:cNvGrpSpPr>
          <p:nvPr/>
        </p:nvGrpSpPr>
        <p:grpSpPr bwMode="auto">
          <a:xfrm>
            <a:off x="8661288" y="2432396"/>
            <a:ext cx="866303" cy="80497"/>
            <a:chOff x="3776657" y="2752720"/>
            <a:chExt cx="785818" cy="73823"/>
          </a:xfrm>
        </p:grpSpPr>
        <p:cxnSp>
          <p:nvCxnSpPr>
            <p:cNvPr id="23" name="Connecteur droit 22"/>
            <p:cNvCxnSpPr/>
            <p:nvPr/>
          </p:nvCxnSpPr>
          <p:spPr>
            <a:xfrm rot="10800000">
              <a:off x="3776657" y="2752720"/>
              <a:ext cx="785818" cy="1605"/>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5400000">
              <a:off x="4525573" y="2789641"/>
              <a:ext cx="72218"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115" name="ZoneTexte 25"/>
          <p:cNvSpPr txBox="1">
            <a:spLocks noChangeArrowheads="1"/>
          </p:cNvSpPr>
          <p:nvPr/>
        </p:nvSpPr>
        <p:spPr bwMode="auto">
          <a:xfrm>
            <a:off x="3858991" y="2458645"/>
            <a:ext cx="1620600" cy="477907"/>
          </a:xfrm>
          <a:prstGeom prst="rect">
            <a:avLst/>
          </a:prstGeom>
          <a:noFill/>
          <a:ln w="9525">
            <a:noFill/>
            <a:miter lim="800000"/>
            <a:headEnd/>
            <a:tailEnd/>
          </a:ln>
        </p:spPr>
        <p:txBody>
          <a:bodyPr lIns="100794" tIns="50397" rIns="100794" bIns="50397">
            <a:spAutoFit/>
          </a:bodyPr>
          <a:lstStyle/>
          <a:p>
            <a:pPr algn="ctr"/>
            <a:r>
              <a:rPr lang="en-US" sz="1300" dirty="0">
                <a:solidFill>
                  <a:schemeClr val="tx1"/>
                </a:solidFill>
              </a:rPr>
              <a:t>0=projected baseline act.</a:t>
            </a:r>
          </a:p>
        </p:txBody>
      </p:sp>
      <p:grpSp>
        <p:nvGrpSpPr>
          <p:cNvPr id="7" name="Groupe 28"/>
          <p:cNvGrpSpPr>
            <a:grpSpLocks/>
          </p:cNvGrpSpPr>
          <p:nvPr/>
        </p:nvGrpSpPr>
        <p:grpSpPr bwMode="auto">
          <a:xfrm>
            <a:off x="4095255" y="2432396"/>
            <a:ext cx="866304" cy="80497"/>
            <a:chOff x="3776657" y="2752720"/>
            <a:chExt cx="785818" cy="73823"/>
          </a:xfrm>
        </p:grpSpPr>
        <p:cxnSp>
          <p:nvCxnSpPr>
            <p:cNvPr id="30" name="Connecteur droit 29"/>
            <p:cNvCxnSpPr/>
            <p:nvPr/>
          </p:nvCxnSpPr>
          <p:spPr>
            <a:xfrm rot="10800000">
              <a:off x="3776657" y="2752720"/>
              <a:ext cx="785818" cy="1605"/>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rot="5400000">
              <a:off x="4525572" y="2789641"/>
              <a:ext cx="72218"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title"/>
          </p:nvPr>
        </p:nvSpPr>
        <p:spPr>
          <a:xfrm>
            <a:off x="504031" y="0"/>
            <a:ext cx="9072563" cy="944959"/>
          </a:xfrm>
        </p:spPr>
        <p:txBody>
          <a:bodyPr>
            <a:normAutofit fontScale="90000"/>
          </a:bodyPr>
          <a:lstStyle/>
          <a:p>
            <a:pPr eaLnBrk="1" hangingPunct="1">
              <a:defRPr/>
            </a:pPr>
            <a:r>
              <a:rPr lang="en-US" dirty="0" smtClean="0"/>
              <a:t>Target-driven encoding of sound identity in active state in A1</a:t>
            </a:r>
          </a:p>
        </p:txBody>
      </p:sp>
      <p:grpSp>
        <p:nvGrpSpPr>
          <p:cNvPr id="2" name="Groupe 18"/>
          <p:cNvGrpSpPr>
            <a:grpSpLocks/>
          </p:cNvGrpSpPr>
          <p:nvPr/>
        </p:nvGrpSpPr>
        <p:grpSpPr bwMode="auto">
          <a:xfrm>
            <a:off x="472529" y="1056955"/>
            <a:ext cx="4489029" cy="3181363"/>
            <a:chOff x="285720" y="1588282"/>
            <a:chExt cx="2596676" cy="1840718"/>
          </a:xfrm>
        </p:grpSpPr>
        <p:grpSp>
          <p:nvGrpSpPr>
            <p:cNvPr id="3" name="Groupe 8"/>
            <p:cNvGrpSpPr>
              <a:grpSpLocks/>
            </p:cNvGrpSpPr>
            <p:nvPr/>
          </p:nvGrpSpPr>
          <p:grpSpPr bwMode="auto">
            <a:xfrm>
              <a:off x="357597" y="1597908"/>
              <a:ext cx="2524799" cy="1471757"/>
              <a:chOff x="429035" y="1457177"/>
              <a:chExt cx="2524799" cy="1471757"/>
            </a:xfrm>
          </p:grpSpPr>
          <p:pic>
            <p:nvPicPr>
              <p:cNvPr id="48158" name="Picture 4"/>
              <p:cNvPicPr>
                <a:picLocks noChangeAspect="1" noChangeArrowheads="1"/>
              </p:cNvPicPr>
              <p:nvPr/>
            </p:nvPicPr>
            <p:blipFill>
              <a:blip r:embed="rId3" cstate="print"/>
              <a:srcRect r="72414" b="47411"/>
              <a:stretch>
                <a:fillRect/>
              </a:stretch>
            </p:blipFill>
            <p:spPr bwMode="auto">
              <a:xfrm>
                <a:off x="500034" y="1500174"/>
                <a:ext cx="2286016" cy="1428760"/>
              </a:xfrm>
              <a:prstGeom prst="rect">
                <a:avLst/>
              </a:prstGeom>
              <a:noFill/>
              <a:ln w="9525">
                <a:noFill/>
                <a:miter lim="800000"/>
                <a:headEnd/>
                <a:tailEnd/>
              </a:ln>
            </p:spPr>
          </p:pic>
          <p:sp>
            <p:nvSpPr>
              <p:cNvPr id="27" name="Rectangle 26"/>
              <p:cNvSpPr/>
              <p:nvPr/>
            </p:nvSpPr>
            <p:spPr bwMode="auto">
              <a:xfrm>
                <a:off x="429035" y="1501213"/>
                <a:ext cx="238914" cy="248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bwMode="auto">
              <a:xfrm>
                <a:off x="2714920" y="1457676"/>
                <a:ext cx="238914" cy="248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4" name="Rectangle 23"/>
            <p:cNvSpPr/>
            <p:nvPr/>
          </p:nvSpPr>
          <p:spPr>
            <a:xfrm>
              <a:off x="285720" y="2428654"/>
              <a:ext cx="347236" cy="1000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157" name="ZoneTexte 16"/>
            <p:cNvSpPr txBox="1">
              <a:spLocks noChangeArrowheads="1"/>
            </p:cNvSpPr>
            <p:nvPr/>
          </p:nvSpPr>
          <p:spPr bwMode="auto">
            <a:xfrm rot="16200000">
              <a:off x="-271963" y="2236420"/>
              <a:ext cx="1567258" cy="270982"/>
            </a:xfrm>
            <a:prstGeom prst="rect">
              <a:avLst/>
            </a:prstGeom>
            <a:noFill/>
            <a:ln w="9525">
              <a:noFill/>
              <a:miter lim="800000"/>
              <a:headEnd/>
              <a:tailEnd/>
            </a:ln>
          </p:spPr>
          <p:txBody>
            <a:bodyPr>
              <a:spAutoFit/>
            </a:bodyPr>
            <a:lstStyle/>
            <a:p>
              <a:pPr algn="ctr"/>
              <a:r>
                <a:rPr lang="en-US" sz="1300" dirty="0">
                  <a:solidFill>
                    <a:schemeClr val="tx1"/>
                  </a:solidFill>
                </a:rPr>
                <a:t>Decoder-</a:t>
              </a:r>
            </a:p>
            <a:p>
              <a:pPr algn="ctr"/>
              <a:r>
                <a:rPr lang="en-US" sz="1300" dirty="0">
                  <a:solidFill>
                    <a:schemeClr val="tx1"/>
                  </a:solidFill>
                </a:rPr>
                <a:t>projected value</a:t>
              </a:r>
            </a:p>
          </p:txBody>
        </p:sp>
      </p:grpSp>
      <p:sp>
        <p:nvSpPr>
          <p:cNvPr id="48132" name="Rectangle 5"/>
          <p:cNvSpPr>
            <a:spLocks noChangeArrowheads="1"/>
          </p:cNvSpPr>
          <p:nvPr/>
        </p:nvSpPr>
        <p:spPr bwMode="auto">
          <a:xfrm>
            <a:off x="472530" y="3876084"/>
            <a:ext cx="4331519" cy="796071"/>
          </a:xfrm>
          <a:prstGeom prst="rect">
            <a:avLst/>
          </a:prstGeom>
          <a:noFill/>
          <a:ln w="9525">
            <a:noFill/>
            <a:miter lim="800000"/>
            <a:headEnd/>
            <a:tailEnd/>
          </a:ln>
        </p:spPr>
        <p:txBody>
          <a:bodyPr lIns="100794" tIns="50397" rIns="100794" bIns="50397">
            <a:spAutoFit/>
          </a:bodyPr>
          <a:lstStyle/>
          <a:p>
            <a:r>
              <a:rPr lang="en-US" sz="2400" b="1" dirty="0">
                <a:solidFill>
                  <a:schemeClr val="tx1"/>
                </a:solidFill>
                <a:sym typeface="Wingdings" pitchFamily="2" charset="2"/>
              </a:rPr>
              <a:t></a:t>
            </a:r>
            <a:r>
              <a:rPr lang="en-US" sz="2400" i="1" dirty="0">
                <a:solidFill>
                  <a:schemeClr val="tx1"/>
                </a:solidFill>
                <a:sym typeface="Wingdings" pitchFamily="2" charset="2"/>
              </a:rPr>
              <a:t>Passive</a:t>
            </a:r>
            <a:r>
              <a:rPr lang="en-US" sz="2400" dirty="0">
                <a:solidFill>
                  <a:schemeClr val="tx1"/>
                </a:solidFill>
                <a:sym typeface="Wingdings" pitchFamily="2" charset="2"/>
              </a:rPr>
              <a:t>: </a:t>
            </a:r>
            <a:r>
              <a:rPr lang="en-US" sz="2400" b="1" dirty="0">
                <a:solidFill>
                  <a:schemeClr val="tx1"/>
                </a:solidFill>
                <a:sym typeface="Wingdings" pitchFamily="2" charset="2"/>
              </a:rPr>
              <a:t>symmetrical roles of ref. and targets</a:t>
            </a:r>
            <a:endParaRPr lang="en-US" sz="2400" b="1" dirty="0">
              <a:solidFill>
                <a:schemeClr val="tx1"/>
              </a:solidFill>
            </a:endParaRPr>
          </a:p>
        </p:txBody>
      </p:sp>
      <p:sp>
        <p:nvSpPr>
          <p:cNvPr id="48133" name="Rectangle 5"/>
          <p:cNvSpPr>
            <a:spLocks noChangeArrowheads="1"/>
          </p:cNvSpPr>
          <p:nvPr/>
        </p:nvSpPr>
        <p:spPr bwMode="auto">
          <a:xfrm>
            <a:off x="5197822" y="3876084"/>
            <a:ext cx="5119068" cy="796071"/>
          </a:xfrm>
          <a:prstGeom prst="rect">
            <a:avLst/>
          </a:prstGeom>
          <a:noFill/>
          <a:ln w="9525">
            <a:noFill/>
            <a:miter lim="800000"/>
            <a:headEnd/>
            <a:tailEnd/>
          </a:ln>
        </p:spPr>
        <p:txBody>
          <a:bodyPr lIns="100794" tIns="50397" rIns="100794" bIns="50397">
            <a:spAutoFit/>
          </a:bodyPr>
          <a:lstStyle/>
          <a:p>
            <a:r>
              <a:rPr lang="en-US" sz="2400" b="1" dirty="0">
                <a:solidFill>
                  <a:schemeClr val="tx1"/>
                </a:solidFill>
                <a:sym typeface="Wingdings" pitchFamily="2" charset="2"/>
              </a:rPr>
              <a:t></a:t>
            </a:r>
            <a:r>
              <a:rPr lang="en-US" sz="2400" i="1" dirty="0">
                <a:solidFill>
                  <a:schemeClr val="tx1"/>
                </a:solidFill>
                <a:sym typeface="Wingdings" pitchFamily="2" charset="2"/>
              </a:rPr>
              <a:t>Active</a:t>
            </a:r>
            <a:r>
              <a:rPr lang="en-US" sz="2400" dirty="0">
                <a:solidFill>
                  <a:schemeClr val="tx1"/>
                </a:solidFill>
                <a:sym typeface="Wingdings" pitchFamily="2" charset="2"/>
              </a:rPr>
              <a:t>: </a:t>
            </a:r>
            <a:r>
              <a:rPr lang="en-US" sz="2400" b="1" dirty="0">
                <a:solidFill>
                  <a:schemeClr val="tx1"/>
                </a:solidFill>
                <a:sym typeface="Wingdings" pitchFamily="2" charset="2"/>
              </a:rPr>
              <a:t>asymmetrical encoding of behavioral meaning</a:t>
            </a:r>
            <a:endParaRPr lang="en-US" sz="2400" b="1" dirty="0">
              <a:solidFill>
                <a:schemeClr val="tx1"/>
              </a:solidFill>
            </a:endParaRPr>
          </a:p>
        </p:txBody>
      </p:sp>
      <p:grpSp>
        <p:nvGrpSpPr>
          <p:cNvPr id="4" name="Groupe 22"/>
          <p:cNvGrpSpPr>
            <a:grpSpLocks/>
          </p:cNvGrpSpPr>
          <p:nvPr/>
        </p:nvGrpSpPr>
        <p:grpSpPr bwMode="auto">
          <a:xfrm>
            <a:off x="5201810" y="1102453"/>
            <a:ext cx="4091266" cy="2644137"/>
            <a:chOff x="4643438" y="1569467"/>
            <a:chExt cx="2453800" cy="1586072"/>
          </a:xfrm>
        </p:grpSpPr>
        <p:grpSp>
          <p:nvGrpSpPr>
            <p:cNvPr id="5" name="Groupe 8"/>
            <p:cNvGrpSpPr>
              <a:grpSpLocks/>
            </p:cNvGrpSpPr>
            <p:nvPr/>
          </p:nvGrpSpPr>
          <p:grpSpPr bwMode="auto">
            <a:xfrm>
              <a:off x="4643438" y="1569467"/>
              <a:ext cx="2453800" cy="1500199"/>
              <a:chOff x="4714876" y="1428736"/>
              <a:chExt cx="2453800" cy="1500199"/>
            </a:xfrm>
          </p:grpSpPr>
          <p:pic>
            <p:nvPicPr>
              <p:cNvPr id="48152" name="Picture 4"/>
              <p:cNvPicPr>
                <a:picLocks noChangeAspect="1" noChangeArrowheads="1"/>
              </p:cNvPicPr>
              <p:nvPr/>
            </p:nvPicPr>
            <p:blipFill>
              <a:blip r:embed="rId3" cstate="print"/>
              <a:srcRect l="54257" r="23276" b="47411"/>
              <a:stretch>
                <a:fillRect/>
              </a:stretch>
            </p:blipFill>
            <p:spPr bwMode="auto">
              <a:xfrm>
                <a:off x="4996245" y="1500174"/>
                <a:ext cx="1861772" cy="1428761"/>
              </a:xfrm>
              <a:prstGeom prst="rect">
                <a:avLst/>
              </a:prstGeom>
              <a:noFill/>
              <a:ln w="9525">
                <a:noFill/>
                <a:miter lim="800000"/>
                <a:headEnd/>
                <a:tailEnd/>
              </a:ln>
            </p:spPr>
          </p:pic>
          <p:sp>
            <p:nvSpPr>
              <p:cNvPr id="37" name="Rectangle 36"/>
              <p:cNvSpPr/>
              <p:nvPr/>
            </p:nvSpPr>
            <p:spPr bwMode="auto">
              <a:xfrm>
                <a:off x="4714584" y="1500114"/>
                <a:ext cx="239321" cy="247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7"/>
              <p:cNvSpPr/>
              <p:nvPr/>
            </p:nvSpPr>
            <p:spPr bwMode="auto">
              <a:xfrm>
                <a:off x="6929355" y="1428736"/>
                <a:ext cx="239321" cy="247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8151" name="ZoneTexte 28"/>
            <p:cNvSpPr txBox="1">
              <a:spLocks noChangeArrowheads="1"/>
            </p:cNvSpPr>
            <p:nvPr/>
          </p:nvSpPr>
          <p:spPr bwMode="auto">
            <a:xfrm rot="16200000">
              <a:off x="4002678" y="2231426"/>
              <a:ext cx="1567258" cy="280967"/>
            </a:xfrm>
            <a:prstGeom prst="rect">
              <a:avLst/>
            </a:prstGeom>
            <a:noFill/>
            <a:ln w="9525">
              <a:noFill/>
              <a:miter lim="800000"/>
              <a:headEnd/>
              <a:tailEnd/>
            </a:ln>
          </p:spPr>
          <p:txBody>
            <a:bodyPr>
              <a:spAutoFit/>
            </a:bodyPr>
            <a:lstStyle/>
            <a:p>
              <a:pPr algn="ctr"/>
              <a:r>
                <a:rPr lang="en-US" sz="1300" dirty="0"/>
                <a:t>Decoder-</a:t>
              </a:r>
            </a:p>
            <a:p>
              <a:pPr algn="ctr"/>
              <a:r>
                <a:rPr lang="en-US" sz="1300" dirty="0"/>
                <a:t>projected value</a:t>
              </a:r>
            </a:p>
          </p:txBody>
        </p:sp>
      </p:grpSp>
      <p:sp>
        <p:nvSpPr>
          <p:cNvPr id="48135" name="ZoneTexte 18"/>
          <p:cNvSpPr txBox="1">
            <a:spLocks noChangeArrowheads="1"/>
          </p:cNvSpPr>
          <p:nvPr/>
        </p:nvSpPr>
        <p:spPr bwMode="auto">
          <a:xfrm>
            <a:off x="1575098" y="3361606"/>
            <a:ext cx="1890117" cy="289843"/>
          </a:xfrm>
          <a:prstGeom prst="rect">
            <a:avLst/>
          </a:prstGeom>
          <a:noFill/>
          <a:ln w="9525">
            <a:noFill/>
            <a:miter lim="800000"/>
            <a:headEnd/>
            <a:tailEnd/>
          </a:ln>
        </p:spPr>
        <p:txBody>
          <a:bodyPr lIns="100794" tIns="50397" rIns="100794" bIns="50397">
            <a:spAutoFit/>
          </a:bodyPr>
          <a:lstStyle/>
          <a:p>
            <a:pPr algn="ctr"/>
            <a:r>
              <a:rPr lang="en-US" sz="1300" dirty="0">
                <a:solidFill>
                  <a:schemeClr val="tx1"/>
                </a:solidFill>
              </a:rPr>
              <a:t>Time (s)</a:t>
            </a:r>
          </a:p>
        </p:txBody>
      </p:sp>
      <p:sp>
        <p:nvSpPr>
          <p:cNvPr id="48136" name="ZoneTexte 19"/>
          <p:cNvSpPr txBox="1">
            <a:spLocks noChangeArrowheads="1"/>
          </p:cNvSpPr>
          <p:nvPr/>
        </p:nvSpPr>
        <p:spPr bwMode="auto">
          <a:xfrm>
            <a:off x="6142881" y="3361606"/>
            <a:ext cx="1890117" cy="289843"/>
          </a:xfrm>
          <a:prstGeom prst="rect">
            <a:avLst/>
          </a:prstGeom>
          <a:noFill/>
          <a:ln w="9525">
            <a:noFill/>
            <a:miter lim="800000"/>
            <a:headEnd/>
            <a:tailEnd/>
          </a:ln>
        </p:spPr>
        <p:txBody>
          <a:bodyPr lIns="100794" tIns="50397" rIns="100794" bIns="50397">
            <a:spAutoFit/>
          </a:bodyPr>
          <a:lstStyle/>
          <a:p>
            <a:pPr algn="ctr"/>
            <a:r>
              <a:rPr lang="en-US" sz="1300" dirty="0">
                <a:solidFill>
                  <a:schemeClr val="tx1"/>
                </a:solidFill>
              </a:rPr>
              <a:t>Time (s)</a:t>
            </a:r>
          </a:p>
        </p:txBody>
      </p:sp>
      <p:sp>
        <p:nvSpPr>
          <p:cNvPr id="48137" name="ZoneTexte 20"/>
          <p:cNvSpPr txBox="1">
            <a:spLocks noChangeArrowheads="1"/>
          </p:cNvSpPr>
          <p:nvPr/>
        </p:nvSpPr>
        <p:spPr bwMode="auto">
          <a:xfrm>
            <a:off x="8978057" y="2458645"/>
            <a:ext cx="1620600" cy="477907"/>
          </a:xfrm>
          <a:prstGeom prst="rect">
            <a:avLst/>
          </a:prstGeom>
          <a:noFill/>
          <a:ln w="9525">
            <a:noFill/>
            <a:miter lim="800000"/>
            <a:headEnd/>
            <a:tailEnd/>
          </a:ln>
        </p:spPr>
        <p:txBody>
          <a:bodyPr lIns="100794" tIns="50397" rIns="100794" bIns="50397">
            <a:spAutoFit/>
          </a:bodyPr>
          <a:lstStyle/>
          <a:p>
            <a:r>
              <a:rPr lang="en-US" sz="1300" dirty="0">
                <a:solidFill>
                  <a:schemeClr val="tx1"/>
                </a:solidFill>
              </a:rPr>
              <a:t>0=projected baseline act.</a:t>
            </a:r>
          </a:p>
        </p:txBody>
      </p:sp>
      <p:grpSp>
        <p:nvGrpSpPr>
          <p:cNvPr id="6" name="Groupe 21"/>
          <p:cNvGrpSpPr>
            <a:grpSpLocks/>
          </p:cNvGrpSpPr>
          <p:nvPr/>
        </p:nvGrpSpPr>
        <p:grpSpPr bwMode="auto">
          <a:xfrm>
            <a:off x="8661288" y="2432396"/>
            <a:ext cx="866303" cy="80497"/>
            <a:chOff x="3776657" y="2752720"/>
            <a:chExt cx="785818" cy="73823"/>
          </a:xfrm>
        </p:grpSpPr>
        <p:cxnSp>
          <p:nvCxnSpPr>
            <p:cNvPr id="23" name="Connecteur droit 22"/>
            <p:cNvCxnSpPr/>
            <p:nvPr/>
          </p:nvCxnSpPr>
          <p:spPr>
            <a:xfrm rot="10800000">
              <a:off x="3776657" y="2752720"/>
              <a:ext cx="785818" cy="1605"/>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5400000">
              <a:off x="4525573" y="2789641"/>
              <a:ext cx="72218"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139" name="ZoneTexte 25"/>
          <p:cNvSpPr txBox="1">
            <a:spLocks noChangeArrowheads="1"/>
          </p:cNvSpPr>
          <p:nvPr/>
        </p:nvSpPr>
        <p:spPr bwMode="auto">
          <a:xfrm>
            <a:off x="3858991" y="2458645"/>
            <a:ext cx="1620600" cy="477907"/>
          </a:xfrm>
          <a:prstGeom prst="rect">
            <a:avLst/>
          </a:prstGeom>
          <a:noFill/>
          <a:ln w="9525">
            <a:noFill/>
            <a:miter lim="800000"/>
            <a:headEnd/>
            <a:tailEnd/>
          </a:ln>
        </p:spPr>
        <p:txBody>
          <a:bodyPr lIns="100794" tIns="50397" rIns="100794" bIns="50397">
            <a:spAutoFit/>
          </a:bodyPr>
          <a:lstStyle/>
          <a:p>
            <a:pPr algn="ctr"/>
            <a:r>
              <a:rPr lang="en-US" sz="1300" dirty="0">
                <a:solidFill>
                  <a:schemeClr val="tx1"/>
                </a:solidFill>
              </a:rPr>
              <a:t>0=projected baseline act.</a:t>
            </a:r>
          </a:p>
        </p:txBody>
      </p:sp>
      <p:grpSp>
        <p:nvGrpSpPr>
          <p:cNvPr id="7" name="Groupe 28"/>
          <p:cNvGrpSpPr>
            <a:grpSpLocks/>
          </p:cNvGrpSpPr>
          <p:nvPr/>
        </p:nvGrpSpPr>
        <p:grpSpPr bwMode="auto">
          <a:xfrm>
            <a:off x="4095255" y="2432396"/>
            <a:ext cx="866304" cy="80497"/>
            <a:chOff x="3776657" y="2752720"/>
            <a:chExt cx="785818" cy="73823"/>
          </a:xfrm>
        </p:grpSpPr>
        <p:cxnSp>
          <p:nvCxnSpPr>
            <p:cNvPr id="30" name="Connecteur droit 29"/>
            <p:cNvCxnSpPr/>
            <p:nvPr/>
          </p:nvCxnSpPr>
          <p:spPr>
            <a:xfrm rot="10800000">
              <a:off x="3776657" y="2752720"/>
              <a:ext cx="785818" cy="1605"/>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rot="5400000">
              <a:off x="4525572" y="2789641"/>
              <a:ext cx="72218"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e 31"/>
          <p:cNvGrpSpPr>
            <a:grpSpLocks/>
          </p:cNvGrpSpPr>
          <p:nvPr/>
        </p:nvGrpSpPr>
        <p:grpSpPr bwMode="auto">
          <a:xfrm>
            <a:off x="803300" y="4772045"/>
            <a:ext cx="3381210" cy="2351899"/>
            <a:chOff x="728663" y="4329113"/>
            <a:chExt cx="3067024" cy="2133606"/>
          </a:xfrm>
        </p:grpSpPr>
        <p:pic>
          <p:nvPicPr>
            <p:cNvPr id="48144" name="Picture 2"/>
            <p:cNvPicPr>
              <a:picLocks noChangeAspect="1" noChangeArrowheads="1"/>
            </p:cNvPicPr>
            <p:nvPr/>
          </p:nvPicPr>
          <p:blipFill>
            <a:blip r:embed="rId4" cstate="print"/>
            <a:srcRect/>
            <a:stretch>
              <a:fillRect/>
            </a:stretch>
          </p:blipFill>
          <p:spPr bwMode="auto">
            <a:xfrm>
              <a:off x="928662" y="4357694"/>
              <a:ext cx="2867025" cy="2105025"/>
            </a:xfrm>
            <a:prstGeom prst="rect">
              <a:avLst/>
            </a:prstGeom>
            <a:noFill/>
            <a:ln w="9525">
              <a:noFill/>
              <a:miter lim="800000"/>
              <a:headEnd/>
              <a:tailEnd/>
            </a:ln>
          </p:spPr>
        </p:pic>
        <p:pic>
          <p:nvPicPr>
            <p:cNvPr id="48145" name="Picture 3"/>
            <p:cNvPicPr>
              <a:picLocks noChangeAspect="1" noChangeArrowheads="1"/>
            </p:cNvPicPr>
            <p:nvPr/>
          </p:nvPicPr>
          <p:blipFill>
            <a:blip r:embed="rId5" cstate="print"/>
            <a:srcRect/>
            <a:stretch>
              <a:fillRect/>
            </a:stretch>
          </p:blipFill>
          <p:spPr bwMode="auto">
            <a:xfrm>
              <a:off x="728663" y="4329113"/>
              <a:ext cx="276225" cy="2105025"/>
            </a:xfrm>
            <a:prstGeom prst="rect">
              <a:avLst/>
            </a:prstGeom>
            <a:noFill/>
            <a:ln w="9525">
              <a:noFill/>
              <a:miter lim="800000"/>
              <a:headEnd/>
              <a:tailEnd/>
            </a:ln>
          </p:spPr>
        </p:pic>
      </p:grpSp>
      <p:pic>
        <p:nvPicPr>
          <p:cNvPr id="48142" name="Picture 4"/>
          <p:cNvPicPr>
            <a:picLocks noChangeAspect="1" noChangeArrowheads="1"/>
          </p:cNvPicPr>
          <p:nvPr/>
        </p:nvPicPr>
        <p:blipFill>
          <a:blip r:embed="rId5" cstate="print"/>
          <a:srcRect/>
          <a:stretch>
            <a:fillRect/>
          </a:stretch>
        </p:blipFill>
        <p:spPr bwMode="auto">
          <a:xfrm>
            <a:off x="5570596" y="4814044"/>
            <a:ext cx="304519" cy="2320400"/>
          </a:xfrm>
          <a:prstGeom prst="rect">
            <a:avLst/>
          </a:prstGeom>
          <a:noFill/>
          <a:ln w="9525">
            <a:noFill/>
            <a:miter lim="800000"/>
            <a:headEnd/>
            <a:tailEnd/>
          </a:ln>
        </p:spPr>
      </p:pic>
      <p:pic>
        <p:nvPicPr>
          <p:cNvPr id="48143" name="Picture 5"/>
          <p:cNvPicPr>
            <a:picLocks noChangeAspect="1" noChangeArrowheads="1"/>
          </p:cNvPicPr>
          <p:nvPr/>
        </p:nvPicPr>
        <p:blipFill>
          <a:blip r:embed="rId6" cstate="print"/>
          <a:srcRect/>
          <a:stretch>
            <a:fillRect/>
          </a:stretch>
        </p:blipFill>
        <p:spPr bwMode="auto">
          <a:xfrm>
            <a:off x="6048375" y="4919040"/>
            <a:ext cx="2982185" cy="21314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title"/>
          </p:nvPr>
        </p:nvSpPr>
        <p:spPr>
          <a:xfrm>
            <a:off x="504031" y="0"/>
            <a:ext cx="9072563" cy="944959"/>
          </a:xfrm>
        </p:spPr>
        <p:txBody>
          <a:bodyPr>
            <a:normAutofit fontScale="90000"/>
          </a:bodyPr>
          <a:lstStyle/>
          <a:p>
            <a:pPr eaLnBrk="1" hangingPunct="1">
              <a:defRPr/>
            </a:pPr>
            <a:r>
              <a:rPr lang="en-US" dirty="0" smtClean="0"/>
              <a:t>Target-driven encoding of sound identity in active state in A1</a:t>
            </a:r>
          </a:p>
        </p:txBody>
      </p:sp>
      <p:grpSp>
        <p:nvGrpSpPr>
          <p:cNvPr id="2" name="Groupe 18"/>
          <p:cNvGrpSpPr>
            <a:grpSpLocks/>
          </p:cNvGrpSpPr>
          <p:nvPr/>
        </p:nvGrpSpPr>
        <p:grpSpPr bwMode="auto">
          <a:xfrm>
            <a:off x="472529" y="1056955"/>
            <a:ext cx="4489029" cy="3181363"/>
            <a:chOff x="285720" y="1588282"/>
            <a:chExt cx="2596676" cy="1840718"/>
          </a:xfrm>
        </p:grpSpPr>
        <p:grpSp>
          <p:nvGrpSpPr>
            <p:cNvPr id="3" name="Groupe 8"/>
            <p:cNvGrpSpPr>
              <a:grpSpLocks/>
            </p:cNvGrpSpPr>
            <p:nvPr/>
          </p:nvGrpSpPr>
          <p:grpSpPr bwMode="auto">
            <a:xfrm>
              <a:off x="357597" y="1597908"/>
              <a:ext cx="2524799" cy="1471757"/>
              <a:chOff x="429035" y="1457177"/>
              <a:chExt cx="2524799" cy="1471757"/>
            </a:xfrm>
          </p:grpSpPr>
          <p:pic>
            <p:nvPicPr>
              <p:cNvPr id="49178" name="Picture 4"/>
              <p:cNvPicPr>
                <a:picLocks noChangeAspect="1" noChangeArrowheads="1"/>
              </p:cNvPicPr>
              <p:nvPr/>
            </p:nvPicPr>
            <p:blipFill>
              <a:blip r:embed="rId3" cstate="print"/>
              <a:srcRect r="72414" b="47411"/>
              <a:stretch>
                <a:fillRect/>
              </a:stretch>
            </p:blipFill>
            <p:spPr bwMode="auto">
              <a:xfrm>
                <a:off x="500034" y="1500174"/>
                <a:ext cx="2286016" cy="1428760"/>
              </a:xfrm>
              <a:prstGeom prst="rect">
                <a:avLst/>
              </a:prstGeom>
              <a:noFill/>
              <a:ln w="9525">
                <a:noFill/>
                <a:miter lim="800000"/>
                <a:headEnd/>
                <a:tailEnd/>
              </a:ln>
            </p:spPr>
          </p:pic>
          <p:sp>
            <p:nvSpPr>
              <p:cNvPr id="27" name="Rectangle 26"/>
              <p:cNvSpPr/>
              <p:nvPr/>
            </p:nvSpPr>
            <p:spPr bwMode="auto">
              <a:xfrm>
                <a:off x="429035" y="1501213"/>
                <a:ext cx="238914" cy="248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bwMode="auto">
              <a:xfrm>
                <a:off x="2714920" y="1457676"/>
                <a:ext cx="238914" cy="248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4" name="Rectangle 23"/>
            <p:cNvSpPr/>
            <p:nvPr/>
          </p:nvSpPr>
          <p:spPr>
            <a:xfrm>
              <a:off x="285720" y="2428654"/>
              <a:ext cx="347236" cy="1000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177" name="ZoneTexte 16"/>
            <p:cNvSpPr txBox="1">
              <a:spLocks noChangeArrowheads="1"/>
            </p:cNvSpPr>
            <p:nvPr/>
          </p:nvSpPr>
          <p:spPr bwMode="auto">
            <a:xfrm rot="16200000">
              <a:off x="-271963" y="2236420"/>
              <a:ext cx="1567258" cy="270982"/>
            </a:xfrm>
            <a:prstGeom prst="rect">
              <a:avLst/>
            </a:prstGeom>
            <a:noFill/>
            <a:ln w="9525">
              <a:noFill/>
              <a:miter lim="800000"/>
              <a:headEnd/>
              <a:tailEnd/>
            </a:ln>
          </p:spPr>
          <p:txBody>
            <a:bodyPr>
              <a:spAutoFit/>
            </a:bodyPr>
            <a:lstStyle/>
            <a:p>
              <a:pPr algn="ctr"/>
              <a:r>
                <a:rPr lang="en-US" sz="1300" dirty="0">
                  <a:solidFill>
                    <a:schemeClr val="tx1"/>
                  </a:solidFill>
                </a:rPr>
                <a:t>Decoder-</a:t>
              </a:r>
            </a:p>
            <a:p>
              <a:pPr algn="ctr"/>
              <a:r>
                <a:rPr lang="en-US" sz="1300" dirty="0">
                  <a:solidFill>
                    <a:schemeClr val="tx1"/>
                  </a:solidFill>
                </a:rPr>
                <a:t>projected value</a:t>
              </a:r>
            </a:p>
          </p:txBody>
        </p:sp>
      </p:grpSp>
      <p:sp>
        <p:nvSpPr>
          <p:cNvPr id="49156" name="Rectangle 5"/>
          <p:cNvSpPr>
            <a:spLocks noChangeArrowheads="1"/>
          </p:cNvSpPr>
          <p:nvPr/>
        </p:nvSpPr>
        <p:spPr bwMode="auto">
          <a:xfrm>
            <a:off x="472530" y="3876084"/>
            <a:ext cx="4331519" cy="796071"/>
          </a:xfrm>
          <a:prstGeom prst="rect">
            <a:avLst/>
          </a:prstGeom>
          <a:noFill/>
          <a:ln w="9525">
            <a:noFill/>
            <a:miter lim="800000"/>
            <a:headEnd/>
            <a:tailEnd/>
          </a:ln>
        </p:spPr>
        <p:txBody>
          <a:bodyPr lIns="100794" tIns="50397" rIns="100794" bIns="50397">
            <a:spAutoFit/>
          </a:bodyPr>
          <a:lstStyle/>
          <a:p>
            <a:r>
              <a:rPr lang="en-US" sz="2400" b="1" dirty="0">
                <a:solidFill>
                  <a:schemeClr val="tx1"/>
                </a:solidFill>
                <a:sym typeface="Wingdings" pitchFamily="2" charset="2"/>
              </a:rPr>
              <a:t></a:t>
            </a:r>
            <a:r>
              <a:rPr lang="en-US" sz="2400" i="1" dirty="0">
                <a:solidFill>
                  <a:schemeClr val="tx1"/>
                </a:solidFill>
                <a:sym typeface="Wingdings" pitchFamily="2" charset="2"/>
              </a:rPr>
              <a:t>Passive</a:t>
            </a:r>
            <a:r>
              <a:rPr lang="en-US" sz="2400" dirty="0">
                <a:solidFill>
                  <a:schemeClr val="tx1"/>
                </a:solidFill>
                <a:sym typeface="Wingdings" pitchFamily="2" charset="2"/>
              </a:rPr>
              <a:t>: </a:t>
            </a:r>
            <a:r>
              <a:rPr lang="en-US" sz="2400" b="1" dirty="0">
                <a:solidFill>
                  <a:schemeClr val="tx1"/>
                </a:solidFill>
                <a:sym typeface="Wingdings" pitchFamily="2" charset="2"/>
              </a:rPr>
              <a:t>symmetrical roles of ref. and targets</a:t>
            </a:r>
            <a:endParaRPr lang="en-US" sz="2400" b="1" dirty="0">
              <a:solidFill>
                <a:schemeClr val="tx1"/>
              </a:solidFill>
            </a:endParaRPr>
          </a:p>
        </p:txBody>
      </p:sp>
      <p:sp>
        <p:nvSpPr>
          <p:cNvPr id="49157" name="Rectangle 5"/>
          <p:cNvSpPr>
            <a:spLocks noChangeArrowheads="1"/>
          </p:cNvSpPr>
          <p:nvPr/>
        </p:nvSpPr>
        <p:spPr bwMode="auto">
          <a:xfrm>
            <a:off x="5197822" y="3876084"/>
            <a:ext cx="5119068" cy="796071"/>
          </a:xfrm>
          <a:prstGeom prst="rect">
            <a:avLst/>
          </a:prstGeom>
          <a:noFill/>
          <a:ln w="9525">
            <a:noFill/>
            <a:miter lim="800000"/>
            <a:headEnd/>
            <a:tailEnd/>
          </a:ln>
        </p:spPr>
        <p:txBody>
          <a:bodyPr lIns="100794" tIns="50397" rIns="100794" bIns="50397">
            <a:spAutoFit/>
          </a:bodyPr>
          <a:lstStyle/>
          <a:p>
            <a:r>
              <a:rPr lang="en-US" sz="2400" b="1" dirty="0">
                <a:solidFill>
                  <a:schemeClr val="tx1"/>
                </a:solidFill>
                <a:sym typeface="Wingdings" pitchFamily="2" charset="2"/>
              </a:rPr>
              <a:t></a:t>
            </a:r>
            <a:r>
              <a:rPr lang="en-US" sz="2400" i="1" dirty="0">
                <a:solidFill>
                  <a:schemeClr val="tx1"/>
                </a:solidFill>
                <a:sym typeface="Wingdings" pitchFamily="2" charset="2"/>
              </a:rPr>
              <a:t>Active</a:t>
            </a:r>
            <a:r>
              <a:rPr lang="en-US" sz="2400" dirty="0">
                <a:solidFill>
                  <a:schemeClr val="tx1"/>
                </a:solidFill>
                <a:sym typeface="Wingdings" pitchFamily="2" charset="2"/>
              </a:rPr>
              <a:t>: </a:t>
            </a:r>
            <a:r>
              <a:rPr lang="en-US" sz="2400" b="1" dirty="0">
                <a:solidFill>
                  <a:schemeClr val="tx1"/>
                </a:solidFill>
                <a:sym typeface="Wingdings" pitchFamily="2" charset="2"/>
              </a:rPr>
              <a:t>asymmetrical encoding of behavioral meaning</a:t>
            </a:r>
            <a:endParaRPr lang="en-US" sz="2400" b="1" dirty="0">
              <a:solidFill>
                <a:schemeClr val="tx1"/>
              </a:solidFill>
            </a:endParaRPr>
          </a:p>
        </p:txBody>
      </p:sp>
      <p:grpSp>
        <p:nvGrpSpPr>
          <p:cNvPr id="4" name="Groupe 22"/>
          <p:cNvGrpSpPr>
            <a:grpSpLocks/>
          </p:cNvGrpSpPr>
          <p:nvPr/>
        </p:nvGrpSpPr>
        <p:grpSpPr bwMode="auto">
          <a:xfrm>
            <a:off x="5201810" y="1102453"/>
            <a:ext cx="4091266" cy="2644137"/>
            <a:chOff x="4643438" y="1569467"/>
            <a:chExt cx="2453800" cy="1586072"/>
          </a:xfrm>
        </p:grpSpPr>
        <p:grpSp>
          <p:nvGrpSpPr>
            <p:cNvPr id="5" name="Groupe 8"/>
            <p:cNvGrpSpPr>
              <a:grpSpLocks/>
            </p:cNvGrpSpPr>
            <p:nvPr/>
          </p:nvGrpSpPr>
          <p:grpSpPr bwMode="auto">
            <a:xfrm>
              <a:off x="4643438" y="1569467"/>
              <a:ext cx="2453800" cy="1500199"/>
              <a:chOff x="4714876" y="1428736"/>
              <a:chExt cx="2453800" cy="1500199"/>
            </a:xfrm>
          </p:grpSpPr>
          <p:pic>
            <p:nvPicPr>
              <p:cNvPr id="49172" name="Picture 4"/>
              <p:cNvPicPr>
                <a:picLocks noChangeAspect="1" noChangeArrowheads="1"/>
              </p:cNvPicPr>
              <p:nvPr/>
            </p:nvPicPr>
            <p:blipFill>
              <a:blip r:embed="rId3" cstate="print"/>
              <a:srcRect l="54257" r="23276" b="47411"/>
              <a:stretch>
                <a:fillRect/>
              </a:stretch>
            </p:blipFill>
            <p:spPr bwMode="auto">
              <a:xfrm>
                <a:off x="4996245" y="1500174"/>
                <a:ext cx="1861772" cy="1428761"/>
              </a:xfrm>
              <a:prstGeom prst="rect">
                <a:avLst/>
              </a:prstGeom>
              <a:noFill/>
              <a:ln w="9525">
                <a:noFill/>
                <a:miter lim="800000"/>
                <a:headEnd/>
                <a:tailEnd/>
              </a:ln>
            </p:spPr>
          </p:pic>
          <p:sp>
            <p:nvSpPr>
              <p:cNvPr id="37" name="Rectangle 36"/>
              <p:cNvSpPr/>
              <p:nvPr/>
            </p:nvSpPr>
            <p:spPr bwMode="auto">
              <a:xfrm>
                <a:off x="4714584" y="1500114"/>
                <a:ext cx="239321" cy="247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7"/>
              <p:cNvSpPr/>
              <p:nvPr/>
            </p:nvSpPr>
            <p:spPr bwMode="auto">
              <a:xfrm>
                <a:off x="6929355" y="1428736"/>
                <a:ext cx="239321" cy="247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9171" name="ZoneTexte 28"/>
            <p:cNvSpPr txBox="1">
              <a:spLocks noChangeArrowheads="1"/>
            </p:cNvSpPr>
            <p:nvPr/>
          </p:nvSpPr>
          <p:spPr bwMode="auto">
            <a:xfrm rot="16200000">
              <a:off x="4002678" y="2231426"/>
              <a:ext cx="1567258" cy="280967"/>
            </a:xfrm>
            <a:prstGeom prst="rect">
              <a:avLst/>
            </a:prstGeom>
            <a:noFill/>
            <a:ln w="9525">
              <a:noFill/>
              <a:miter lim="800000"/>
              <a:headEnd/>
              <a:tailEnd/>
            </a:ln>
          </p:spPr>
          <p:txBody>
            <a:bodyPr>
              <a:spAutoFit/>
            </a:bodyPr>
            <a:lstStyle/>
            <a:p>
              <a:pPr algn="ctr"/>
              <a:r>
                <a:rPr lang="en-US" sz="1300" dirty="0"/>
                <a:t>Decoder-</a:t>
              </a:r>
            </a:p>
            <a:p>
              <a:pPr algn="ctr"/>
              <a:r>
                <a:rPr lang="en-US" sz="1300" dirty="0"/>
                <a:t>projected value</a:t>
              </a:r>
            </a:p>
          </p:txBody>
        </p:sp>
      </p:grpSp>
      <p:sp>
        <p:nvSpPr>
          <p:cNvPr id="49159" name="ZoneTexte 18"/>
          <p:cNvSpPr txBox="1">
            <a:spLocks noChangeArrowheads="1"/>
          </p:cNvSpPr>
          <p:nvPr/>
        </p:nvSpPr>
        <p:spPr bwMode="auto">
          <a:xfrm>
            <a:off x="1575098" y="3361606"/>
            <a:ext cx="1890117" cy="289843"/>
          </a:xfrm>
          <a:prstGeom prst="rect">
            <a:avLst/>
          </a:prstGeom>
          <a:noFill/>
          <a:ln w="9525">
            <a:noFill/>
            <a:miter lim="800000"/>
            <a:headEnd/>
            <a:tailEnd/>
          </a:ln>
        </p:spPr>
        <p:txBody>
          <a:bodyPr lIns="100794" tIns="50397" rIns="100794" bIns="50397">
            <a:spAutoFit/>
          </a:bodyPr>
          <a:lstStyle/>
          <a:p>
            <a:pPr algn="ctr"/>
            <a:r>
              <a:rPr lang="en-US" sz="1300" dirty="0">
                <a:solidFill>
                  <a:schemeClr val="tx1"/>
                </a:solidFill>
              </a:rPr>
              <a:t>Time (s)</a:t>
            </a:r>
          </a:p>
        </p:txBody>
      </p:sp>
      <p:sp>
        <p:nvSpPr>
          <p:cNvPr id="49160" name="ZoneTexte 19"/>
          <p:cNvSpPr txBox="1">
            <a:spLocks noChangeArrowheads="1"/>
          </p:cNvSpPr>
          <p:nvPr/>
        </p:nvSpPr>
        <p:spPr bwMode="auto">
          <a:xfrm>
            <a:off x="6142881" y="3361606"/>
            <a:ext cx="1890117" cy="289843"/>
          </a:xfrm>
          <a:prstGeom prst="rect">
            <a:avLst/>
          </a:prstGeom>
          <a:noFill/>
          <a:ln w="9525">
            <a:noFill/>
            <a:miter lim="800000"/>
            <a:headEnd/>
            <a:tailEnd/>
          </a:ln>
        </p:spPr>
        <p:txBody>
          <a:bodyPr lIns="100794" tIns="50397" rIns="100794" bIns="50397">
            <a:spAutoFit/>
          </a:bodyPr>
          <a:lstStyle/>
          <a:p>
            <a:pPr algn="ctr"/>
            <a:r>
              <a:rPr lang="en-US" sz="1300" dirty="0">
                <a:solidFill>
                  <a:schemeClr val="tx1"/>
                </a:solidFill>
              </a:rPr>
              <a:t>Time (s)</a:t>
            </a:r>
          </a:p>
        </p:txBody>
      </p:sp>
      <p:sp>
        <p:nvSpPr>
          <p:cNvPr id="49161" name="ZoneTexte 20"/>
          <p:cNvSpPr txBox="1">
            <a:spLocks noChangeArrowheads="1"/>
          </p:cNvSpPr>
          <p:nvPr/>
        </p:nvSpPr>
        <p:spPr bwMode="auto">
          <a:xfrm>
            <a:off x="8978057" y="2458645"/>
            <a:ext cx="1620600" cy="477907"/>
          </a:xfrm>
          <a:prstGeom prst="rect">
            <a:avLst/>
          </a:prstGeom>
          <a:noFill/>
          <a:ln w="9525">
            <a:noFill/>
            <a:miter lim="800000"/>
            <a:headEnd/>
            <a:tailEnd/>
          </a:ln>
        </p:spPr>
        <p:txBody>
          <a:bodyPr lIns="100794" tIns="50397" rIns="100794" bIns="50397">
            <a:spAutoFit/>
          </a:bodyPr>
          <a:lstStyle/>
          <a:p>
            <a:r>
              <a:rPr lang="en-US" sz="1300" dirty="0">
                <a:solidFill>
                  <a:schemeClr val="tx1"/>
                </a:solidFill>
              </a:rPr>
              <a:t>0=projected baseline act.</a:t>
            </a:r>
          </a:p>
        </p:txBody>
      </p:sp>
      <p:grpSp>
        <p:nvGrpSpPr>
          <p:cNvPr id="6" name="Groupe 21"/>
          <p:cNvGrpSpPr>
            <a:grpSpLocks/>
          </p:cNvGrpSpPr>
          <p:nvPr/>
        </p:nvGrpSpPr>
        <p:grpSpPr bwMode="auto">
          <a:xfrm>
            <a:off x="8661288" y="2432396"/>
            <a:ext cx="866303" cy="80497"/>
            <a:chOff x="3776657" y="2752720"/>
            <a:chExt cx="785818" cy="73823"/>
          </a:xfrm>
        </p:grpSpPr>
        <p:cxnSp>
          <p:nvCxnSpPr>
            <p:cNvPr id="23" name="Connecteur droit 22"/>
            <p:cNvCxnSpPr/>
            <p:nvPr/>
          </p:nvCxnSpPr>
          <p:spPr>
            <a:xfrm rot="10800000">
              <a:off x="3776657" y="2752720"/>
              <a:ext cx="785818" cy="1605"/>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5400000">
              <a:off x="4525573" y="2789641"/>
              <a:ext cx="72218"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163" name="ZoneTexte 25"/>
          <p:cNvSpPr txBox="1">
            <a:spLocks noChangeArrowheads="1"/>
          </p:cNvSpPr>
          <p:nvPr/>
        </p:nvSpPr>
        <p:spPr bwMode="auto">
          <a:xfrm>
            <a:off x="3858991" y="2458645"/>
            <a:ext cx="1620600" cy="477907"/>
          </a:xfrm>
          <a:prstGeom prst="rect">
            <a:avLst/>
          </a:prstGeom>
          <a:noFill/>
          <a:ln w="9525">
            <a:noFill/>
            <a:miter lim="800000"/>
            <a:headEnd/>
            <a:tailEnd/>
          </a:ln>
        </p:spPr>
        <p:txBody>
          <a:bodyPr lIns="100794" tIns="50397" rIns="100794" bIns="50397">
            <a:spAutoFit/>
          </a:bodyPr>
          <a:lstStyle/>
          <a:p>
            <a:pPr algn="ctr"/>
            <a:r>
              <a:rPr lang="en-US" sz="1300" dirty="0">
                <a:solidFill>
                  <a:schemeClr val="tx1"/>
                </a:solidFill>
              </a:rPr>
              <a:t>0=projected baseline act.</a:t>
            </a:r>
          </a:p>
        </p:txBody>
      </p:sp>
      <p:grpSp>
        <p:nvGrpSpPr>
          <p:cNvPr id="7" name="Groupe 28"/>
          <p:cNvGrpSpPr>
            <a:grpSpLocks/>
          </p:cNvGrpSpPr>
          <p:nvPr/>
        </p:nvGrpSpPr>
        <p:grpSpPr bwMode="auto">
          <a:xfrm>
            <a:off x="4095255" y="2432396"/>
            <a:ext cx="866304" cy="80497"/>
            <a:chOff x="3776657" y="2752720"/>
            <a:chExt cx="785818" cy="73823"/>
          </a:xfrm>
        </p:grpSpPr>
        <p:cxnSp>
          <p:nvCxnSpPr>
            <p:cNvPr id="30" name="Connecteur droit 29"/>
            <p:cNvCxnSpPr/>
            <p:nvPr/>
          </p:nvCxnSpPr>
          <p:spPr>
            <a:xfrm rot="10800000">
              <a:off x="3776657" y="2752720"/>
              <a:ext cx="785818" cy="1605"/>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rot="5400000">
              <a:off x="4525572" y="2789641"/>
              <a:ext cx="72218"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165" name="Rectangle 5"/>
          <p:cNvSpPr>
            <a:spLocks noChangeArrowheads="1"/>
          </p:cNvSpPr>
          <p:nvPr/>
        </p:nvSpPr>
        <p:spPr bwMode="auto">
          <a:xfrm>
            <a:off x="472530" y="5197277"/>
            <a:ext cx="9545092" cy="1143217"/>
          </a:xfrm>
          <a:prstGeom prst="rect">
            <a:avLst/>
          </a:prstGeom>
          <a:noFill/>
          <a:ln w="9525">
            <a:noFill/>
            <a:miter lim="800000"/>
            <a:headEnd/>
            <a:tailEnd/>
          </a:ln>
        </p:spPr>
        <p:txBody>
          <a:bodyPr lIns="100794" tIns="50397" rIns="100794" bIns="50397">
            <a:spAutoFit/>
          </a:bodyPr>
          <a:lstStyle/>
          <a:p>
            <a:pPr algn="just"/>
            <a:r>
              <a:rPr lang="en-US" sz="2400" b="1" dirty="0">
                <a:solidFill>
                  <a:schemeClr val="tx1"/>
                </a:solidFill>
                <a:sym typeface="Wingdings" pitchFamily="2" charset="2"/>
              </a:rPr>
              <a:t></a:t>
            </a:r>
            <a:r>
              <a:rPr lang="en-US" sz="2400" dirty="0">
                <a:solidFill>
                  <a:schemeClr val="tx1"/>
                </a:solidFill>
                <a:sym typeface="Wingdings" pitchFamily="2" charset="2"/>
              </a:rPr>
              <a:t>Mechanism present: </a:t>
            </a:r>
          </a:p>
          <a:p>
            <a:pPr algn="just">
              <a:buFont typeface="Arial" charset="0"/>
              <a:buChar char="•"/>
            </a:pPr>
            <a:r>
              <a:rPr lang="en-US" sz="2400" dirty="0">
                <a:solidFill>
                  <a:schemeClr val="tx1"/>
                </a:solidFill>
                <a:sym typeface="Wingdings" pitchFamily="2" charset="2"/>
              </a:rPr>
              <a:t> across </a:t>
            </a:r>
            <a:r>
              <a:rPr lang="en-US" sz="2400" b="1" dirty="0">
                <a:solidFill>
                  <a:schemeClr val="tx1"/>
                </a:solidFill>
                <a:sym typeface="Wingdings" pitchFamily="2" charset="2"/>
              </a:rPr>
              <a:t>tasks </a:t>
            </a:r>
            <a:r>
              <a:rPr lang="en-US" sz="2400" dirty="0">
                <a:solidFill>
                  <a:schemeClr val="tx1"/>
                </a:solidFill>
                <a:sym typeface="Wingdings" pitchFamily="2" charset="2"/>
              </a:rPr>
              <a:t>(relative pitch discrimination, tone detection…)</a:t>
            </a:r>
          </a:p>
          <a:p>
            <a:pPr algn="just">
              <a:buFont typeface="Arial" charset="0"/>
              <a:buChar char="•"/>
            </a:pPr>
            <a:r>
              <a:rPr lang="en-US" sz="2400" dirty="0">
                <a:solidFill>
                  <a:schemeClr val="tx1"/>
                </a:solidFill>
                <a:sym typeface="Wingdings" pitchFamily="2" charset="2"/>
              </a:rPr>
              <a:t> across </a:t>
            </a:r>
            <a:r>
              <a:rPr lang="en-US" sz="2400" b="1" dirty="0">
                <a:solidFill>
                  <a:schemeClr val="tx1"/>
                </a:solidFill>
                <a:sym typeface="Wingdings" pitchFamily="2" charset="2"/>
              </a:rPr>
              <a:t>reinforcement types</a:t>
            </a:r>
            <a:r>
              <a:rPr lang="en-US" sz="2400" dirty="0">
                <a:solidFill>
                  <a:schemeClr val="tx1"/>
                </a:solidFill>
                <a:sym typeface="Wingdings" pitchFamily="2" charset="2"/>
              </a:rPr>
              <a:t> (appetitive vs. aversive)</a:t>
            </a:r>
            <a:endParaRPr lang="en-US" sz="2400" dirty="0">
              <a:solidFill>
                <a:schemeClr val="tx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4031" y="0"/>
            <a:ext cx="9072563" cy="944959"/>
          </a:xfrm>
        </p:spPr>
        <p:txBody>
          <a:bodyPr>
            <a:normAutofit fontScale="90000"/>
          </a:bodyPr>
          <a:lstStyle/>
          <a:p>
            <a:pPr eaLnBrk="1" hangingPunct="1">
              <a:defRPr/>
            </a:pPr>
            <a:r>
              <a:rPr lang="en-US" dirty="0" smtClean="0">
                <a:solidFill>
                  <a:schemeClr val="tx1"/>
                </a:solidFill>
              </a:rPr>
              <a:t>Frontal cortex responses mirror</a:t>
            </a:r>
            <a:br>
              <a:rPr lang="en-US" dirty="0" smtClean="0">
                <a:solidFill>
                  <a:schemeClr val="tx1"/>
                </a:solidFill>
              </a:rPr>
            </a:br>
            <a:r>
              <a:rPr lang="en-US" dirty="0" smtClean="0">
                <a:solidFill>
                  <a:schemeClr val="tx1"/>
                </a:solidFill>
              </a:rPr>
              <a:t>A1-projected data</a:t>
            </a:r>
            <a:endParaRPr lang="en-US" dirty="0">
              <a:solidFill>
                <a:schemeClr val="tx1"/>
              </a:solidFill>
            </a:endParaRPr>
          </a:p>
        </p:txBody>
      </p:sp>
      <p:pic>
        <p:nvPicPr>
          <p:cNvPr id="57347" name="Picture 4"/>
          <p:cNvPicPr>
            <a:picLocks noChangeAspect="1" noChangeArrowheads="1"/>
          </p:cNvPicPr>
          <p:nvPr/>
        </p:nvPicPr>
        <p:blipFill>
          <a:blip r:embed="rId3" cstate="print"/>
          <a:srcRect l="54344" t="6892" r="21552" b="48199"/>
          <a:stretch>
            <a:fillRect/>
          </a:stretch>
        </p:blipFill>
        <p:spPr bwMode="auto">
          <a:xfrm>
            <a:off x="5999372" y="1198699"/>
            <a:ext cx="3608724" cy="2203155"/>
          </a:xfrm>
          <a:prstGeom prst="rect">
            <a:avLst/>
          </a:prstGeom>
          <a:noFill/>
          <a:ln w="9525">
            <a:noFill/>
            <a:miter lim="800000"/>
            <a:headEnd/>
            <a:tailEnd/>
          </a:ln>
        </p:spPr>
      </p:pic>
      <p:sp>
        <p:nvSpPr>
          <p:cNvPr id="57348" name="Rectangle 5"/>
          <p:cNvSpPr>
            <a:spLocks noChangeArrowheads="1"/>
          </p:cNvSpPr>
          <p:nvPr/>
        </p:nvSpPr>
        <p:spPr bwMode="auto">
          <a:xfrm>
            <a:off x="7009185" y="3606596"/>
            <a:ext cx="1575098" cy="825053"/>
          </a:xfrm>
          <a:prstGeom prst="rect">
            <a:avLst/>
          </a:prstGeom>
          <a:noFill/>
          <a:ln w="9525">
            <a:noFill/>
            <a:miter lim="800000"/>
            <a:headEnd/>
            <a:tailEnd/>
          </a:ln>
        </p:spPr>
        <p:txBody>
          <a:bodyPr lIns="100794" tIns="50397" rIns="100794" bIns="50397">
            <a:spAutoFit/>
          </a:bodyPr>
          <a:lstStyle/>
          <a:p>
            <a:pPr algn="ctr"/>
            <a:r>
              <a:rPr lang="en-US" sz="2400" dirty="0">
                <a:solidFill>
                  <a:schemeClr val="tx1"/>
                </a:solidFill>
                <a:sym typeface="Wingdings" pitchFamily="2" charset="2"/>
              </a:rPr>
              <a:t>A1</a:t>
            </a:r>
          </a:p>
          <a:p>
            <a:pPr algn="ctr"/>
            <a:r>
              <a:rPr lang="en-US" sz="1300" dirty="0">
                <a:solidFill>
                  <a:schemeClr val="tx1"/>
                </a:solidFill>
                <a:sym typeface="Wingdings" pitchFamily="2" charset="2"/>
              </a:rPr>
              <a:t>Projection onto decoder</a:t>
            </a:r>
            <a:endParaRPr lang="en-US" sz="1300" dirty="0">
              <a:solidFill>
                <a:schemeClr val="tx1"/>
              </a:solidFill>
            </a:endParaRPr>
          </a:p>
        </p:txBody>
      </p:sp>
      <p:sp>
        <p:nvSpPr>
          <p:cNvPr id="57349" name="Rectangle 5"/>
          <p:cNvSpPr>
            <a:spLocks noChangeArrowheads="1"/>
          </p:cNvSpPr>
          <p:nvPr/>
        </p:nvSpPr>
        <p:spPr bwMode="auto">
          <a:xfrm>
            <a:off x="173262" y="4614553"/>
            <a:ext cx="9356080" cy="1924393"/>
          </a:xfrm>
          <a:prstGeom prst="rect">
            <a:avLst/>
          </a:prstGeom>
          <a:noFill/>
          <a:ln w="9525">
            <a:noFill/>
            <a:miter lim="800000"/>
            <a:headEnd/>
            <a:tailEnd/>
          </a:ln>
        </p:spPr>
        <p:txBody>
          <a:bodyPr lIns="100794" tIns="50397" rIns="100794" bIns="50397">
            <a:spAutoFit/>
          </a:bodyPr>
          <a:lstStyle/>
          <a:p>
            <a:r>
              <a:rPr lang="en-US" sz="2400" b="1" dirty="0">
                <a:solidFill>
                  <a:schemeClr val="tx1"/>
                </a:solidFill>
                <a:sym typeface="Wingdings" pitchFamily="2" charset="2"/>
              </a:rPr>
              <a:t></a:t>
            </a:r>
            <a:r>
              <a:rPr lang="en-US" sz="2400" i="1" dirty="0">
                <a:solidFill>
                  <a:schemeClr val="tx1"/>
                </a:solidFill>
                <a:sym typeface="Wingdings" pitchFamily="2" charset="2"/>
              </a:rPr>
              <a:t>Does primary auditory cortex </a:t>
            </a:r>
            <a:r>
              <a:rPr lang="en-US" sz="2400" i="1" dirty="0" err="1">
                <a:solidFill>
                  <a:schemeClr val="tx1"/>
                </a:solidFill>
                <a:sym typeface="Wingdings" pitchFamily="2" charset="2"/>
              </a:rPr>
              <a:t>preshape</a:t>
            </a:r>
            <a:r>
              <a:rPr lang="en-US" sz="2400" i="1" dirty="0">
                <a:solidFill>
                  <a:schemeClr val="tx1"/>
                </a:solidFill>
                <a:sym typeface="Wingdings" pitchFamily="2" charset="2"/>
              </a:rPr>
              <a:t> behaviorally-relevant information at the population level to be easily readout by higher-order areas?</a:t>
            </a:r>
          </a:p>
          <a:p>
            <a:pPr>
              <a:buFontTx/>
              <a:buChar char="-"/>
            </a:pPr>
            <a:r>
              <a:rPr lang="en-US" dirty="0">
                <a:solidFill>
                  <a:schemeClr val="tx1"/>
                </a:solidFill>
                <a:sym typeface="Wingdings" pitchFamily="2" charset="2"/>
              </a:rPr>
              <a:t> They both exhibit a </a:t>
            </a:r>
            <a:r>
              <a:rPr lang="en-US" b="1" dirty="0">
                <a:solidFill>
                  <a:schemeClr val="tx1"/>
                </a:solidFill>
                <a:sym typeface="Wingdings" pitchFamily="2" charset="2"/>
              </a:rPr>
              <a:t>target-driven encoding</a:t>
            </a:r>
          </a:p>
          <a:p>
            <a:r>
              <a:rPr lang="en-US" dirty="0">
                <a:solidFill>
                  <a:schemeClr val="tx1"/>
                </a:solidFill>
                <a:sym typeface="Wingdings" pitchFamily="2" charset="2"/>
              </a:rPr>
              <a:t>(A1: population level / FC: single cell level)</a:t>
            </a:r>
          </a:p>
          <a:p>
            <a:pPr>
              <a:buFontTx/>
              <a:buChar char="-"/>
            </a:pPr>
            <a:r>
              <a:rPr lang="en-US" dirty="0">
                <a:solidFill>
                  <a:schemeClr val="tx1"/>
                </a:solidFill>
                <a:sym typeface="Wingdings" pitchFamily="2" charset="2"/>
              </a:rPr>
              <a:t> They both show </a:t>
            </a:r>
            <a:r>
              <a:rPr lang="en-US" b="1" dirty="0">
                <a:solidFill>
                  <a:schemeClr val="tx1"/>
                </a:solidFill>
                <a:sym typeface="Wingdings" pitchFamily="2" charset="2"/>
              </a:rPr>
              <a:t>sustained</a:t>
            </a:r>
            <a:r>
              <a:rPr lang="en-US" dirty="0">
                <a:solidFill>
                  <a:schemeClr val="tx1"/>
                </a:solidFill>
                <a:sym typeface="Wingdings" pitchFamily="2" charset="2"/>
              </a:rPr>
              <a:t> target-specific response</a:t>
            </a:r>
          </a:p>
        </p:txBody>
      </p:sp>
      <p:sp>
        <p:nvSpPr>
          <p:cNvPr id="57350" name="ZoneTexte 28"/>
          <p:cNvSpPr txBox="1">
            <a:spLocks noChangeArrowheads="1"/>
          </p:cNvSpPr>
          <p:nvPr/>
        </p:nvSpPr>
        <p:spPr bwMode="auto">
          <a:xfrm rot="-5400000">
            <a:off x="3853061" y="1916910"/>
            <a:ext cx="3739590" cy="535743"/>
          </a:xfrm>
          <a:prstGeom prst="rect">
            <a:avLst/>
          </a:prstGeom>
          <a:noFill/>
          <a:ln w="9525">
            <a:noFill/>
            <a:miter lim="800000"/>
            <a:headEnd/>
            <a:tailEnd/>
          </a:ln>
        </p:spPr>
        <p:txBody>
          <a:bodyPr lIns="100794" tIns="50397" rIns="100794" bIns="50397">
            <a:spAutoFit/>
          </a:bodyPr>
          <a:lstStyle/>
          <a:p>
            <a:pPr algn="ctr"/>
            <a:r>
              <a:rPr lang="en-US" sz="1500" dirty="0">
                <a:solidFill>
                  <a:schemeClr val="tx1"/>
                </a:solidFill>
              </a:rPr>
              <a:t>Decoder-</a:t>
            </a:r>
          </a:p>
          <a:p>
            <a:pPr algn="ctr"/>
            <a:r>
              <a:rPr lang="en-US" sz="1500" dirty="0">
                <a:solidFill>
                  <a:schemeClr val="tx1"/>
                </a:solidFill>
              </a:rPr>
              <a:t>projected value</a:t>
            </a:r>
          </a:p>
        </p:txBody>
      </p:sp>
      <p:sp>
        <p:nvSpPr>
          <p:cNvPr id="57351" name="ZoneTexte 17"/>
          <p:cNvSpPr txBox="1">
            <a:spLocks noChangeArrowheads="1"/>
          </p:cNvSpPr>
          <p:nvPr/>
        </p:nvSpPr>
        <p:spPr bwMode="auto">
          <a:xfrm>
            <a:off x="6221637" y="3300358"/>
            <a:ext cx="2992686" cy="372735"/>
          </a:xfrm>
          <a:prstGeom prst="rect">
            <a:avLst/>
          </a:prstGeom>
          <a:solidFill>
            <a:schemeClr val="bg1"/>
          </a:solidFill>
          <a:ln w="9525">
            <a:noFill/>
            <a:miter lim="800000"/>
            <a:headEnd/>
            <a:tailEnd/>
          </a:ln>
        </p:spPr>
        <p:txBody>
          <a:bodyPr lIns="100794" tIns="50397" rIns="100794" bIns="50397">
            <a:spAutoFit/>
          </a:bodyPr>
          <a:lstStyle/>
          <a:p>
            <a:pPr algn="ctr"/>
            <a:r>
              <a:rPr lang="en-US" dirty="0">
                <a:solidFill>
                  <a:schemeClr val="tx1"/>
                </a:solidFill>
              </a:rPr>
              <a:t>Time (s)</a:t>
            </a:r>
          </a:p>
        </p:txBody>
      </p:sp>
      <p:grpSp>
        <p:nvGrpSpPr>
          <p:cNvPr id="3" name="Groupe 19"/>
          <p:cNvGrpSpPr>
            <a:grpSpLocks/>
          </p:cNvGrpSpPr>
          <p:nvPr/>
        </p:nvGrpSpPr>
        <p:grpSpPr bwMode="auto">
          <a:xfrm>
            <a:off x="787549" y="1055205"/>
            <a:ext cx="4510030" cy="3145706"/>
            <a:chOff x="785786" y="957175"/>
            <a:chExt cx="4091619" cy="2853817"/>
          </a:xfrm>
        </p:grpSpPr>
        <p:grpSp>
          <p:nvGrpSpPr>
            <p:cNvPr id="4" name="Groupe 16"/>
            <p:cNvGrpSpPr>
              <a:grpSpLocks/>
            </p:cNvGrpSpPr>
            <p:nvPr/>
          </p:nvGrpSpPr>
          <p:grpSpPr bwMode="auto">
            <a:xfrm>
              <a:off x="785786" y="957175"/>
              <a:ext cx="4091619" cy="2853817"/>
              <a:chOff x="-53975" y="1201647"/>
              <a:chExt cx="4091619" cy="2853817"/>
            </a:xfrm>
          </p:grpSpPr>
          <p:grpSp>
            <p:nvGrpSpPr>
              <p:cNvPr id="5" name="Groupe 13"/>
              <p:cNvGrpSpPr>
                <a:grpSpLocks/>
              </p:cNvGrpSpPr>
              <p:nvPr/>
            </p:nvGrpSpPr>
            <p:grpSpPr bwMode="auto">
              <a:xfrm>
                <a:off x="-53975" y="1201647"/>
                <a:ext cx="1482703" cy="2286091"/>
                <a:chOff x="142875" y="1987440"/>
                <a:chExt cx="1482703" cy="2286002"/>
              </a:xfrm>
            </p:grpSpPr>
            <p:pic>
              <p:nvPicPr>
                <p:cNvPr id="57359" name="Picture 2"/>
                <p:cNvPicPr>
                  <a:picLocks noChangeAspect="1" noChangeArrowheads="1"/>
                </p:cNvPicPr>
                <p:nvPr/>
              </p:nvPicPr>
              <p:blipFill>
                <a:blip r:embed="rId4" cstate="print"/>
                <a:srcRect t="46388" r="77921"/>
                <a:stretch>
                  <a:fillRect/>
                </a:stretch>
              </p:blipFill>
              <p:spPr bwMode="auto">
                <a:xfrm>
                  <a:off x="142875" y="1987440"/>
                  <a:ext cx="1482703" cy="2286002"/>
                </a:xfrm>
                <a:prstGeom prst="rect">
                  <a:avLst/>
                </a:prstGeom>
                <a:noFill/>
                <a:ln w="9525">
                  <a:noFill/>
                  <a:miter lim="800000"/>
                  <a:headEnd/>
                  <a:tailEnd/>
                </a:ln>
              </p:spPr>
            </p:pic>
            <p:sp>
              <p:nvSpPr>
                <p:cNvPr id="57360" name="ZoneTexte 12"/>
                <p:cNvSpPr txBox="1">
                  <a:spLocks noChangeArrowheads="1"/>
                </p:cNvSpPr>
                <p:nvPr/>
              </p:nvSpPr>
              <p:spPr bwMode="auto">
                <a:xfrm rot="16200000">
                  <a:off x="-514679" y="2761140"/>
                  <a:ext cx="1827256" cy="320001"/>
                </a:xfrm>
                <a:prstGeom prst="rect">
                  <a:avLst/>
                </a:prstGeom>
                <a:solidFill>
                  <a:schemeClr val="bg1"/>
                </a:solidFill>
                <a:ln w="9525">
                  <a:noFill/>
                  <a:miter lim="800000"/>
                  <a:headEnd/>
                  <a:tailEnd/>
                </a:ln>
              </p:spPr>
              <p:txBody>
                <a:bodyPr>
                  <a:spAutoFit/>
                </a:bodyPr>
                <a:lstStyle/>
                <a:p>
                  <a:pPr algn="ctr"/>
                  <a:r>
                    <a:rPr lang="en-US">
                      <a:solidFill>
                        <a:schemeClr val="tx1"/>
                      </a:solidFill>
                    </a:rPr>
                    <a:t>z-score</a:t>
                  </a:r>
                </a:p>
              </p:txBody>
            </p:sp>
          </p:grpSp>
          <p:sp>
            <p:nvSpPr>
              <p:cNvPr id="57356" name="Rectangle 5"/>
              <p:cNvSpPr>
                <a:spLocks noChangeArrowheads="1"/>
              </p:cNvSpPr>
              <p:nvPr/>
            </p:nvSpPr>
            <p:spPr bwMode="auto">
              <a:xfrm>
                <a:off x="1137623" y="3486150"/>
                <a:ext cx="1714500" cy="569314"/>
              </a:xfrm>
              <a:prstGeom prst="rect">
                <a:avLst/>
              </a:prstGeom>
              <a:noFill/>
              <a:ln w="9525">
                <a:noFill/>
                <a:miter lim="800000"/>
                <a:headEnd/>
                <a:tailEnd/>
              </a:ln>
            </p:spPr>
            <p:txBody>
              <a:bodyPr>
                <a:spAutoFit/>
              </a:bodyPr>
              <a:lstStyle/>
              <a:p>
                <a:pPr algn="ctr"/>
                <a:r>
                  <a:rPr lang="en-US" sz="2400" dirty="0">
                    <a:solidFill>
                      <a:schemeClr val="tx1"/>
                    </a:solidFill>
                    <a:sym typeface="Wingdings" pitchFamily="2" charset="2"/>
                  </a:rPr>
                  <a:t>FC</a:t>
                </a:r>
              </a:p>
              <a:p>
                <a:pPr algn="ctr"/>
                <a:r>
                  <a:rPr lang="en-US" sz="1300" dirty="0">
                    <a:solidFill>
                      <a:schemeClr val="tx1"/>
                    </a:solidFill>
                    <a:sym typeface="Wingdings" pitchFamily="2" charset="2"/>
                  </a:rPr>
                  <a:t>Firing rate</a:t>
                </a:r>
                <a:endParaRPr lang="en-US" sz="1300" dirty="0">
                  <a:solidFill>
                    <a:schemeClr val="tx1"/>
                  </a:solidFill>
                </a:endParaRPr>
              </a:p>
            </p:txBody>
          </p:sp>
          <p:pic>
            <p:nvPicPr>
              <p:cNvPr id="57357" name="Picture 2"/>
              <p:cNvPicPr>
                <a:picLocks noChangeAspect="1" noChangeArrowheads="1"/>
              </p:cNvPicPr>
              <p:nvPr/>
            </p:nvPicPr>
            <p:blipFill>
              <a:blip r:embed="rId4" cstate="print"/>
              <a:srcRect l="52129" t="46388"/>
              <a:stretch>
                <a:fillRect/>
              </a:stretch>
            </p:blipFill>
            <p:spPr bwMode="auto">
              <a:xfrm>
                <a:off x="822981" y="1202992"/>
                <a:ext cx="3214663" cy="2286091"/>
              </a:xfrm>
              <a:prstGeom prst="rect">
                <a:avLst/>
              </a:prstGeom>
              <a:noFill/>
              <a:ln w="9525">
                <a:noFill/>
                <a:miter lim="800000"/>
                <a:headEnd/>
                <a:tailEnd/>
              </a:ln>
            </p:spPr>
          </p:pic>
          <p:sp>
            <p:nvSpPr>
              <p:cNvPr id="57358" name="ZoneTexte 15"/>
              <p:cNvSpPr txBox="1">
                <a:spLocks noChangeArrowheads="1"/>
              </p:cNvSpPr>
              <p:nvPr/>
            </p:nvSpPr>
            <p:spPr bwMode="auto">
              <a:xfrm>
                <a:off x="714348" y="3214686"/>
                <a:ext cx="2714644" cy="319996"/>
              </a:xfrm>
              <a:prstGeom prst="rect">
                <a:avLst/>
              </a:prstGeom>
              <a:solidFill>
                <a:schemeClr val="bg1"/>
              </a:solidFill>
              <a:ln w="9525">
                <a:noFill/>
                <a:miter lim="800000"/>
                <a:headEnd/>
                <a:tailEnd/>
              </a:ln>
            </p:spPr>
            <p:txBody>
              <a:bodyPr>
                <a:spAutoFit/>
              </a:bodyPr>
              <a:lstStyle/>
              <a:p>
                <a:pPr algn="ctr"/>
                <a:r>
                  <a:rPr lang="en-US" dirty="0">
                    <a:solidFill>
                      <a:schemeClr val="tx1"/>
                    </a:solidFill>
                  </a:rPr>
                  <a:t>Time (s)</a:t>
                </a:r>
              </a:p>
            </p:txBody>
          </p:sp>
        </p:grpSp>
        <p:sp>
          <p:nvSpPr>
            <p:cNvPr id="19" name="Rectangle 18"/>
            <p:cNvSpPr/>
            <p:nvPr/>
          </p:nvSpPr>
          <p:spPr>
            <a:xfrm>
              <a:off x="1428823" y="2774919"/>
              <a:ext cx="357242" cy="21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01625"/>
            <a:ext cx="10080625" cy="1255713"/>
          </a:xfrm>
        </p:spPr>
        <p:txBody>
          <a:bodyPr/>
          <a:lstStyle/>
          <a:p>
            <a:r>
              <a:rPr lang="en-US" sz="3200" dirty="0" smtClean="0">
                <a:solidFill>
                  <a:schemeClr val="accent6"/>
                </a:solidFill>
              </a:rPr>
              <a:t>Conclusions: A1 population activity show task-dependent stimulus representation</a:t>
            </a:r>
            <a:endParaRPr lang="en-US" sz="3200" dirty="0">
              <a:solidFill>
                <a:schemeClr val="accent6"/>
              </a:solidFill>
            </a:endParaRPr>
          </a:p>
        </p:txBody>
      </p:sp>
      <p:sp>
        <p:nvSpPr>
          <p:cNvPr id="3" name="Espace réservé du contenu 2"/>
          <p:cNvSpPr>
            <a:spLocks noGrp="1"/>
          </p:cNvSpPr>
          <p:nvPr>
            <p:ph idx="1"/>
          </p:nvPr>
        </p:nvSpPr>
        <p:spPr>
          <a:xfrm>
            <a:off x="503238" y="1973280"/>
            <a:ext cx="9064625" cy="4378325"/>
          </a:xfrm>
        </p:spPr>
        <p:txBody>
          <a:bodyPr/>
          <a:lstStyle/>
          <a:p>
            <a:endParaRPr lang="en-US" dirty="0" smtClean="0"/>
          </a:p>
          <a:p>
            <a:endParaRPr lang="en-US" dirty="0" smtClean="0"/>
          </a:p>
          <a:p>
            <a:r>
              <a:rPr lang="en-US" dirty="0" smtClean="0"/>
              <a:t>A1 population activity can reflect the behavioral choice of the animal</a:t>
            </a:r>
          </a:p>
          <a:p>
            <a:r>
              <a:rPr lang="en-US" dirty="0" smtClean="0"/>
              <a:t>A1 population activity can encode the abstract meaning of stimuli</a:t>
            </a:r>
          </a:p>
          <a:p>
            <a:r>
              <a:rPr lang="en-US" dirty="0" smtClean="0"/>
              <a:t>A linear readout mechanism can recover a PFC-like response pattern</a:t>
            </a:r>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vignette2.wikia.nocookie.net/mariokart/images/9/94/MushroomMarioKart8.png/revision/latest?cb=20140520034127"/>
          <p:cNvPicPr>
            <a:picLocks noChangeAspect="1" noChangeArrowheads="1"/>
          </p:cNvPicPr>
          <p:nvPr/>
        </p:nvPicPr>
        <p:blipFill>
          <a:blip r:embed="rId3" cstate="print"/>
          <a:srcRect/>
          <a:stretch>
            <a:fillRect/>
          </a:stretch>
        </p:blipFill>
        <p:spPr bwMode="auto">
          <a:xfrm>
            <a:off x="1483555" y="98761"/>
            <a:ext cx="7533446" cy="7494734"/>
          </a:xfrm>
          <a:prstGeom prst="rect">
            <a:avLst/>
          </a:prstGeom>
          <a:noFill/>
        </p:spPr>
      </p:pic>
      <p:sp>
        <p:nvSpPr>
          <p:cNvPr id="4" name="Titre 3"/>
          <p:cNvSpPr>
            <a:spLocks noGrp="1"/>
          </p:cNvSpPr>
          <p:nvPr>
            <p:ph type="title"/>
          </p:nvPr>
        </p:nvSpPr>
        <p:spPr>
          <a:xfrm>
            <a:off x="39652" y="6278590"/>
            <a:ext cx="8567738" cy="1501775"/>
          </a:xfrm>
        </p:spPr>
        <p:txBody>
          <a:bodyPr/>
          <a:lstStyle/>
          <a:p>
            <a:r>
              <a:rPr lang="fr-FR" dirty="0" err="1" smtClean="0"/>
              <a:t>Acetylcholine</a:t>
            </a:r>
            <a:r>
              <a:rPr lang="fr-FR" dirty="0" smtClean="0"/>
              <a:t> </a:t>
            </a:r>
            <a:br>
              <a:rPr lang="fr-FR" dirty="0" smtClean="0"/>
            </a:br>
            <a:r>
              <a:rPr lang="fr-FR" dirty="0" smtClean="0"/>
              <a:t>and </a:t>
            </a:r>
            <a:r>
              <a:rPr lang="fr-FR" dirty="0" err="1" smtClean="0"/>
              <a:t>plasticity</a:t>
            </a:r>
            <a:r>
              <a:rPr lang="fr-FR" dirty="0" smtClean="0"/>
              <a:t>…</a:t>
            </a:r>
            <a:endParaRPr lang="en-GB"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re 1"/>
          <p:cNvSpPr>
            <a:spLocks noGrp="1"/>
          </p:cNvSpPr>
          <p:nvPr>
            <p:ph type="title"/>
          </p:nvPr>
        </p:nvSpPr>
        <p:spPr>
          <a:xfrm>
            <a:off x="0" y="-6377"/>
            <a:ext cx="10080625" cy="1255713"/>
          </a:xfrm>
        </p:spPr>
        <p:txBody>
          <a:bodyPr/>
          <a:lstStyle/>
          <a:p>
            <a:r>
              <a:rPr lang="fr-FR" dirty="0" smtClean="0"/>
              <a:t>Initial </a:t>
            </a:r>
            <a:r>
              <a:rPr lang="fr-FR" dirty="0" err="1" smtClean="0"/>
              <a:t>demonstration</a:t>
            </a:r>
            <a:r>
              <a:rPr lang="fr-FR" dirty="0" smtClean="0"/>
              <a:t> of </a:t>
            </a:r>
            <a:r>
              <a:rPr lang="fr-FR" dirty="0" err="1" smtClean="0"/>
              <a:t>ACh</a:t>
            </a:r>
            <a:r>
              <a:rPr lang="fr-FR" dirty="0" smtClean="0"/>
              <a:t>-</a:t>
            </a:r>
            <a:r>
              <a:rPr lang="fr-FR" dirty="0" err="1" smtClean="0"/>
              <a:t>mediated</a:t>
            </a:r>
            <a:r>
              <a:rPr lang="fr-FR" dirty="0" smtClean="0"/>
              <a:t> </a:t>
            </a:r>
            <a:r>
              <a:rPr lang="fr-FR" dirty="0" err="1" smtClean="0"/>
              <a:t>plasticity</a:t>
            </a:r>
            <a:r>
              <a:rPr lang="fr-FR" dirty="0" smtClean="0"/>
              <a:t> in A1</a:t>
            </a:r>
            <a:endParaRPr lang="en-GB" dirty="0" smtClean="0"/>
          </a:p>
        </p:txBody>
      </p:sp>
      <p:sp>
        <p:nvSpPr>
          <p:cNvPr id="38915" name="ZoneTexte 2"/>
          <p:cNvSpPr txBox="1">
            <a:spLocks noChangeArrowheads="1"/>
          </p:cNvSpPr>
          <p:nvPr/>
        </p:nvSpPr>
        <p:spPr bwMode="auto">
          <a:xfrm>
            <a:off x="6723063" y="6946900"/>
            <a:ext cx="3357562" cy="612775"/>
          </a:xfrm>
          <a:prstGeom prst="rect">
            <a:avLst/>
          </a:prstGeom>
          <a:noFill/>
          <a:ln w="9525">
            <a:noFill/>
            <a:miter lim="800000"/>
            <a:headEnd/>
            <a:tailEnd/>
          </a:ln>
        </p:spPr>
        <p:txBody>
          <a:bodyPr>
            <a:spAutoFit/>
          </a:bodyPr>
          <a:lstStyle/>
          <a:p>
            <a:pPr algn="r"/>
            <a:r>
              <a:rPr lang="fr-FR">
                <a:solidFill>
                  <a:schemeClr val="tx1"/>
                </a:solidFill>
              </a:rPr>
              <a:t>Bakin and Weinberger, 1990. Brain Res.</a:t>
            </a:r>
            <a:endParaRPr lang="en-GB">
              <a:solidFill>
                <a:schemeClr val="tx1"/>
              </a:solidFill>
            </a:endParaRPr>
          </a:p>
        </p:txBody>
      </p:sp>
      <p:pic>
        <p:nvPicPr>
          <p:cNvPr id="38916" name="Picture 4"/>
          <p:cNvPicPr>
            <a:picLocks noChangeAspect="1" noChangeArrowheads="1"/>
          </p:cNvPicPr>
          <p:nvPr/>
        </p:nvPicPr>
        <p:blipFill>
          <a:blip r:embed="rId3" cstate="print"/>
          <a:srcRect/>
          <a:stretch>
            <a:fillRect/>
          </a:stretch>
        </p:blipFill>
        <p:spPr bwMode="auto">
          <a:xfrm>
            <a:off x="182563" y="1341438"/>
            <a:ext cx="5643562" cy="6218237"/>
          </a:xfrm>
          <a:prstGeom prst="rect">
            <a:avLst/>
          </a:prstGeom>
          <a:noFill/>
          <a:ln w="9525">
            <a:noFill/>
            <a:miter lim="800000"/>
            <a:headEnd/>
            <a:tailEnd/>
          </a:ln>
        </p:spPr>
      </p:pic>
      <p:sp>
        <p:nvSpPr>
          <p:cNvPr id="38917" name="ZoneTexte 4"/>
          <p:cNvSpPr txBox="1">
            <a:spLocks noChangeArrowheads="1"/>
          </p:cNvSpPr>
          <p:nvPr/>
        </p:nvSpPr>
        <p:spPr bwMode="auto">
          <a:xfrm>
            <a:off x="6040438" y="1493838"/>
            <a:ext cx="4040187" cy="3216650"/>
          </a:xfrm>
          <a:prstGeom prst="rect">
            <a:avLst/>
          </a:prstGeom>
          <a:noFill/>
          <a:ln w="9525">
            <a:noFill/>
            <a:miter lim="800000"/>
            <a:headEnd/>
            <a:tailEnd/>
          </a:ln>
        </p:spPr>
        <p:txBody>
          <a:bodyPr wrap="square">
            <a:spAutoFit/>
          </a:bodyPr>
          <a:lstStyle/>
          <a:p>
            <a:pPr>
              <a:buFont typeface="Arial" charset="0"/>
              <a:buChar char="•"/>
            </a:pPr>
            <a:r>
              <a:rPr lang="fr-FR" sz="2400" dirty="0">
                <a:solidFill>
                  <a:schemeClr val="tx1"/>
                </a:solidFill>
              </a:rPr>
              <a:t> </a:t>
            </a:r>
            <a:r>
              <a:rPr lang="fr-FR" sz="2400" dirty="0" err="1">
                <a:solidFill>
                  <a:schemeClr val="tx1"/>
                </a:solidFill>
              </a:rPr>
              <a:t>Classical</a:t>
            </a:r>
            <a:r>
              <a:rPr lang="fr-FR" sz="2400" dirty="0">
                <a:solidFill>
                  <a:schemeClr val="tx1"/>
                </a:solidFill>
              </a:rPr>
              <a:t> </a:t>
            </a:r>
            <a:r>
              <a:rPr lang="fr-FR" sz="2400" dirty="0" err="1">
                <a:solidFill>
                  <a:schemeClr val="tx1"/>
                </a:solidFill>
              </a:rPr>
              <a:t>conditionning</a:t>
            </a:r>
            <a:r>
              <a:rPr lang="fr-FR" sz="2400" dirty="0">
                <a:solidFill>
                  <a:schemeClr val="tx1"/>
                </a:solidFill>
              </a:rPr>
              <a:t> </a:t>
            </a:r>
            <a:r>
              <a:rPr lang="fr-FR" sz="2400" dirty="0" err="1">
                <a:solidFill>
                  <a:schemeClr val="tx1"/>
                </a:solidFill>
              </a:rPr>
              <a:t>with</a:t>
            </a:r>
            <a:r>
              <a:rPr lang="fr-FR" sz="2400" dirty="0">
                <a:solidFill>
                  <a:schemeClr val="tx1"/>
                </a:solidFill>
              </a:rPr>
              <a:t> </a:t>
            </a:r>
            <a:r>
              <a:rPr lang="fr-FR" sz="2400" dirty="0" err="1">
                <a:solidFill>
                  <a:srgbClr val="FF0000"/>
                </a:solidFill>
              </a:rPr>
              <a:t>C</a:t>
            </a:r>
            <a:r>
              <a:rPr lang="fr-FR" sz="2400" dirty="0" err="1">
                <a:solidFill>
                  <a:schemeClr val="tx1"/>
                </a:solidFill>
              </a:rPr>
              <a:t>onditionned</a:t>
            </a:r>
            <a:r>
              <a:rPr lang="fr-FR" sz="2400" dirty="0">
                <a:solidFill>
                  <a:schemeClr val="tx1"/>
                </a:solidFill>
              </a:rPr>
              <a:t> </a:t>
            </a:r>
            <a:r>
              <a:rPr lang="fr-FR" sz="2400" dirty="0">
                <a:solidFill>
                  <a:srgbClr val="FF0000"/>
                </a:solidFill>
              </a:rPr>
              <a:t>S</a:t>
            </a:r>
            <a:r>
              <a:rPr lang="fr-FR" sz="2400" dirty="0">
                <a:solidFill>
                  <a:schemeClr val="tx1"/>
                </a:solidFill>
              </a:rPr>
              <a:t>timulus (</a:t>
            </a:r>
            <a:r>
              <a:rPr lang="fr-FR" sz="2400" dirty="0" err="1">
                <a:solidFill>
                  <a:schemeClr val="tx1"/>
                </a:solidFill>
              </a:rPr>
              <a:t>tone</a:t>
            </a:r>
            <a:r>
              <a:rPr lang="fr-FR" sz="2400" dirty="0">
                <a:solidFill>
                  <a:schemeClr val="tx1"/>
                </a:solidFill>
              </a:rPr>
              <a:t>) and </a:t>
            </a:r>
            <a:r>
              <a:rPr lang="fr-FR" sz="2400" dirty="0" err="1">
                <a:solidFill>
                  <a:srgbClr val="FF0000"/>
                </a:solidFill>
              </a:rPr>
              <a:t>U</a:t>
            </a:r>
            <a:r>
              <a:rPr lang="fr-FR" sz="2400" dirty="0" err="1">
                <a:solidFill>
                  <a:schemeClr val="tx1"/>
                </a:solidFill>
              </a:rPr>
              <a:t>nconditionned</a:t>
            </a:r>
            <a:r>
              <a:rPr lang="fr-FR" sz="2400" dirty="0">
                <a:solidFill>
                  <a:schemeClr val="tx1"/>
                </a:solidFill>
              </a:rPr>
              <a:t> </a:t>
            </a:r>
            <a:r>
              <a:rPr lang="fr-FR" sz="2400" dirty="0">
                <a:solidFill>
                  <a:srgbClr val="FF0000"/>
                </a:solidFill>
              </a:rPr>
              <a:t>S</a:t>
            </a:r>
            <a:r>
              <a:rPr lang="fr-FR" sz="2400" dirty="0">
                <a:solidFill>
                  <a:schemeClr val="tx1"/>
                </a:solidFill>
              </a:rPr>
              <a:t>timulus (</a:t>
            </a:r>
            <a:r>
              <a:rPr lang="fr-FR" sz="2400" dirty="0" err="1">
                <a:solidFill>
                  <a:schemeClr val="tx1"/>
                </a:solidFill>
              </a:rPr>
              <a:t>shock</a:t>
            </a:r>
            <a:r>
              <a:rPr lang="fr-FR" sz="2400" dirty="0">
                <a:solidFill>
                  <a:schemeClr val="tx1"/>
                </a:solidFill>
              </a:rPr>
              <a:t>) </a:t>
            </a:r>
            <a:r>
              <a:rPr lang="fr-FR" sz="2400" dirty="0" err="1">
                <a:solidFill>
                  <a:schemeClr val="tx1"/>
                </a:solidFill>
              </a:rPr>
              <a:t>that</a:t>
            </a:r>
            <a:r>
              <a:rPr lang="fr-FR" sz="2400" dirty="0">
                <a:solidFill>
                  <a:schemeClr val="tx1"/>
                </a:solidFill>
              </a:rPr>
              <a:t> </a:t>
            </a:r>
            <a:r>
              <a:rPr lang="fr-FR" sz="2400" dirty="0" err="1">
                <a:solidFill>
                  <a:schemeClr val="tx1"/>
                </a:solidFill>
              </a:rPr>
              <a:t>elicits</a:t>
            </a:r>
            <a:r>
              <a:rPr lang="fr-FR" sz="2400" dirty="0">
                <a:solidFill>
                  <a:schemeClr val="tx1"/>
                </a:solidFill>
              </a:rPr>
              <a:t> a </a:t>
            </a:r>
            <a:r>
              <a:rPr lang="fr-FR" sz="2400" dirty="0" err="1">
                <a:solidFill>
                  <a:srgbClr val="FF0000"/>
                </a:solidFill>
              </a:rPr>
              <a:t>C</a:t>
            </a:r>
            <a:r>
              <a:rPr lang="fr-FR" sz="2400" dirty="0" err="1">
                <a:solidFill>
                  <a:schemeClr val="tx1"/>
                </a:solidFill>
              </a:rPr>
              <a:t>onditionned</a:t>
            </a:r>
            <a:r>
              <a:rPr lang="fr-FR" sz="2400" dirty="0">
                <a:solidFill>
                  <a:schemeClr val="tx1"/>
                </a:solidFill>
              </a:rPr>
              <a:t> </a:t>
            </a:r>
            <a:r>
              <a:rPr lang="fr-FR" sz="2400" dirty="0" err="1">
                <a:solidFill>
                  <a:srgbClr val="FF0000"/>
                </a:solidFill>
              </a:rPr>
              <a:t>R</a:t>
            </a:r>
            <a:r>
              <a:rPr lang="fr-FR" sz="2400" dirty="0" err="1">
                <a:solidFill>
                  <a:schemeClr val="tx1"/>
                </a:solidFill>
              </a:rPr>
              <a:t>esponse</a:t>
            </a:r>
            <a:r>
              <a:rPr lang="fr-FR" sz="2400" dirty="0">
                <a:solidFill>
                  <a:schemeClr val="tx1"/>
                </a:solidFill>
              </a:rPr>
              <a:t> (</a:t>
            </a:r>
            <a:r>
              <a:rPr lang="fr-FR" sz="2400" dirty="0" err="1">
                <a:solidFill>
                  <a:schemeClr val="tx1"/>
                </a:solidFill>
              </a:rPr>
              <a:t>behavior</a:t>
            </a:r>
            <a:r>
              <a:rPr lang="fr-FR" sz="2400" dirty="0">
                <a:solidFill>
                  <a:schemeClr val="tx1"/>
                </a:solidFill>
              </a:rPr>
              <a:t>) </a:t>
            </a:r>
            <a:r>
              <a:rPr lang="fr-FR" sz="2400" dirty="0" err="1">
                <a:solidFill>
                  <a:schemeClr val="tx1"/>
                </a:solidFill>
              </a:rPr>
              <a:t>after</a:t>
            </a:r>
            <a:r>
              <a:rPr lang="fr-FR" sz="2400" dirty="0">
                <a:solidFill>
                  <a:schemeClr val="tx1"/>
                </a:solidFill>
              </a:rPr>
              <a:t> a few trials (20-30 trials)</a:t>
            </a:r>
          </a:p>
          <a:p>
            <a:pPr>
              <a:buFont typeface="Arial" charset="0"/>
              <a:buChar char="•"/>
            </a:pPr>
            <a:r>
              <a:rPr lang="fr-FR" sz="2400" dirty="0">
                <a:solidFill>
                  <a:schemeClr val="tx1"/>
                </a:solidFill>
              </a:rPr>
              <a:t> BF in A1 </a:t>
            </a:r>
            <a:r>
              <a:rPr lang="fr-FR" sz="2400" dirty="0" err="1">
                <a:solidFill>
                  <a:schemeClr val="tx1"/>
                </a:solidFill>
              </a:rPr>
              <a:t>can</a:t>
            </a:r>
            <a:r>
              <a:rPr lang="fr-FR" sz="2400" dirty="0">
                <a:solidFill>
                  <a:schemeClr val="tx1"/>
                </a:solidFill>
              </a:rPr>
              <a:t> change </a:t>
            </a:r>
            <a:r>
              <a:rPr lang="fr-FR" sz="2400" dirty="0" err="1">
                <a:solidFill>
                  <a:schemeClr val="tx1"/>
                </a:solidFill>
              </a:rPr>
              <a:t>after</a:t>
            </a:r>
            <a:r>
              <a:rPr lang="fr-FR" sz="2400" dirty="0">
                <a:solidFill>
                  <a:schemeClr val="tx1"/>
                </a:solidFill>
              </a:rPr>
              <a:t> </a:t>
            </a:r>
            <a:r>
              <a:rPr lang="fr-FR" sz="2400" dirty="0" err="1">
                <a:solidFill>
                  <a:schemeClr val="tx1"/>
                </a:solidFill>
              </a:rPr>
              <a:t>pairing</a:t>
            </a:r>
            <a:endParaRPr lang="en-GB" sz="2400" dirty="0">
              <a:solidFill>
                <a:schemeClr val="tx1"/>
              </a:solidFill>
            </a:endParaRPr>
          </a:p>
        </p:txBody>
      </p:sp>
      <p:sp>
        <p:nvSpPr>
          <p:cNvPr id="6" name="ZoneTexte 5"/>
          <p:cNvSpPr txBox="1"/>
          <p:nvPr/>
        </p:nvSpPr>
        <p:spPr>
          <a:xfrm>
            <a:off x="1341219" y="2092159"/>
            <a:ext cx="571504" cy="323807"/>
          </a:xfrm>
          <a:prstGeom prst="rect">
            <a:avLst/>
          </a:prstGeom>
          <a:noFill/>
        </p:spPr>
        <p:txBody>
          <a:bodyPr wrap="square" rtlCol="0">
            <a:spAutoFit/>
          </a:bodyPr>
          <a:lstStyle/>
          <a:p>
            <a:pPr algn="ctr"/>
            <a:r>
              <a:rPr lang="fr-FR" sz="1600" dirty="0" smtClean="0">
                <a:solidFill>
                  <a:schemeClr val="tx1"/>
                </a:solidFill>
              </a:rPr>
              <a:t>PF</a:t>
            </a:r>
            <a:endParaRPr lang="en-GB" sz="1600" dirty="0" err="1" smtClean="0">
              <a:solidFill>
                <a:schemeClr val="tx1"/>
              </a:solidFill>
            </a:endParaRPr>
          </a:p>
        </p:txBody>
      </p:sp>
      <p:sp>
        <p:nvSpPr>
          <p:cNvPr id="7" name="ZoneTexte 6"/>
          <p:cNvSpPr txBox="1"/>
          <p:nvPr/>
        </p:nvSpPr>
        <p:spPr>
          <a:xfrm>
            <a:off x="1771934" y="2049642"/>
            <a:ext cx="571504" cy="323807"/>
          </a:xfrm>
          <a:prstGeom prst="rect">
            <a:avLst/>
          </a:prstGeom>
          <a:noFill/>
        </p:spPr>
        <p:txBody>
          <a:bodyPr wrap="square" rtlCol="0">
            <a:spAutoFit/>
          </a:bodyPr>
          <a:lstStyle/>
          <a:p>
            <a:pPr algn="ctr"/>
            <a:r>
              <a:rPr lang="fr-FR" sz="1600" dirty="0" smtClean="0">
                <a:solidFill>
                  <a:schemeClr val="tx1"/>
                </a:solidFill>
              </a:rPr>
              <a:t>BF</a:t>
            </a:r>
            <a:endParaRPr lang="en-GB" sz="1600" dirty="0" err="1" smtClean="0">
              <a:solidFill>
                <a:schemeClr val="tx1"/>
              </a:solidFill>
            </a:endParaRPr>
          </a:p>
        </p:txBody>
      </p:sp>
      <p:sp>
        <p:nvSpPr>
          <p:cNvPr id="8" name="ZoneTexte 7"/>
          <p:cNvSpPr txBox="1"/>
          <p:nvPr/>
        </p:nvSpPr>
        <p:spPr>
          <a:xfrm>
            <a:off x="1309853" y="4032136"/>
            <a:ext cx="571504" cy="323807"/>
          </a:xfrm>
          <a:prstGeom prst="rect">
            <a:avLst/>
          </a:prstGeom>
          <a:noFill/>
        </p:spPr>
        <p:txBody>
          <a:bodyPr wrap="square" rtlCol="0">
            <a:spAutoFit/>
          </a:bodyPr>
          <a:lstStyle/>
          <a:p>
            <a:pPr algn="ctr"/>
            <a:r>
              <a:rPr lang="fr-FR" sz="1600" dirty="0" smtClean="0">
                <a:solidFill>
                  <a:schemeClr val="tx1"/>
                </a:solidFill>
              </a:rPr>
              <a:t>PF</a:t>
            </a:r>
            <a:endParaRPr lang="en-GB" sz="1600" dirty="0" err="1" smtClean="0">
              <a:solidFill>
                <a:schemeClr val="tx1"/>
              </a:solidFill>
            </a:endParaRPr>
          </a:p>
        </p:txBody>
      </p:sp>
      <p:sp>
        <p:nvSpPr>
          <p:cNvPr id="9" name="ZoneTexte 8"/>
          <p:cNvSpPr txBox="1"/>
          <p:nvPr/>
        </p:nvSpPr>
        <p:spPr>
          <a:xfrm>
            <a:off x="1593518" y="4114725"/>
            <a:ext cx="732150" cy="323807"/>
          </a:xfrm>
          <a:prstGeom prst="rect">
            <a:avLst/>
          </a:prstGeom>
          <a:noFill/>
        </p:spPr>
        <p:txBody>
          <a:bodyPr wrap="square" rtlCol="0">
            <a:spAutoFit/>
          </a:bodyPr>
          <a:lstStyle/>
          <a:p>
            <a:pPr algn="ctr"/>
            <a:r>
              <a:rPr lang="fr-FR" sz="1600" dirty="0" smtClean="0">
                <a:solidFill>
                  <a:schemeClr val="tx1"/>
                </a:solidFill>
              </a:rPr>
              <a:t>(BF)</a:t>
            </a:r>
            <a:endParaRPr lang="en-GB" sz="1600" dirty="0" err="1" smtClean="0">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3" cstate="print"/>
          <a:srcRect/>
          <a:stretch>
            <a:fillRect/>
          </a:stretch>
        </p:blipFill>
        <p:spPr bwMode="auto">
          <a:xfrm>
            <a:off x="504825" y="739775"/>
            <a:ext cx="8956675" cy="6148388"/>
          </a:xfrm>
          <a:prstGeom prst="rect">
            <a:avLst/>
          </a:prstGeom>
          <a:noFill/>
          <a:ln w="9525">
            <a:noFill/>
            <a:miter lim="800000"/>
            <a:headEnd/>
            <a:tailEnd/>
          </a:ln>
        </p:spPr>
      </p:pic>
      <p:sp>
        <p:nvSpPr>
          <p:cNvPr id="12291" name="Text Box 2"/>
          <p:cNvSpPr txBox="1">
            <a:spLocks noChangeArrowheads="1"/>
          </p:cNvSpPr>
          <p:nvPr/>
        </p:nvSpPr>
        <p:spPr bwMode="auto">
          <a:xfrm>
            <a:off x="252413" y="279400"/>
            <a:ext cx="9407525" cy="608013"/>
          </a:xfrm>
          <a:prstGeom prst="rect">
            <a:avLst/>
          </a:prstGeom>
          <a:noFill/>
          <a:ln w="9525">
            <a:noFill/>
            <a:miter lim="800000"/>
            <a:headEnd/>
            <a:tailEnd/>
          </a:ln>
        </p:spPr>
        <p:txBody>
          <a:bodyPr lIns="100794" tIns="50397" rIns="100794" bIns="50397">
            <a:spAutoFit/>
          </a:bodyPr>
          <a:lstStyle/>
          <a:p>
            <a:pPr algn="ctr"/>
            <a:r>
              <a:rPr lang="en-US" sz="3500" b="1"/>
              <a:t>Simple Tasks to Focus Attention on Sound</a:t>
            </a:r>
          </a:p>
        </p:txBody>
      </p:sp>
      <p:sp>
        <p:nvSpPr>
          <p:cNvPr id="4" name="Ellipse 3"/>
          <p:cNvSpPr/>
          <p:nvPr/>
        </p:nvSpPr>
        <p:spPr bwMode="auto">
          <a:xfrm>
            <a:off x="1629058" y="2449349"/>
            <a:ext cx="7286676" cy="64294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oneTexte 2"/>
          <p:cNvSpPr txBox="1">
            <a:spLocks noChangeArrowheads="1"/>
          </p:cNvSpPr>
          <p:nvPr/>
        </p:nvSpPr>
        <p:spPr bwMode="auto">
          <a:xfrm>
            <a:off x="6723063" y="6946900"/>
            <a:ext cx="3357562" cy="612775"/>
          </a:xfrm>
          <a:prstGeom prst="rect">
            <a:avLst/>
          </a:prstGeom>
          <a:noFill/>
          <a:ln w="9525">
            <a:noFill/>
            <a:miter lim="800000"/>
            <a:headEnd/>
            <a:tailEnd/>
          </a:ln>
        </p:spPr>
        <p:txBody>
          <a:bodyPr>
            <a:spAutoFit/>
          </a:bodyPr>
          <a:lstStyle/>
          <a:p>
            <a:pPr algn="r"/>
            <a:r>
              <a:rPr lang="fr-FR">
                <a:solidFill>
                  <a:schemeClr val="tx1"/>
                </a:solidFill>
              </a:rPr>
              <a:t>Bakin and Weinberger, 1990. Brain Res.</a:t>
            </a:r>
            <a:endParaRPr lang="en-GB">
              <a:solidFill>
                <a:schemeClr val="tx1"/>
              </a:solidFill>
            </a:endParaRPr>
          </a:p>
        </p:txBody>
      </p:sp>
      <p:sp>
        <p:nvSpPr>
          <p:cNvPr id="39939" name="ZoneTexte 4"/>
          <p:cNvSpPr txBox="1">
            <a:spLocks noChangeArrowheads="1"/>
          </p:cNvSpPr>
          <p:nvPr/>
        </p:nvSpPr>
        <p:spPr bwMode="auto">
          <a:xfrm>
            <a:off x="6040438" y="1493838"/>
            <a:ext cx="4040187" cy="5299528"/>
          </a:xfrm>
          <a:prstGeom prst="rect">
            <a:avLst/>
          </a:prstGeom>
          <a:noFill/>
          <a:ln w="9525">
            <a:noFill/>
            <a:miter lim="800000"/>
            <a:headEnd/>
            <a:tailEnd/>
          </a:ln>
        </p:spPr>
        <p:txBody>
          <a:bodyPr wrap="square">
            <a:spAutoFit/>
          </a:bodyPr>
          <a:lstStyle/>
          <a:p>
            <a:pPr>
              <a:buFont typeface="Arial" charset="0"/>
              <a:buChar char="•"/>
            </a:pPr>
            <a:r>
              <a:rPr lang="fr-FR" sz="2400" dirty="0">
                <a:solidFill>
                  <a:schemeClr val="tx1"/>
                </a:solidFill>
              </a:rPr>
              <a:t> </a:t>
            </a:r>
            <a:r>
              <a:rPr lang="fr-FR" sz="2400" dirty="0" err="1">
                <a:solidFill>
                  <a:schemeClr val="tx1"/>
                </a:solidFill>
              </a:rPr>
              <a:t>Classical</a:t>
            </a:r>
            <a:r>
              <a:rPr lang="fr-FR" sz="2400" dirty="0">
                <a:solidFill>
                  <a:schemeClr val="tx1"/>
                </a:solidFill>
              </a:rPr>
              <a:t> </a:t>
            </a:r>
            <a:r>
              <a:rPr lang="fr-FR" sz="2400" dirty="0" err="1">
                <a:solidFill>
                  <a:schemeClr val="tx1"/>
                </a:solidFill>
              </a:rPr>
              <a:t>conditionning</a:t>
            </a:r>
            <a:r>
              <a:rPr lang="fr-FR" sz="2400" dirty="0">
                <a:solidFill>
                  <a:schemeClr val="tx1"/>
                </a:solidFill>
              </a:rPr>
              <a:t> </a:t>
            </a:r>
            <a:r>
              <a:rPr lang="fr-FR" sz="2400" dirty="0" err="1">
                <a:solidFill>
                  <a:schemeClr val="tx1"/>
                </a:solidFill>
              </a:rPr>
              <a:t>with</a:t>
            </a:r>
            <a:r>
              <a:rPr lang="fr-FR" sz="2400" dirty="0">
                <a:solidFill>
                  <a:schemeClr val="tx1"/>
                </a:solidFill>
              </a:rPr>
              <a:t> </a:t>
            </a:r>
            <a:r>
              <a:rPr lang="fr-FR" sz="2400" dirty="0" err="1">
                <a:solidFill>
                  <a:srgbClr val="FF0000"/>
                </a:solidFill>
              </a:rPr>
              <a:t>C</a:t>
            </a:r>
            <a:r>
              <a:rPr lang="fr-FR" sz="2400" dirty="0" err="1">
                <a:solidFill>
                  <a:schemeClr val="tx1"/>
                </a:solidFill>
              </a:rPr>
              <a:t>onditionned</a:t>
            </a:r>
            <a:r>
              <a:rPr lang="fr-FR" sz="2400" dirty="0">
                <a:solidFill>
                  <a:schemeClr val="tx1"/>
                </a:solidFill>
              </a:rPr>
              <a:t> </a:t>
            </a:r>
            <a:r>
              <a:rPr lang="fr-FR" sz="2400" dirty="0">
                <a:solidFill>
                  <a:srgbClr val="FF0000"/>
                </a:solidFill>
              </a:rPr>
              <a:t>S</a:t>
            </a:r>
            <a:r>
              <a:rPr lang="fr-FR" sz="2400" dirty="0">
                <a:solidFill>
                  <a:schemeClr val="tx1"/>
                </a:solidFill>
              </a:rPr>
              <a:t>timulus (</a:t>
            </a:r>
            <a:r>
              <a:rPr lang="fr-FR" sz="2400" dirty="0" err="1">
                <a:solidFill>
                  <a:schemeClr val="tx1"/>
                </a:solidFill>
              </a:rPr>
              <a:t>tone</a:t>
            </a:r>
            <a:r>
              <a:rPr lang="fr-FR" sz="2400" dirty="0">
                <a:solidFill>
                  <a:schemeClr val="tx1"/>
                </a:solidFill>
              </a:rPr>
              <a:t>) and </a:t>
            </a:r>
            <a:r>
              <a:rPr lang="fr-FR" sz="2400" dirty="0" err="1">
                <a:solidFill>
                  <a:srgbClr val="FF0000"/>
                </a:solidFill>
              </a:rPr>
              <a:t>U</a:t>
            </a:r>
            <a:r>
              <a:rPr lang="fr-FR" sz="2400" dirty="0" err="1">
                <a:solidFill>
                  <a:schemeClr val="tx1"/>
                </a:solidFill>
              </a:rPr>
              <a:t>nconditionned</a:t>
            </a:r>
            <a:r>
              <a:rPr lang="fr-FR" sz="2400" dirty="0">
                <a:solidFill>
                  <a:schemeClr val="tx1"/>
                </a:solidFill>
              </a:rPr>
              <a:t> </a:t>
            </a:r>
            <a:r>
              <a:rPr lang="fr-FR" sz="2400" dirty="0">
                <a:solidFill>
                  <a:srgbClr val="FF0000"/>
                </a:solidFill>
              </a:rPr>
              <a:t>S</a:t>
            </a:r>
            <a:r>
              <a:rPr lang="fr-FR" sz="2400" dirty="0">
                <a:solidFill>
                  <a:schemeClr val="tx1"/>
                </a:solidFill>
              </a:rPr>
              <a:t>timulus (</a:t>
            </a:r>
            <a:r>
              <a:rPr lang="fr-FR" sz="2400" dirty="0" err="1">
                <a:solidFill>
                  <a:schemeClr val="tx1"/>
                </a:solidFill>
              </a:rPr>
              <a:t>shock</a:t>
            </a:r>
            <a:r>
              <a:rPr lang="fr-FR" sz="2400" dirty="0">
                <a:solidFill>
                  <a:schemeClr val="tx1"/>
                </a:solidFill>
              </a:rPr>
              <a:t>) </a:t>
            </a:r>
            <a:r>
              <a:rPr lang="fr-FR" sz="2400" dirty="0" err="1">
                <a:solidFill>
                  <a:schemeClr val="tx1"/>
                </a:solidFill>
              </a:rPr>
              <a:t>that</a:t>
            </a:r>
            <a:r>
              <a:rPr lang="fr-FR" sz="2400" dirty="0">
                <a:solidFill>
                  <a:schemeClr val="tx1"/>
                </a:solidFill>
              </a:rPr>
              <a:t> </a:t>
            </a:r>
            <a:r>
              <a:rPr lang="fr-FR" sz="2400" dirty="0" err="1">
                <a:solidFill>
                  <a:schemeClr val="tx1"/>
                </a:solidFill>
              </a:rPr>
              <a:t>elicits</a:t>
            </a:r>
            <a:r>
              <a:rPr lang="fr-FR" sz="2400" dirty="0">
                <a:solidFill>
                  <a:schemeClr val="tx1"/>
                </a:solidFill>
              </a:rPr>
              <a:t> a </a:t>
            </a:r>
            <a:r>
              <a:rPr lang="fr-FR" sz="2400" dirty="0" err="1">
                <a:solidFill>
                  <a:srgbClr val="FF0000"/>
                </a:solidFill>
              </a:rPr>
              <a:t>C</a:t>
            </a:r>
            <a:r>
              <a:rPr lang="fr-FR" sz="2400" dirty="0" err="1">
                <a:solidFill>
                  <a:schemeClr val="tx1"/>
                </a:solidFill>
              </a:rPr>
              <a:t>onditionned</a:t>
            </a:r>
            <a:r>
              <a:rPr lang="fr-FR" sz="2400" dirty="0">
                <a:solidFill>
                  <a:schemeClr val="tx1"/>
                </a:solidFill>
              </a:rPr>
              <a:t> </a:t>
            </a:r>
            <a:r>
              <a:rPr lang="fr-FR" sz="2400" dirty="0" err="1">
                <a:solidFill>
                  <a:srgbClr val="FF0000"/>
                </a:solidFill>
              </a:rPr>
              <a:t>R</a:t>
            </a:r>
            <a:r>
              <a:rPr lang="fr-FR" sz="2400" dirty="0" err="1">
                <a:solidFill>
                  <a:schemeClr val="tx1"/>
                </a:solidFill>
              </a:rPr>
              <a:t>esponse</a:t>
            </a:r>
            <a:r>
              <a:rPr lang="fr-FR" sz="2400" dirty="0">
                <a:solidFill>
                  <a:schemeClr val="tx1"/>
                </a:solidFill>
              </a:rPr>
              <a:t> (</a:t>
            </a:r>
            <a:r>
              <a:rPr lang="fr-FR" sz="2400" dirty="0" err="1">
                <a:solidFill>
                  <a:schemeClr val="tx1"/>
                </a:solidFill>
              </a:rPr>
              <a:t>behavior</a:t>
            </a:r>
            <a:r>
              <a:rPr lang="fr-FR" sz="2400" dirty="0">
                <a:solidFill>
                  <a:schemeClr val="tx1"/>
                </a:solidFill>
              </a:rPr>
              <a:t>) </a:t>
            </a:r>
            <a:r>
              <a:rPr lang="fr-FR" sz="2400" dirty="0" err="1">
                <a:solidFill>
                  <a:schemeClr val="tx1"/>
                </a:solidFill>
              </a:rPr>
              <a:t>after</a:t>
            </a:r>
            <a:r>
              <a:rPr lang="fr-FR" sz="2400" dirty="0">
                <a:solidFill>
                  <a:schemeClr val="tx1"/>
                </a:solidFill>
              </a:rPr>
              <a:t> a few trials (20-30 trials)</a:t>
            </a:r>
          </a:p>
          <a:p>
            <a:pPr>
              <a:buFont typeface="Arial" charset="0"/>
              <a:buChar char="•"/>
            </a:pPr>
            <a:r>
              <a:rPr lang="fr-FR" sz="2400" dirty="0">
                <a:solidFill>
                  <a:schemeClr val="tx1"/>
                </a:solidFill>
              </a:rPr>
              <a:t> BF in A1 </a:t>
            </a:r>
            <a:r>
              <a:rPr lang="fr-FR" sz="2400" dirty="0" err="1">
                <a:solidFill>
                  <a:schemeClr val="tx1"/>
                </a:solidFill>
              </a:rPr>
              <a:t>can</a:t>
            </a:r>
            <a:r>
              <a:rPr lang="fr-FR" sz="2400" dirty="0">
                <a:solidFill>
                  <a:schemeClr val="tx1"/>
                </a:solidFill>
              </a:rPr>
              <a:t> change </a:t>
            </a:r>
            <a:r>
              <a:rPr lang="fr-FR" sz="2400" dirty="0" err="1">
                <a:solidFill>
                  <a:schemeClr val="tx1"/>
                </a:solidFill>
              </a:rPr>
              <a:t>after</a:t>
            </a:r>
            <a:r>
              <a:rPr lang="fr-FR" sz="2400" dirty="0">
                <a:solidFill>
                  <a:schemeClr val="tx1"/>
                </a:solidFill>
              </a:rPr>
              <a:t> </a:t>
            </a:r>
            <a:r>
              <a:rPr lang="fr-FR" sz="2400" dirty="0" err="1">
                <a:solidFill>
                  <a:schemeClr val="tx1"/>
                </a:solidFill>
              </a:rPr>
              <a:t>pairing</a:t>
            </a:r>
            <a:endParaRPr lang="fr-FR" sz="2400" dirty="0">
              <a:solidFill>
                <a:schemeClr val="tx1"/>
              </a:solidFill>
            </a:endParaRPr>
          </a:p>
          <a:p>
            <a:pPr>
              <a:buFont typeface="Arial" charset="0"/>
              <a:buChar char="•"/>
            </a:pPr>
            <a:r>
              <a:rPr lang="fr-FR" sz="2400" dirty="0">
                <a:solidFill>
                  <a:schemeClr val="tx1"/>
                </a:solidFill>
              </a:rPr>
              <a:t> </a:t>
            </a:r>
            <a:r>
              <a:rPr lang="fr-FR" sz="2400" dirty="0" err="1">
                <a:solidFill>
                  <a:schemeClr val="tx1"/>
                </a:solidFill>
              </a:rPr>
              <a:t>Plasticity</a:t>
            </a:r>
            <a:r>
              <a:rPr lang="fr-FR" sz="2400" dirty="0">
                <a:solidFill>
                  <a:schemeClr val="tx1"/>
                </a:solidFill>
              </a:rPr>
              <a:t> </a:t>
            </a:r>
            <a:r>
              <a:rPr lang="fr-FR" sz="2400" dirty="0" err="1">
                <a:solidFill>
                  <a:schemeClr val="tx1"/>
                </a:solidFill>
              </a:rPr>
              <a:t>can</a:t>
            </a:r>
            <a:r>
              <a:rPr lang="fr-FR" sz="2400" dirty="0">
                <a:solidFill>
                  <a:schemeClr val="tx1"/>
                </a:solidFill>
              </a:rPr>
              <a:t> last </a:t>
            </a:r>
            <a:r>
              <a:rPr lang="fr-FR" sz="2400" dirty="0" err="1">
                <a:solidFill>
                  <a:schemeClr val="tx1"/>
                </a:solidFill>
              </a:rPr>
              <a:t>at</a:t>
            </a:r>
            <a:r>
              <a:rPr lang="fr-FR" sz="2400" dirty="0">
                <a:solidFill>
                  <a:schemeClr val="tx1"/>
                </a:solidFill>
              </a:rPr>
              <a:t> least up to 24 </a:t>
            </a:r>
            <a:r>
              <a:rPr lang="fr-FR" sz="2400" dirty="0" err="1">
                <a:solidFill>
                  <a:schemeClr val="tx1"/>
                </a:solidFill>
              </a:rPr>
              <a:t>hours</a:t>
            </a:r>
            <a:endParaRPr lang="fr-FR" sz="2400" dirty="0">
              <a:solidFill>
                <a:schemeClr val="tx1"/>
              </a:solidFill>
            </a:endParaRPr>
          </a:p>
          <a:p>
            <a:pPr>
              <a:buFont typeface="Arial" charset="0"/>
              <a:buChar char="•"/>
            </a:pPr>
            <a:r>
              <a:rPr lang="fr-FR" sz="2400" dirty="0">
                <a:solidFill>
                  <a:schemeClr val="tx1"/>
                </a:solidFill>
              </a:rPr>
              <a:t> </a:t>
            </a:r>
            <a:r>
              <a:rPr lang="fr-FR" sz="2400" dirty="0" err="1">
                <a:solidFill>
                  <a:schemeClr val="tx1"/>
                </a:solidFill>
              </a:rPr>
              <a:t>Sensitization</a:t>
            </a:r>
            <a:r>
              <a:rPr lang="fr-FR" sz="2400" dirty="0">
                <a:solidFill>
                  <a:schemeClr val="tx1"/>
                </a:solidFill>
              </a:rPr>
              <a:t> </a:t>
            </a:r>
            <a:r>
              <a:rPr lang="fr-FR" sz="2400" dirty="0" smtClean="0">
                <a:solidFill>
                  <a:schemeClr val="tx1"/>
                </a:solidFill>
              </a:rPr>
              <a:t>(</a:t>
            </a:r>
            <a:r>
              <a:rPr lang="fr-FR" sz="2400" dirty="0" err="1" smtClean="0">
                <a:solidFill>
                  <a:schemeClr val="tx1"/>
                </a:solidFill>
              </a:rPr>
              <a:t>unpaired</a:t>
            </a:r>
            <a:r>
              <a:rPr lang="fr-FR" sz="2400" dirty="0" smtClean="0">
                <a:solidFill>
                  <a:schemeClr val="tx1"/>
                </a:solidFill>
              </a:rPr>
              <a:t> </a:t>
            </a:r>
            <a:r>
              <a:rPr lang="fr-FR" sz="2400" dirty="0" err="1" smtClean="0">
                <a:solidFill>
                  <a:schemeClr val="tx1"/>
                </a:solidFill>
              </a:rPr>
              <a:t>stim</a:t>
            </a:r>
            <a:r>
              <a:rPr lang="fr-FR" sz="2400" dirty="0" smtClean="0">
                <a:solidFill>
                  <a:schemeClr val="tx1"/>
                </a:solidFill>
              </a:rPr>
              <a:t>/</a:t>
            </a:r>
            <a:r>
              <a:rPr lang="fr-FR" sz="2400" dirty="0" err="1" smtClean="0">
                <a:solidFill>
                  <a:schemeClr val="tx1"/>
                </a:solidFill>
              </a:rPr>
              <a:t>shock</a:t>
            </a:r>
            <a:r>
              <a:rPr lang="fr-FR" sz="2400" dirty="0" smtClean="0">
                <a:solidFill>
                  <a:schemeClr val="tx1"/>
                </a:solidFill>
              </a:rPr>
              <a:t>) </a:t>
            </a:r>
            <a:r>
              <a:rPr lang="fr-FR" sz="2400" dirty="0" err="1" smtClean="0">
                <a:solidFill>
                  <a:schemeClr val="tx1"/>
                </a:solidFill>
              </a:rPr>
              <a:t>does</a:t>
            </a:r>
            <a:r>
              <a:rPr lang="fr-FR" sz="2400" dirty="0" smtClean="0">
                <a:solidFill>
                  <a:schemeClr val="tx1"/>
                </a:solidFill>
              </a:rPr>
              <a:t> </a:t>
            </a:r>
            <a:r>
              <a:rPr lang="fr-FR" sz="2400" dirty="0">
                <a:solidFill>
                  <a:schemeClr val="tx1"/>
                </a:solidFill>
              </a:rPr>
              <a:t>not </a:t>
            </a:r>
            <a:r>
              <a:rPr lang="fr-FR" sz="2400" dirty="0" err="1">
                <a:solidFill>
                  <a:schemeClr val="tx1"/>
                </a:solidFill>
              </a:rPr>
              <a:t>elicit</a:t>
            </a:r>
            <a:r>
              <a:rPr lang="fr-FR" sz="2400" dirty="0">
                <a:solidFill>
                  <a:schemeClr val="tx1"/>
                </a:solidFill>
              </a:rPr>
              <a:t> </a:t>
            </a:r>
            <a:r>
              <a:rPr lang="fr-FR" sz="2400" dirty="0" err="1">
                <a:solidFill>
                  <a:schemeClr val="tx1"/>
                </a:solidFill>
              </a:rPr>
              <a:t>any</a:t>
            </a:r>
            <a:r>
              <a:rPr lang="fr-FR" sz="2400" dirty="0">
                <a:solidFill>
                  <a:schemeClr val="tx1"/>
                </a:solidFill>
              </a:rPr>
              <a:t> </a:t>
            </a:r>
            <a:r>
              <a:rPr lang="fr-FR" sz="2400" dirty="0" err="1">
                <a:solidFill>
                  <a:schemeClr val="tx1"/>
                </a:solidFill>
              </a:rPr>
              <a:t>plasticity</a:t>
            </a:r>
            <a:r>
              <a:rPr lang="fr-FR" sz="2400" dirty="0">
                <a:solidFill>
                  <a:schemeClr val="tx1"/>
                </a:solidFill>
              </a:rPr>
              <a:t> (but a </a:t>
            </a:r>
            <a:r>
              <a:rPr lang="fr-FR" sz="2400" dirty="0" err="1">
                <a:solidFill>
                  <a:schemeClr val="tx1"/>
                </a:solidFill>
              </a:rPr>
              <a:t>general</a:t>
            </a:r>
            <a:r>
              <a:rPr lang="fr-FR" sz="2400" dirty="0">
                <a:solidFill>
                  <a:schemeClr val="tx1"/>
                </a:solidFill>
              </a:rPr>
              <a:t> </a:t>
            </a:r>
            <a:r>
              <a:rPr lang="fr-FR" sz="2400" dirty="0" err="1">
                <a:solidFill>
                  <a:schemeClr val="tx1"/>
                </a:solidFill>
              </a:rPr>
              <a:t>increase</a:t>
            </a:r>
            <a:r>
              <a:rPr lang="fr-FR" sz="2400" dirty="0">
                <a:solidFill>
                  <a:schemeClr val="tx1"/>
                </a:solidFill>
              </a:rPr>
              <a:t>)</a:t>
            </a:r>
            <a:endParaRPr lang="en-GB" sz="2400" dirty="0">
              <a:solidFill>
                <a:schemeClr val="tx1"/>
              </a:solidFill>
            </a:endParaRPr>
          </a:p>
        </p:txBody>
      </p:sp>
      <p:pic>
        <p:nvPicPr>
          <p:cNvPr id="39941" name="Picture 8"/>
          <p:cNvPicPr>
            <a:picLocks noChangeAspect="1" noChangeArrowheads="1"/>
          </p:cNvPicPr>
          <p:nvPr/>
        </p:nvPicPr>
        <p:blipFill>
          <a:blip r:embed="rId3" cstate="print"/>
          <a:srcRect/>
          <a:stretch>
            <a:fillRect/>
          </a:stretch>
        </p:blipFill>
        <p:spPr bwMode="auto">
          <a:xfrm>
            <a:off x="0" y="2708275"/>
            <a:ext cx="3305175" cy="2819400"/>
          </a:xfrm>
          <a:prstGeom prst="rect">
            <a:avLst/>
          </a:prstGeom>
          <a:noFill/>
          <a:ln w="9525">
            <a:noFill/>
            <a:miter lim="800000"/>
            <a:headEnd/>
            <a:tailEnd/>
          </a:ln>
        </p:spPr>
      </p:pic>
      <p:pic>
        <p:nvPicPr>
          <p:cNvPr id="39942" name="Picture 9"/>
          <p:cNvPicPr>
            <a:picLocks noChangeAspect="1" noChangeArrowheads="1"/>
          </p:cNvPicPr>
          <p:nvPr/>
        </p:nvPicPr>
        <p:blipFill>
          <a:blip r:embed="rId4" cstate="print"/>
          <a:srcRect/>
          <a:stretch>
            <a:fillRect/>
          </a:stretch>
        </p:blipFill>
        <p:spPr bwMode="auto">
          <a:xfrm>
            <a:off x="3254375" y="1574800"/>
            <a:ext cx="2686050" cy="2847975"/>
          </a:xfrm>
          <a:prstGeom prst="rect">
            <a:avLst/>
          </a:prstGeom>
          <a:noFill/>
          <a:ln w="9525">
            <a:noFill/>
            <a:miter lim="800000"/>
            <a:headEnd/>
            <a:tailEnd/>
          </a:ln>
        </p:spPr>
      </p:pic>
      <p:pic>
        <p:nvPicPr>
          <p:cNvPr id="39943" name="Picture 10"/>
          <p:cNvPicPr>
            <a:picLocks noChangeAspect="1" noChangeArrowheads="1"/>
          </p:cNvPicPr>
          <p:nvPr/>
        </p:nvPicPr>
        <p:blipFill>
          <a:blip r:embed="rId5" cstate="print"/>
          <a:srcRect/>
          <a:stretch>
            <a:fillRect/>
          </a:stretch>
        </p:blipFill>
        <p:spPr bwMode="auto">
          <a:xfrm>
            <a:off x="3182938" y="4351338"/>
            <a:ext cx="2724150" cy="2981325"/>
          </a:xfrm>
          <a:prstGeom prst="rect">
            <a:avLst/>
          </a:prstGeom>
          <a:noFill/>
          <a:ln w="9525">
            <a:noFill/>
            <a:miter lim="800000"/>
            <a:headEnd/>
            <a:tailEnd/>
          </a:ln>
        </p:spPr>
      </p:pic>
      <p:sp>
        <p:nvSpPr>
          <p:cNvPr id="9" name="Titre 1"/>
          <p:cNvSpPr>
            <a:spLocks noGrp="1"/>
          </p:cNvSpPr>
          <p:nvPr>
            <p:ph type="title"/>
          </p:nvPr>
        </p:nvSpPr>
        <p:spPr>
          <a:xfrm>
            <a:off x="0" y="-6377"/>
            <a:ext cx="10080625" cy="1255713"/>
          </a:xfrm>
        </p:spPr>
        <p:txBody>
          <a:bodyPr/>
          <a:lstStyle/>
          <a:p>
            <a:r>
              <a:rPr lang="fr-FR" dirty="0" smtClean="0"/>
              <a:t>Initial </a:t>
            </a:r>
            <a:r>
              <a:rPr lang="fr-FR" dirty="0" err="1" smtClean="0"/>
              <a:t>demonstration</a:t>
            </a:r>
            <a:r>
              <a:rPr lang="fr-FR" dirty="0" smtClean="0"/>
              <a:t> of </a:t>
            </a:r>
            <a:r>
              <a:rPr lang="fr-FR" dirty="0" err="1" smtClean="0"/>
              <a:t>ACh</a:t>
            </a:r>
            <a:r>
              <a:rPr lang="fr-FR" dirty="0" smtClean="0"/>
              <a:t>-</a:t>
            </a:r>
            <a:r>
              <a:rPr lang="fr-FR" dirty="0" err="1" smtClean="0"/>
              <a:t>mediated</a:t>
            </a:r>
            <a:r>
              <a:rPr lang="fr-FR" dirty="0" smtClean="0"/>
              <a:t> </a:t>
            </a:r>
            <a:r>
              <a:rPr lang="fr-FR" dirty="0" err="1" smtClean="0"/>
              <a:t>plasticity</a:t>
            </a:r>
            <a:r>
              <a:rPr lang="fr-FR" dirty="0" smtClean="0"/>
              <a:t> in A1</a:t>
            </a:r>
            <a:endParaRPr lang="en-GB" dirty="0"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cstate="print"/>
          <a:srcRect/>
          <a:stretch>
            <a:fillRect/>
          </a:stretch>
        </p:blipFill>
        <p:spPr bwMode="auto">
          <a:xfrm>
            <a:off x="3254375" y="1636713"/>
            <a:ext cx="2940050" cy="4929187"/>
          </a:xfrm>
          <a:prstGeom prst="rect">
            <a:avLst/>
          </a:prstGeom>
          <a:noFill/>
          <a:ln w="9525">
            <a:noFill/>
            <a:miter lim="800000"/>
            <a:headEnd/>
            <a:tailEnd/>
          </a:ln>
        </p:spPr>
      </p:pic>
      <p:sp>
        <p:nvSpPr>
          <p:cNvPr id="40963" name="Titre 1"/>
          <p:cNvSpPr>
            <a:spLocks noGrp="1"/>
          </p:cNvSpPr>
          <p:nvPr>
            <p:ph type="title"/>
          </p:nvPr>
        </p:nvSpPr>
        <p:spPr/>
        <p:txBody>
          <a:bodyPr/>
          <a:lstStyle/>
          <a:p>
            <a:r>
              <a:rPr lang="fr-FR" smtClean="0"/>
              <a:t>Long-lasting plasticity is specific of cortex</a:t>
            </a:r>
            <a:endParaRPr lang="en-GB" smtClean="0"/>
          </a:p>
        </p:txBody>
      </p:sp>
      <p:sp>
        <p:nvSpPr>
          <p:cNvPr id="40964" name="ZoneTexte 2"/>
          <p:cNvSpPr txBox="1">
            <a:spLocks noChangeArrowheads="1"/>
          </p:cNvSpPr>
          <p:nvPr/>
        </p:nvSpPr>
        <p:spPr bwMode="auto">
          <a:xfrm>
            <a:off x="6723063" y="6946900"/>
            <a:ext cx="3357562" cy="612775"/>
          </a:xfrm>
          <a:prstGeom prst="rect">
            <a:avLst/>
          </a:prstGeom>
          <a:noFill/>
          <a:ln w="9525">
            <a:noFill/>
            <a:miter lim="800000"/>
            <a:headEnd/>
            <a:tailEnd/>
          </a:ln>
        </p:spPr>
        <p:txBody>
          <a:bodyPr>
            <a:spAutoFit/>
          </a:bodyPr>
          <a:lstStyle/>
          <a:p>
            <a:pPr algn="r"/>
            <a:r>
              <a:rPr lang="fr-FR">
                <a:solidFill>
                  <a:schemeClr val="tx1"/>
                </a:solidFill>
              </a:rPr>
              <a:t>Edeline and Weinberger, 1991. Beha. Neuro.</a:t>
            </a:r>
            <a:endParaRPr lang="en-GB">
              <a:solidFill>
                <a:schemeClr val="tx1"/>
              </a:solidFill>
            </a:endParaRPr>
          </a:p>
        </p:txBody>
      </p:sp>
      <p:pic>
        <p:nvPicPr>
          <p:cNvPr id="40965" name="Picture 3"/>
          <p:cNvPicPr>
            <a:picLocks noChangeAspect="1" noChangeArrowheads="1"/>
          </p:cNvPicPr>
          <p:nvPr/>
        </p:nvPicPr>
        <p:blipFill>
          <a:blip r:embed="rId4" cstate="print"/>
          <a:srcRect/>
          <a:stretch>
            <a:fillRect/>
          </a:stretch>
        </p:blipFill>
        <p:spPr bwMode="auto">
          <a:xfrm>
            <a:off x="-112713" y="1657350"/>
            <a:ext cx="3255963" cy="4818063"/>
          </a:xfrm>
          <a:prstGeom prst="rect">
            <a:avLst/>
          </a:prstGeom>
          <a:noFill/>
          <a:ln w="9525">
            <a:noFill/>
            <a:miter lim="800000"/>
            <a:headEnd/>
            <a:tailEnd/>
          </a:ln>
        </p:spPr>
      </p:pic>
      <p:sp>
        <p:nvSpPr>
          <p:cNvPr id="40966" name="ZoneTexte 5"/>
          <p:cNvSpPr txBox="1">
            <a:spLocks noChangeArrowheads="1"/>
          </p:cNvSpPr>
          <p:nvPr/>
        </p:nvSpPr>
        <p:spPr bwMode="auto">
          <a:xfrm>
            <a:off x="69850" y="6570663"/>
            <a:ext cx="3000375" cy="352425"/>
          </a:xfrm>
          <a:prstGeom prst="rect">
            <a:avLst/>
          </a:prstGeom>
          <a:noFill/>
          <a:ln w="9525">
            <a:noFill/>
            <a:miter lim="800000"/>
            <a:headEnd/>
            <a:tailEnd/>
          </a:ln>
        </p:spPr>
        <p:txBody>
          <a:bodyPr>
            <a:spAutoFit/>
          </a:bodyPr>
          <a:lstStyle/>
          <a:p>
            <a:pPr algn="ctr"/>
            <a:r>
              <a:rPr lang="fr-FR">
                <a:solidFill>
                  <a:schemeClr val="tx1"/>
                </a:solidFill>
              </a:rPr>
              <a:t>Cell 1</a:t>
            </a:r>
            <a:endParaRPr lang="en-GB">
              <a:solidFill>
                <a:schemeClr val="tx1"/>
              </a:solidFill>
            </a:endParaRPr>
          </a:p>
        </p:txBody>
      </p:sp>
      <p:sp>
        <p:nvSpPr>
          <p:cNvPr id="40967" name="ZoneTexte 6"/>
          <p:cNvSpPr txBox="1">
            <a:spLocks noChangeArrowheads="1"/>
          </p:cNvSpPr>
          <p:nvPr/>
        </p:nvSpPr>
        <p:spPr bwMode="auto">
          <a:xfrm>
            <a:off x="3141663" y="6570663"/>
            <a:ext cx="3000375" cy="352425"/>
          </a:xfrm>
          <a:prstGeom prst="rect">
            <a:avLst/>
          </a:prstGeom>
          <a:noFill/>
          <a:ln w="9525">
            <a:noFill/>
            <a:miter lim="800000"/>
            <a:headEnd/>
            <a:tailEnd/>
          </a:ln>
        </p:spPr>
        <p:txBody>
          <a:bodyPr>
            <a:spAutoFit/>
          </a:bodyPr>
          <a:lstStyle/>
          <a:p>
            <a:pPr algn="ctr"/>
            <a:r>
              <a:rPr lang="fr-FR">
                <a:solidFill>
                  <a:schemeClr val="tx1"/>
                </a:solidFill>
              </a:rPr>
              <a:t>Cell 2</a:t>
            </a:r>
            <a:endParaRPr lang="en-GB">
              <a:solidFill>
                <a:schemeClr val="tx1"/>
              </a:solidFill>
            </a:endParaRPr>
          </a:p>
        </p:txBody>
      </p:sp>
      <p:sp>
        <p:nvSpPr>
          <p:cNvPr id="40968" name="ZoneTexte 7"/>
          <p:cNvSpPr txBox="1">
            <a:spLocks noChangeArrowheads="1"/>
          </p:cNvSpPr>
          <p:nvPr/>
        </p:nvSpPr>
        <p:spPr bwMode="auto">
          <a:xfrm>
            <a:off x="6326188" y="3351213"/>
            <a:ext cx="3571875" cy="873125"/>
          </a:xfrm>
          <a:prstGeom prst="rect">
            <a:avLst/>
          </a:prstGeom>
          <a:noFill/>
          <a:ln w="9525">
            <a:noFill/>
            <a:miter lim="800000"/>
            <a:headEnd/>
            <a:tailEnd/>
          </a:ln>
        </p:spPr>
        <p:txBody>
          <a:bodyPr>
            <a:spAutoFit/>
          </a:bodyPr>
          <a:lstStyle/>
          <a:p>
            <a:pPr>
              <a:buFont typeface="Arial" charset="0"/>
              <a:buChar char="•"/>
            </a:pPr>
            <a:r>
              <a:rPr lang="fr-FR">
                <a:solidFill>
                  <a:schemeClr val="tx1"/>
                </a:solidFill>
              </a:rPr>
              <a:t> MGBv shows instantaneous plasticity, but this vanishes after a few tens of minutes</a:t>
            </a:r>
            <a:endParaRPr lang="en-GB">
              <a:solidFill>
                <a:schemeClr val="tx1"/>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itre 1"/>
          <p:cNvSpPr>
            <a:spLocks noGrp="1"/>
          </p:cNvSpPr>
          <p:nvPr>
            <p:ph type="title"/>
          </p:nvPr>
        </p:nvSpPr>
        <p:spPr/>
        <p:txBody>
          <a:bodyPr/>
          <a:lstStyle/>
          <a:p>
            <a:r>
              <a:rPr lang="fr-FR" smtClean="0"/>
              <a:t>Long-lasting plasticity is specific of cortex</a:t>
            </a:r>
            <a:endParaRPr lang="en-GB" smtClean="0"/>
          </a:p>
        </p:txBody>
      </p:sp>
      <p:sp>
        <p:nvSpPr>
          <p:cNvPr id="41987" name="ZoneTexte 2"/>
          <p:cNvSpPr txBox="1">
            <a:spLocks noChangeArrowheads="1"/>
          </p:cNvSpPr>
          <p:nvPr/>
        </p:nvSpPr>
        <p:spPr bwMode="auto">
          <a:xfrm>
            <a:off x="6723063" y="6946900"/>
            <a:ext cx="3357562" cy="612775"/>
          </a:xfrm>
          <a:prstGeom prst="rect">
            <a:avLst/>
          </a:prstGeom>
          <a:noFill/>
          <a:ln w="9525">
            <a:noFill/>
            <a:miter lim="800000"/>
            <a:headEnd/>
            <a:tailEnd/>
          </a:ln>
        </p:spPr>
        <p:txBody>
          <a:bodyPr>
            <a:spAutoFit/>
          </a:bodyPr>
          <a:lstStyle/>
          <a:p>
            <a:pPr algn="r"/>
            <a:r>
              <a:rPr lang="fr-FR">
                <a:solidFill>
                  <a:schemeClr val="tx1"/>
                </a:solidFill>
              </a:rPr>
              <a:t>Edeline and Weinberger, 1992. Beha. Neuro.</a:t>
            </a:r>
            <a:endParaRPr lang="en-GB">
              <a:solidFill>
                <a:schemeClr val="tx1"/>
              </a:solidFill>
            </a:endParaRPr>
          </a:p>
        </p:txBody>
      </p:sp>
      <p:sp>
        <p:nvSpPr>
          <p:cNvPr id="41988" name="ZoneTexte 7"/>
          <p:cNvSpPr txBox="1">
            <a:spLocks noChangeArrowheads="1"/>
          </p:cNvSpPr>
          <p:nvPr/>
        </p:nvSpPr>
        <p:spPr bwMode="auto">
          <a:xfrm>
            <a:off x="6326188" y="3351213"/>
            <a:ext cx="3571875" cy="1914525"/>
          </a:xfrm>
          <a:prstGeom prst="rect">
            <a:avLst/>
          </a:prstGeom>
          <a:noFill/>
          <a:ln w="9525">
            <a:noFill/>
            <a:miter lim="800000"/>
            <a:headEnd/>
            <a:tailEnd/>
          </a:ln>
        </p:spPr>
        <p:txBody>
          <a:bodyPr>
            <a:spAutoFit/>
          </a:bodyPr>
          <a:lstStyle/>
          <a:p>
            <a:pPr>
              <a:buFont typeface="Arial" charset="0"/>
              <a:buChar char="•"/>
            </a:pPr>
            <a:r>
              <a:rPr lang="fr-FR">
                <a:solidFill>
                  <a:schemeClr val="tx1"/>
                </a:solidFill>
              </a:rPr>
              <a:t> MGBv shows instantaneous plasticity, but this vanishes after a few tens of minutes</a:t>
            </a:r>
          </a:p>
          <a:p>
            <a:endParaRPr lang="fr-FR">
              <a:solidFill>
                <a:schemeClr val="tx1"/>
              </a:solidFill>
            </a:endParaRPr>
          </a:p>
          <a:p>
            <a:pPr>
              <a:buFont typeface="Arial" charset="0"/>
              <a:buChar char="•"/>
            </a:pPr>
            <a:r>
              <a:rPr lang="fr-FR">
                <a:solidFill>
                  <a:schemeClr val="tx1"/>
                </a:solidFill>
              </a:rPr>
              <a:t> MGBm shows longer lasting effects (see later, possible role in plastivity)</a:t>
            </a:r>
            <a:endParaRPr lang="en-GB">
              <a:solidFill>
                <a:schemeClr val="tx1"/>
              </a:solidFill>
            </a:endParaRPr>
          </a:p>
        </p:txBody>
      </p:sp>
      <p:pic>
        <p:nvPicPr>
          <p:cNvPr id="41989" name="Picture 2"/>
          <p:cNvPicPr>
            <a:picLocks noChangeAspect="1" noChangeArrowheads="1"/>
          </p:cNvPicPr>
          <p:nvPr/>
        </p:nvPicPr>
        <p:blipFill>
          <a:blip r:embed="rId3" cstate="print"/>
          <a:srcRect/>
          <a:stretch>
            <a:fillRect/>
          </a:stretch>
        </p:blipFill>
        <p:spPr bwMode="auto">
          <a:xfrm>
            <a:off x="-246063" y="2136775"/>
            <a:ext cx="6429376" cy="4256088"/>
          </a:xfrm>
          <a:prstGeom prst="rect">
            <a:avLst/>
          </a:prstGeom>
          <a:noFill/>
          <a:ln w="9525">
            <a:noFill/>
            <a:miter lim="800000"/>
            <a:headEnd/>
            <a:tailEnd/>
          </a:ln>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re 1"/>
          <p:cNvSpPr>
            <a:spLocks noGrp="1"/>
          </p:cNvSpPr>
          <p:nvPr>
            <p:ph type="title"/>
          </p:nvPr>
        </p:nvSpPr>
        <p:spPr>
          <a:xfrm>
            <a:off x="468313" y="279400"/>
            <a:ext cx="9064625" cy="1255713"/>
          </a:xfrm>
        </p:spPr>
        <p:txBody>
          <a:bodyPr/>
          <a:lstStyle/>
          <a:p>
            <a:r>
              <a:rPr lang="fr-FR" dirty="0" err="1" smtClean="0"/>
              <a:t>Involvement</a:t>
            </a:r>
            <a:r>
              <a:rPr lang="fr-FR" dirty="0" smtClean="0"/>
              <a:t> of </a:t>
            </a:r>
            <a:r>
              <a:rPr lang="fr-FR" dirty="0" err="1" smtClean="0"/>
              <a:t>ACh</a:t>
            </a:r>
            <a:r>
              <a:rPr lang="fr-FR" dirty="0" smtClean="0"/>
              <a:t> in </a:t>
            </a:r>
            <a:r>
              <a:rPr lang="fr-FR" dirty="0" err="1" smtClean="0"/>
              <a:t>plasticity</a:t>
            </a:r>
            <a:r>
              <a:rPr lang="fr-FR" dirty="0" smtClean="0"/>
              <a:t> in </a:t>
            </a:r>
            <a:r>
              <a:rPr lang="fr-FR" dirty="0" err="1" smtClean="0"/>
              <a:t>frequency</a:t>
            </a:r>
            <a:r>
              <a:rPr lang="fr-FR" dirty="0" smtClean="0"/>
              <a:t> </a:t>
            </a:r>
            <a:r>
              <a:rPr lang="fr-FR" dirty="0" err="1" smtClean="0"/>
              <a:t>tuning</a:t>
            </a:r>
            <a:r>
              <a:rPr lang="fr-FR" dirty="0" smtClean="0"/>
              <a:t> </a:t>
            </a:r>
            <a:endParaRPr lang="en-GB" dirty="0" smtClean="0"/>
          </a:p>
        </p:txBody>
      </p:sp>
      <p:sp>
        <p:nvSpPr>
          <p:cNvPr id="43011" name="ZoneTexte 2"/>
          <p:cNvSpPr txBox="1">
            <a:spLocks noChangeArrowheads="1"/>
          </p:cNvSpPr>
          <p:nvPr/>
        </p:nvSpPr>
        <p:spPr bwMode="auto">
          <a:xfrm>
            <a:off x="6723063" y="6946900"/>
            <a:ext cx="3357562" cy="612775"/>
          </a:xfrm>
          <a:prstGeom prst="rect">
            <a:avLst/>
          </a:prstGeom>
          <a:noFill/>
          <a:ln w="9525">
            <a:noFill/>
            <a:miter lim="800000"/>
            <a:headEnd/>
            <a:tailEnd/>
          </a:ln>
        </p:spPr>
        <p:txBody>
          <a:bodyPr>
            <a:spAutoFit/>
          </a:bodyPr>
          <a:lstStyle/>
          <a:p>
            <a:pPr algn="r"/>
            <a:r>
              <a:rPr lang="fr-FR">
                <a:solidFill>
                  <a:schemeClr val="tx1"/>
                </a:solidFill>
              </a:rPr>
              <a:t>Kilgard and Merzenich, 1998. Science.</a:t>
            </a:r>
            <a:endParaRPr lang="en-GB">
              <a:solidFill>
                <a:schemeClr val="tx1"/>
              </a:solidFill>
            </a:endParaRPr>
          </a:p>
        </p:txBody>
      </p:sp>
      <p:sp>
        <p:nvSpPr>
          <p:cNvPr id="43012" name="ZoneTexte 10"/>
          <p:cNvSpPr txBox="1">
            <a:spLocks noChangeArrowheads="1"/>
          </p:cNvSpPr>
          <p:nvPr/>
        </p:nvSpPr>
        <p:spPr bwMode="auto">
          <a:xfrm>
            <a:off x="6040437" y="2065337"/>
            <a:ext cx="4040187" cy="1133900"/>
          </a:xfrm>
          <a:prstGeom prst="rect">
            <a:avLst/>
          </a:prstGeom>
          <a:noFill/>
          <a:ln w="9525">
            <a:noFill/>
            <a:miter lim="800000"/>
            <a:headEnd/>
            <a:tailEnd/>
          </a:ln>
        </p:spPr>
        <p:txBody>
          <a:bodyPr wrap="square">
            <a:spAutoFit/>
          </a:bodyPr>
          <a:lstStyle/>
          <a:p>
            <a:pPr>
              <a:buFont typeface="Arial" charset="0"/>
              <a:buChar char="•"/>
            </a:pPr>
            <a:r>
              <a:rPr lang="fr-FR" dirty="0">
                <a:solidFill>
                  <a:schemeClr val="tx1"/>
                </a:solidFill>
              </a:rPr>
              <a:t> </a:t>
            </a:r>
            <a:r>
              <a:rPr lang="fr-FR" dirty="0" smtClean="0">
                <a:solidFill>
                  <a:schemeClr val="tx1"/>
                </a:solidFill>
              </a:rPr>
              <a:t> </a:t>
            </a:r>
            <a:r>
              <a:rPr lang="fr-FR" dirty="0" err="1" smtClean="0">
                <a:solidFill>
                  <a:schemeClr val="tx1"/>
                </a:solidFill>
              </a:rPr>
              <a:t>Remapping</a:t>
            </a:r>
            <a:r>
              <a:rPr lang="fr-FR" dirty="0" smtClean="0">
                <a:solidFill>
                  <a:schemeClr val="tx1"/>
                </a:solidFill>
              </a:rPr>
              <a:t> </a:t>
            </a:r>
            <a:r>
              <a:rPr lang="fr-FR" dirty="0">
                <a:solidFill>
                  <a:schemeClr val="tx1"/>
                </a:solidFill>
              </a:rPr>
              <a:t>of A1 </a:t>
            </a:r>
            <a:r>
              <a:rPr lang="fr-FR" dirty="0" err="1">
                <a:solidFill>
                  <a:schemeClr val="tx1"/>
                </a:solidFill>
              </a:rPr>
              <a:t>can</a:t>
            </a:r>
            <a:r>
              <a:rPr lang="fr-FR" dirty="0">
                <a:solidFill>
                  <a:schemeClr val="tx1"/>
                </a:solidFill>
              </a:rPr>
              <a:t> </a:t>
            </a:r>
            <a:r>
              <a:rPr lang="fr-FR" dirty="0" err="1">
                <a:solidFill>
                  <a:schemeClr val="tx1"/>
                </a:solidFill>
              </a:rPr>
              <a:t>be</a:t>
            </a:r>
            <a:r>
              <a:rPr lang="fr-FR" dirty="0">
                <a:solidFill>
                  <a:schemeClr val="tx1"/>
                </a:solidFill>
              </a:rPr>
              <a:t> </a:t>
            </a:r>
            <a:r>
              <a:rPr lang="fr-FR" dirty="0" err="1">
                <a:solidFill>
                  <a:schemeClr val="tx1"/>
                </a:solidFill>
              </a:rPr>
              <a:t>induced</a:t>
            </a:r>
            <a:r>
              <a:rPr lang="fr-FR" dirty="0">
                <a:solidFill>
                  <a:schemeClr val="tx1"/>
                </a:solidFill>
              </a:rPr>
              <a:t> by massive </a:t>
            </a:r>
            <a:r>
              <a:rPr lang="fr-FR" dirty="0" err="1">
                <a:solidFill>
                  <a:schemeClr val="tx1"/>
                </a:solidFill>
              </a:rPr>
              <a:t>electrical</a:t>
            </a:r>
            <a:r>
              <a:rPr lang="fr-FR" dirty="0">
                <a:solidFill>
                  <a:schemeClr val="tx1"/>
                </a:solidFill>
              </a:rPr>
              <a:t> stimulation of the </a:t>
            </a:r>
            <a:r>
              <a:rPr lang="fr-FR" b="1" dirty="0">
                <a:solidFill>
                  <a:schemeClr val="tx1"/>
                </a:solidFill>
              </a:rPr>
              <a:t>basal </a:t>
            </a:r>
            <a:r>
              <a:rPr lang="fr-FR" b="1" dirty="0" err="1">
                <a:solidFill>
                  <a:schemeClr val="tx1"/>
                </a:solidFill>
              </a:rPr>
              <a:t>forebrain</a:t>
            </a:r>
            <a:r>
              <a:rPr lang="fr-FR" dirty="0">
                <a:solidFill>
                  <a:schemeClr val="tx1"/>
                </a:solidFill>
              </a:rPr>
              <a:t> (</a:t>
            </a:r>
            <a:r>
              <a:rPr lang="fr-FR" dirty="0" err="1">
                <a:solidFill>
                  <a:schemeClr val="tx1"/>
                </a:solidFill>
              </a:rPr>
              <a:t>which</a:t>
            </a:r>
            <a:r>
              <a:rPr lang="fr-FR" dirty="0">
                <a:solidFill>
                  <a:schemeClr val="tx1"/>
                </a:solidFill>
              </a:rPr>
              <a:t> </a:t>
            </a:r>
            <a:r>
              <a:rPr lang="fr-FR" dirty="0" err="1">
                <a:solidFill>
                  <a:schemeClr val="tx1"/>
                </a:solidFill>
              </a:rPr>
              <a:t>contains</a:t>
            </a:r>
            <a:r>
              <a:rPr lang="fr-FR" dirty="0">
                <a:solidFill>
                  <a:schemeClr val="tx1"/>
                </a:solidFill>
              </a:rPr>
              <a:t> </a:t>
            </a:r>
            <a:r>
              <a:rPr lang="fr-FR" b="1" dirty="0">
                <a:solidFill>
                  <a:schemeClr val="tx1"/>
                </a:solidFill>
              </a:rPr>
              <a:t>Nucleus </a:t>
            </a:r>
            <a:r>
              <a:rPr lang="fr-FR" b="1" dirty="0" err="1">
                <a:solidFill>
                  <a:schemeClr val="tx1"/>
                </a:solidFill>
              </a:rPr>
              <a:t>Basalis</a:t>
            </a:r>
            <a:r>
              <a:rPr lang="fr-FR" dirty="0">
                <a:solidFill>
                  <a:schemeClr val="tx1"/>
                </a:solidFill>
              </a:rPr>
              <a:t>)</a:t>
            </a:r>
            <a:endParaRPr lang="en-GB" dirty="0">
              <a:solidFill>
                <a:schemeClr val="tx1"/>
              </a:solidFill>
            </a:endParaRPr>
          </a:p>
        </p:txBody>
      </p:sp>
      <p:pic>
        <p:nvPicPr>
          <p:cNvPr id="43013" name="Picture 7"/>
          <p:cNvPicPr>
            <a:picLocks noChangeAspect="1" noChangeArrowheads="1"/>
          </p:cNvPicPr>
          <p:nvPr/>
        </p:nvPicPr>
        <p:blipFill>
          <a:blip r:embed="rId3" cstate="print"/>
          <a:srcRect/>
          <a:stretch>
            <a:fillRect/>
          </a:stretch>
        </p:blipFill>
        <p:spPr bwMode="auto">
          <a:xfrm>
            <a:off x="611188" y="2065338"/>
            <a:ext cx="4860925" cy="2714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1"/>
          <p:cNvSpPr>
            <a:spLocks noGrp="1"/>
          </p:cNvSpPr>
          <p:nvPr>
            <p:ph type="title"/>
          </p:nvPr>
        </p:nvSpPr>
        <p:spPr>
          <a:xfrm>
            <a:off x="468313" y="279400"/>
            <a:ext cx="9064625" cy="1255713"/>
          </a:xfrm>
        </p:spPr>
        <p:txBody>
          <a:bodyPr/>
          <a:lstStyle/>
          <a:p>
            <a:r>
              <a:rPr lang="fr-FR" dirty="0" err="1" smtClean="0"/>
              <a:t>Involvement</a:t>
            </a:r>
            <a:r>
              <a:rPr lang="fr-FR" dirty="0" smtClean="0"/>
              <a:t> of </a:t>
            </a:r>
            <a:r>
              <a:rPr lang="fr-FR" dirty="0" err="1" smtClean="0"/>
              <a:t>ACh</a:t>
            </a:r>
            <a:r>
              <a:rPr lang="fr-FR" dirty="0" smtClean="0"/>
              <a:t> in </a:t>
            </a:r>
            <a:r>
              <a:rPr lang="fr-FR" dirty="0" err="1" smtClean="0"/>
              <a:t>plasticity</a:t>
            </a:r>
            <a:r>
              <a:rPr lang="fr-FR" dirty="0" smtClean="0"/>
              <a:t> in </a:t>
            </a:r>
            <a:r>
              <a:rPr lang="fr-FR" dirty="0" err="1" smtClean="0"/>
              <a:t>frequency</a:t>
            </a:r>
            <a:r>
              <a:rPr lang="fr-FR" dirty="0" smtClean="0"/>
              <a:t> </a:t>
            </a:r>
            <a:r>
              <a:rPr lang="fr-FR" dirty="0" err="1" smtClean="0"/>
              <a:t>tuning</a:t>
            </a:r>
            <a:r>
              <a:rPr lang="fr-FR" dirty="0" smtClean="0"/>
              <a:t> </a:t>
            </a:r>
            <a:endParaRPr lang="en-GB" dirty="0" smtClean="0"/>
          </a:p>
        </p:txBody>
      </p:sp>
      <p:grpSp>
        <p:nvGrpSpPr>
          <p:cNvPr id="44035" name="Groupe 8"/>
          <p:cNvGrpSpPr>
            <a:grpSpLocks/>
          </p:cNvGrpSpPr>
          <p:nvPr/>
        </p:nvGrpSpPr>
        <p:grpSpPr bwMode="auto">
          <a:xfrm>
            <a:off x="0" y="2565400"/>
            <a:ext cx="5754688" cy="3851275"/>
            <a:chOff x="0" y="2565391"/>
            <a:chExt cx="5754692" cy="3851666"/>
          </a:xfrm>
        </p:grpSpPr>
        <p:pic>
          <p:nvPicPr>
            <p:cNvPr id="44040" name="Picture 5"/>
            <p:cNvPicPr>
              <a:picLocks noChangeAspect="1" noChangeArrowheads="1"/>
            </p:cNvPicPr>
            <p:nvPr/>
          </p:nvPicPr>
          <p:blipFill>
            <a:blip r:embed="rId3" cstate="print"/>
            <a:srcRect/>
            <a:stretch>
              <a:fillRect/>
            </a:stretch>
          </p:blipFill>
          <p:spPr bwMode="auto">
            <a:xfrm>
              <a:off x="2539982" y="2565391"/>
              <a:ext cx="3155584" cy="3851666"/>
            </a:xfrm>
            <a:prstGeom prst="rect">
              <a:avLst/>
            </a:prstGeom>
            <a:noFill/>
            <a:ln w="9525">
              <a:noFill/>
              <a:miter lim="800000"/>
              <a:headEnd/>
              <a:tailEnd/>
            </a:ln>
          </p:spPr>
        </p:pic>
        <p:pic>
          <p:nvPicPr>
            <p:cNvPr id="44041" name="Picture 4"/>
            <p:cNvPicPr>
              <a:picLocks noChangeAspect="1" noChangeArrowheads="1"/>
            </p:cNvPicPr>
            <p:nvPr/>
          </p:nvPicPr>
          <p:blipFill>
            <a:blip r:embed="rId4" cstate="print"/>
            <a:srcRect/>
            <a:stretch>
              <a:fillRect/>
            </a:stretch>
          </p:blipFill>
          <p:spPr bwMode="auto">
            <a:xfrm>
              <a:off x="0" y="2779705"/>
              <a:ext cx="3012290" cy="3591822"/>
            </a:xfrm>
            <a:prstGeom prst="rect">
              <a:avLst/>
            </a:prstGeom>
            <a:noFill/>
            <a:ln w="9525">
              <a:noFill/>
              <a:miter lim="800000"/>
              <a:headEnd/>
              <a:tailEnd/>
            </a:ln>
          </p:spPr>
        </p:pic>
        <p:sp>
          <p:nvSpPr>
            <p:cNvPr id="44042" name="Rectangle 5"/>
            <p:cNvSpPr>
              <a:spLocks noChangeArrowheads="1"/>
            </p:cNvSpPr>
            <p:nvPr/>
          </p:nvSpPr>
          <p:spPr bwMode="auto">
            <a:xfrm>
              <a:off x="2897172" y="5208597"/>
              <a:ext cx="142876" cy="785818"/>
            </a:xfrm>
            <a:prstGeom prst="rect">
              <a:avLst/>
            </a:prstGeom>
            <a:solidFill>
              <a:schemeClr val="bg1"/>
            </a:solidFill>
            <a:ln w="9525" algn="ctr">
              <a:solidFill>
                <a:schemeClr val="bg1"/>
              </a:solidFill>
              <a:round/>
              <a:headEnd/>
              <a:tailEnd/>
            </a:ln>
          </p:spPr>
          <p:txBody>
            <a:bodyPr/>
            <a:lstStyle/>
            <a:p>
              <a:endParaRPr lang="en-US"/>
            </a:p>
          </p:txBody>
        </p:sp>
        <p:sp>
          <p:nvSpPr>
            <p:cNvPr id="44043" name="Rectangle 7"/>
            <p:cNvSpPr>
              <a:spLocks noChangeArrowheads="1"/>
            </p:cNvSpPr>
            <p:nvPr/>
          </p:nvSpPr>
          <p:spPr bwMode="auto">
            <a:xfrm>
              <a:off x="5611816" y="5208597"/>
              <a:ext cx="142876" cy="785818"/>
            </a:xfrm>
            <a:prstGeom prst="rect">
              <a:avLst/>
            </a:prstGeom>
            <a:solidFill>
              <a:schemeClr val="bg1"/>
            </a:solidFill>
            <a:ln w="9525" algn="ctr">
              <a:solidFill>
                <a:schemeClr val="bg1"/>
              </a:solidFill>
              <a:round/>
              <a:headEnd/>
              <a:tailEnd/>
            </a:ln>
          </p:spPr>
          <p:txBody>
            <a:bodyPr/>
            <a:lstStyle/>
            <a:p>
              <a:endParaRPr lang="en-US"/>
            </a:p>
          </p:txBody>
        </p:sp>
      </p:grpSp>
      <p:sp>
        <p:nvSpPr>
          <p:cNvPr id="44036" name="ZoneTexte 2"/>
          <p:cNvSpPr txBox="1">
            <a:spLocks noChangeArrowheads="1"/>
          </p:cNvSpPr>
          <p:nvPr/>
        </p:nvSpPr>
        <p:spPr bwMode="auto">
          <a:xfrm>
            <a:off x="6723063" y="6946900"/>
            <a:ext cx="3357562" cy="612775"/>
          </a:xfrm>
          <a:prstGeom prst="rect">
            <a:avLst/>
          </a:prstGeom>
          <a:noFill/>
          <a:ln w="9525">
            <a:noFill/>
            <a:miter lim="800000"/>
            <a:headEnd/>
            <a:tailEnd/>
          </a:ln>
        </p:spPr>
        <p:txBody>
          <a:bodyPr>
            <a:spAutoFit/>
          </a:bodyPr>
          <a:lstStyle/>
          <a:p>
            <a:pPr algn="r"/>
            <a:r>
              <a:rPr lang="fr-FR">
                <a:solidFill>
                  <a:schemeClr val="tx1"/>
                </a:solidFill>
              </a:rPr>
              <a:t>Kilgard and Merzenich, 1998. Science.</a:t>
            </a:r>
            <a:endParaRPr lang="en-GB">
              <a:solidFill>
                <a:schemeClr val="tx1"/>
              </a:solidFill>
            </a:endParaRPr>
          </a:p>
        </p:txBody>
      </p:sp>
      <p:sp>
        <p:nvSpPr>
          <p:cNvPr id="44037" name="ZoneTexte 10"/>
          <p:cNvSpPr txBox="1">
            <a:spLocks noChangeArrowheads="1"/>
          </p:cNvSpPr>
          <p:nvPr/>
        </p:nvSpPr>
        <p:spPr bwMode="auto">
          <a:xfrm>
            <a:off x="6040437" y="2065338"/>
            <a:ext cx="4040187" cy="1915076"/>
          </a:xfrm>
          <a:prstGeom prst="rect">
            <a:avLst/>
          </a:prstGeom>
          <a:noFill/>
          <a:ln w="9525">
            <a:noFill/>
            <a:miter lim="800000"/>
            <a:headEnd/>
            <a:tailEnd/>
          </a:ln>
        </p:spPr>
        <p:txBody>
          <a:bodyPr wrap="square">
            <a:spAutoFit/>
          </a:bodyPr>
          <a:lstStyle/>
          <a:p>
            <a:pPr>
              <a:buFont typeface="Arial" charset="0"/>
              <a:buChar char="•"/>
            </a:pPr>
            <a:r>
              <a:rPr lang="fr-FR" dirty="0">
                <a:solidFill>
                  <a:schemeClr val="tx1"/>
                </a:solidFill>
              </a:rPr>
              <a:t> </a:t>
            </a:r>
            <a:r>
              <a:rPr lang="fr-FR" dirty="0" smtClean="0">
                <a:solidFill>
                  <a:schemeClr val="tx1"/>
                </a:solidFill>
              </a:rPr>
              <a:t> </a:t>
            </a:r>
            <a:r>
              <a:rPr lang="fr-FR" dirty="0" err="1" smtClean="0">
                <a:solidFill>
                  <a:schemeClr val="tx1"/>
                </a:solidFill>
              </a:rPr>
              <a:t>Remapping</a:t>
            </a:r>
            <a:r>
              <a:rPr lang="fr-FR" dirty="0" smtClean="0">
                <a:solidFill>
                  <a:schemeClr val="tx1"/>
                </a:solidFill>
              </a:rPr>
              <a:t> of A1 </a:t>
            </a:r>
            <a:r>
              <a:rPr lang="fr-FR" dirty="0" err="1" smtClean="0">
                <a:solidFill>
                  <a:schemeClr val="tx1"/>
                </a:solidFill>
              </a:rPr>
              <a:t>can</a:t>
            </a:r>
            <a:r>
              <a:rPr lang="fr-FR" dirty="0" smtClean="0">
                <a:solidFill>
                  <a:schemeClr val="tx1"/>
                </a:solidFill>
              </a:rPr>
              <a:t> </a:t>
            </a:r>
            <a:r>
              <a:rPr lang="fr-FR" dirty="0" err="1" smtClean="0">
                <a:solidFill>
                  <a:schemeClr val="tx1"/>
                </a:solidFill>
              </a:rPr>
              <a:t>be</a:t>
            </a:r>
            <a:r>
              <a:rPr lang="fr-FR" dirty="0" smtClean="0">
                <a:solidFill>
                  <a:schemeClr val="tx1"/>
                </a:solidFill>
              </a:rPr>
              <a:t> </a:t>
            </a:r>
            <a:r>
              <a:rPr lang="fr-FR" dirty="0" err="1" smtClean="0">
                <a:solidFill>
                  <a:schemeClr val="tx1"/>
                </a:solidFill>
              </a:rPr>
              <a:t>induced</a:t>
            </a:r>
            <a:r>
              <a:rPr lang="fr-FR" dirty="0" smtClean="0">
                <a:solidFill>
                  <a:schemeClr val="tx1"/>
                </a:solidFill>
              </a:rPr>
              <a:t> by massive </a:t>
            </a:r>
            <a:r>
              <a:rPr lang="fr-FR" dirty="0" err="1" smtClean="0">
                <a:solidFill>
                  <a:schemeClr val="tx1"/>
                </a:solidFill>
              </a:rPr>
              <a:t>electrical</a:t>
            </a:r>
            <a:r>
              <a:rPr lang="fr-FR" dirty="0" smtClean="0">
                <a:solidFill>
                  <a:schemeClr val="tx1"/>
                </a:solidFill>
              </a:rPr>
              <a:t> stimulation of the </a:t>
            </a:r>
            <a:r>
              <a:rPr lang="fr-FR" b="1" dirty="0" smtClean="0">
                <a:solidFill>
                  <a:schemeClr val="tx1"/>
                </a:solidFill>
              </a:rPr>
              <a:t>basal </a:t>
            </a:r>
            <a:r>
              <a:rPr lang="fr-FR" b="1" dirty="0" err="1" smtClean="0">
                <a:solidFill>
                  <a:schemeClr val="tx1"/>
                </a:solidFill>
              </a:rPr>
              <a:t>forebrain</a:t>
            </a:r>
            <a:r>
              <a:rPr lang="fr-FR" dirty="0" smtClean="0">
                <a:solidFill>
                  <a:schemeClr val="tx1"/>
                </a:solidFill>
              </a:rPr>
              <a:t> (</a:t>
            </a:r>
            <a:r>
              <a:rPr lang="fr-FR" dirty="0" err="1" smtClean="0">
                <a:solidFill>
                  <a:schemeClr val="tx1"/>
                </a:solidFill>
              </a:rPr>
              <a:t>which</a:t>
            </a:r>
            <a:r>
              <a:rPr lang="fr-FR" dirty="0" smtClean="0">
                <a:solidFill>
                  <a:schemeClr val="tx1"/>
                </a:solidFill>
              </a:rPr>
              <a:t> </a:t>
            </a:r>
            <a:r>
              <a:rPr lang="fr-FR" dirty="0" err="1" smtClean="0">
                <a:solidFill>
                  <a:schemeClr val="tx1"/>
                </a:solidFill>
              </a:rPr>
              <a:t>contains</a:t>
            </a:r>
            <a:r>
              <a:rPr lang="fr-FR" dirty="0" smtClean="0">
                <a:solidFill>
                  <a:schemeClr val="tx1"/>
                </a:solidFill>
              </a:rPr>
              <a:t> </a:t>
            </a:r>
            <a:r>
              <a:rPr lang="fr-FR" b="1" dirty="0" smtClean="0">
                <a:solidFill>
                  <a:schemeClr val="tx1"/>
                </a:solidFill>
              </a:rPr>
              <a:t>Nucleus </a:t>
            </a:r>
            <a:r>
              <a:rPr lang="fr-FR" b="1" dirty="0" err="1" smtClean="0">
                <a:solidFill>
                  <a:schemeClr val="tx1"/>
                </a:solidFill>
              </a:rPr>
              <a:t>Basalis</a:t>
            </a:r>
            <a:r>
              <a:rPr lang="fr-FR" dirty="0" smtClean="0">
                <a:solidFill>
                  <a:schemeClr val="tx1"/>
                </a:solidFill>
              </a:rPr>
              <a:t>)</a:t>
            </a:r>
            <a:endParaRPr lang="fr-FR" dirty="0">
              <a:solidFill>
                <a:schemeClr val="tx1"/>
              </a:solidFill>
            </a:endParaRPr>
          </a:p>
          <a:p>
            <a:endParaRPr lang="fr-FR" dirty="0">
              <a:solidFill>
                <a:schemeClr val="tx1"/>
              </a:solidFill>
            </a:endParaRPr>
          </a:p>
          <a:p>
            <a:pPr>
              <a:buFont typeface="Arial" charset="0"/>
              <a:buChar char="•"/>
            </a:pPr>
            <a:r>
              <a:rPr lang="fr-FR" dirty="0">
                <a:solidFill>
                  <a:schemeClr val="tx1"/>
                </a:solidFill>
              </a:rPr>
              <a:t> </a:t>
            </a:r>
            <a:r>
              <a:rPr lang="fr-FR" dirty="0" err="1">
                <a:solidFill>
                  <a:schemeClr val="tx1"/>
                </a:solidFill>
              </a:rPr>
              <a:t>Coincidence</a:t>
            </a:r>
            <a:r>
              <a:rPr lang="fr-FR" dirty="0">
                <a:solidFill>
                  <a:schemeClr val="tx1"/>
                </a:solidFill>
              </a:rPr>
              <a:t> </a:t>
            </a:r>
            <a:r>
              <a:rPr lang="fr-FR" dirty="0" err="1">
                <a:solidFill>
                  <a:schemeClr val="tx1"/>
                </a:solidFill>
              </a:rPr>
              <a:t>between</a:t>
            </a:r>
            <a:r>
              <a:rPr lang="fr-FR" dirty="0">
                <a:solidFill>
                  <a:schemeClr val="tx1"/>
                </a:solidFill>
              </a:rPr>
              <a:t> </a:t>
            </a:r>
            <a:r>
              <a:rPr lang="fr-FR" dirty="0" err="1">
                <a:solidFill>
                  <a:schemeClr val="tx1"/>
                </a:solidFill>
              </a:rPr>
              <a:t>tone</a:t>
            </a:r>
            <a:r>
              <a:rPr lang="fr-FR" dirty="0">
                <a:solidFill>
                  <a:schemeClr val="tx1"/>
                </a:solidFill>
              </a:rPr>
              <a:t> and </a:t>
            </a:r>
            <a:r>
              <a:rPr lang="fr-FR" dirty="0" err="1" smtClean="0">
                <a:solidFill>
                  <a:schemeClr val="tx1"/>
                </a:solidFill>
              </a:rPr>
              <a:t>ACh</a:t>
            </a:r>
            <a:r>
              <a:rPr lang="fr-FR" dirty="0" smtClean="0">
                <a:solidFill>
                  <a:schemeClr val="tx1"/>
                </a:solidFill>
              </a:rPr>
              <a:t> </a:t>
            </a:r>
            <a:r>
              <a:rPr lang="fr-FR" dirty="0">
                <a:solidFill>
                  <a:schemeClr val="tx1"/>
                </a:solidFill>
              </a:rPr>
              <a:t>release</a:t>
            </a:r>
            <a:endParaRPr lang="en-GB" dirty="0">
              <a:solidFill>
                <a:schemeClr val="tx1"/>
              </a:solidFill>
            </a:endParaRPr>
          </a:p>
        </p:txBody>
      </p:sp>
      <p:pic>
        <p:nvPicPr>
          <p:cNvPr id="44038" name="Picture 6"/>
          <p:cNvPicPr>
            <a:picLocks noChangeAspect="1" noChangeArrowheads="1"/>
          </p:cNvPicPr>
          <p:nvPr/>
        </p:nvPicPr>
        <p:blipFill>
          <a:blip r:embed="rId5" cstate="print"/>
          <a:srcRect/>
          <a:stretch>
            <a:fillRect/>
          </a:stretch>
        </p:blipFill>
        <p:spPr bwMode="auto">
          <a:xfrm>
            <a:off x="5754688" y="4065588"/>
            <a:ext cx="1238250" cy="2266950"/>
          </a:xfrm>
          <a:prstGeom prst="rect">
            <a:avLst/>
          </a:prstGeom>
          <a:noFill/>
          <a:ln w="9525">
            <a:noFill/>
            <a:miter lim="800000"/>
            <a:headEnd/>
            <a:tailEnd/>
          </a:ln>
        </p:spPr>
      </p:pic>
      <p:pic>
        <p:nvPicPr>
          <p:cNvPr id="44039" name="Picture 7"/>
          <p:cNvPicPr>
            <a:picLocks noChangeAspect="1" noChangeArrowheads="1"/>
          </p:cNvPicPr>
          <p:nvPr/>
        </p:nvPicPr>
        <p:blipFill>
          <a:blip r:embed="rId6" cstate="print"/>
          <a:srcRect/>
          <a:stretch>
            <a:fillRect/>
          </a:stretch>
        </p:blipFill>
        <p:spPr bwMode="auto">
          <a:xfrm>
            <a:off x="254000" y="1208088"/>
            <a:ext cx="2428875" cy="1357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re 1"/>
          <p:cNvSpPr>
            <a:spLocks noGrp="1"/>
          </p:cNvSpPr>
          <p:nvPr>
            <p:ph type="title"/>
          </p:nvPr>
        </p:nvSpPr>
        <p:spPr>
          <a:xfrm>
            <a:off x="468313" y="279400"/>
            <a:ext cx="9064625" cy="1255713"/>
          </a:xfrm>
        </p:spPr>
        <p:txBody>
          <a:bodyPr/>
          <a:lstStyle/>
          <a:p>
            <a:r>
              <a:rPr lang="fr-FR" dirty="0" err="1" smtClean="0"/>
              <a:t>Involvement</a:t>
            </a:r>
            <a:r>
              <a:rPr lang="fr-FR" dirty="0" smtClean="0"/>
              <a:t> of </a:t>
            </a:r>
            <a:r>
              <a:rPr lang="fr-FR" dirty="0" err="1" smtClean="0"/>
              <a:t>ACh</a:t>
            </a:r>
            <a:r>
              <a:rPr lang="fr-FR" dirty="0" smtClean="0"/>
              <a:t> in </a:t>
            </a:r>
            <a:r>
              <a:rPr lang="fr-FR" dirty="0" err="1" smtClean="0"/>
              <a:t>plasticity</a:t>
            </a:r>
            <a:r>
              <a:rPr lang="fr-FR" dirty="0" smtClean="0"/>
              <a:t> in </a:t>
            </a:r>
            <a:r>
              <a:rPr lang="fr-FR" dirty="0" err="1" smtClean="0"/>
              <a:t>frequency</a:t>
            </a:r>
            <a:r>
              <a:rPr lang="fr-FR" dirty="0" smtClean="0"/>
              <a:t> </a:t>
            </a:r>
            <a:r>
              <a:rPr lang="fr-FR" dirty="0" err="1" smtClean="0"/>
              <a:t>tuning</a:t>
            </a:r>
            <a:r>
              <a:rPr lang="fr-FR" dirty="0" smtClean="0"/>
              <a:t> </a:t>
            </a:r>
            <a:endParaRPr lang="en-GB" dirty="0" smtClean="0"/>
          </a:p>
        </p:txBody>
      </p:sp>
      <p:sp>
        <p:nvSpPr>
          <p:cNvPr id="45059" name="ZoneTexte 2"/>
          <p:cNvSpPr txBox="1">
            <a:spLocks noChangeArrowheads="1"/>
          </p:cNvSpPr>
          <p:nvPr/>
        </p:nvSpPr>
        <p:spPr bwMode="auto">
          <a:xfrm>
            <a:off x="6723063" y="6946900"/>
            <a:ext cx="3357562" cy="612775"/>
          </a:xfrm>
          <a:prstGeom prst="rect">
            <a:avLst/>
          </a:prstGeom>
          <a:noFill/>
          <a:ln w="9525">
            <a:noFill/>
            <a:miter lim="800000"/>
            <a:headEnd/>
            <a:tailEnd/>
          </a:ln>
        </p:spPr>
        <p:txBody>
          <a:bodyPr>
            <a:spAutoFit/>
          </a:bodyPr>
          <a:lstStyle/>
          <a:p>
            <a:pPr algn="r"/>
            <a:r>
              <a:rPr lang="fr-FR">
                <a:solidFill>
                  <a:schemeClr val="tx1"/>
                </a:solidFill>
              </a:rPr>
              <a:t>Kilgard and Merzenich, 1998. Science.</a:t>
            </a:r>
            <a:endParaRPr lang="en-GB">
              <a:solidFill>
                <a:schemeClr val="tx1"/>
              </a:solidFill>
            </a:endParaRPr>
          </a:p>
        </p:txBody>
      </p:sp>
      <p:sp>
        <p:nvSpPr>
          <p:cNvPr id="45060" name="ZoneTexte 10"/>
          <p:cNvSpPr txBox="1">
            <a:spLocks noChangeArrowheads="1"/>
          </p:cNvSpPr>
          <p:nvPr/>
        </p:nvSpPr>
        <p:spPr bwMode="auto">
          <a:xfrm>
            <a:off x="6040437" y="2065338"/>
            <a:ext cx="4040187" cy="2696251"/>
          </a:xfrm>
          <a:prstGeom prst="rect">
            <a:avLst/>
          </a:prstGeom>
          <a:noFill/>
          <a:ln w="9525">
            <a:noFill/>
            <a:miter lim="800000"/>
            <a:headEnd/>
            <a:tailEnd/>
          </a:ln>
        </p:spPr>
        <p:txBody>
          <a:bodyPr wrap="square">
            <a:spAutoFit/>
          </a:bodyPr>
          <a:lstStyle/>
          <a:p>
            <a:pPr>
              <a:buFont typeface="Arial" charset="0"/>
              <a:buChar char="•"/>
            </a:pPr>
            <a:r>
              <a:rPr lang="fr-FR" dirty="0">
                <a:solidFill>
                  <a:schemeClr val="tx1"/>
                </a:solidFill>
              </a:rPr>
              <a:t> </a:t>
            </a:r>
            <a:r>
              <a:rPr lang="fr-FR" dirty="0" smtClean="0">
                <a:solidFill>
                  <a:schemeClr val="tx1"/>
                </a:solidFill>
              </a:rPr>
              <a:t> </a:t>
            </a:r>
            <a:r>
              <a:rPr lang="fr-FR" dirty="0" err="1" smtClean="0">
                <a:solidFill>
                  <a:schemeClr val="tx1"/>
                </a:solidFill>
              </a:rPr>
              <a:t>Remapping</a:t>
            </a:r>
            <a:r>
              <a:rPr lang="fr-FR" dirty="0" smtClean="0">
                <a:solidFill>
                  <a:schemeClr val="tx1"/>
                </a:solidFill>
              </a:rPr>
              <a:t> of A1 </a:t>
            </a:r>
            <a:r>
              <a:rPr lang="fr-FR" dirty="0" err="1" smtClean="0">
                <a:solidFill>
                  <a:schemeClr val="tx1"/>
                </a:solidFill>
              </a:rPr>
              <a:t>can</a:t>
            </a:r>
            <a:r>
              <a:rPr lang="fr-FR" dirty="0" smtClean="0">
                <a:solidFill>
                  <a:schemeClr val="tx1"/>
                </a:solidFill>
              </a:rPr>
              <a:t> </a:t>
            </a:r>
            <a:r>
              <a:rPr lang="fr-FR" dirty="0" err="1" smtClean="0">
                <a:solidFill>
                  <a:schemeClr val="tx1"/>
                </a:solidFill>
              </a:rPr>
              <a:t>be</a:t>
            </a:r>
            <a:r>
              <a:rPr lang="fr-FR" dirty="0" smtClean="0">
                <a:solidFill>
                  <a:schemeClr val="tx1"/>
                </a:solidFill>
              </a:rPr>
              <a:t> </a:t>
            </a:r>
            <a:r>
              <a:rPr lang="fr-FR" dirty="0" err="1" smtClean="0">
                <a:solidFill>
                  <a:schemeClr val="tx1"/>
                </a:solidFill>
              </a:rPr>
              <a:t>induced</a:t>
            </a:r>
            <a:r>
              <a:rPr lang="fr-FR" dirty="0" smtClean="0">
                <a:solidFill>
                  <a:schemeClr val="tx1"/>
                </a:solidFill>
              </a:rPr>
              <a:t> by massive </a:t>
            </a:r>
            <a:r>
              <a:rPr lang="fr-FR" dirty="0" err="1" smtClean="0">
                <a:solidFill>
                  <a:schemeClr val="tx1"/>
                </a:solidFill>
              </a:rPr>
              <a:t>electrical</a:t>
            </a:r>
            <a:r>
              <a:rPr lang="fr-FR" dirty="0" smtClean="0">
                <a:solidFill>
                  <a:schemeClr val="tx1"/>
                </a:solidFill>
              </a:rPr>
              <a:t> stimulation of the </a:t>
            </a:r>
            <a:r>
              <a:rPr lang="fr-FR" b="1" dirty="0" smtClean="0">
                <a:solidFill>
                  <a:schemeClr val="tx1"/>
                </a:solidFill>
              </a:rPr>
              <a:t>basal </a:t>
            </a:r>
            <a:r>
              <a:rPr lang="fr-FR" b="1" dirty="0" err="1" smtClean="0">
                <a:solidFill>
                  <a:schemeClr val="tx1"/>
                </a:solidFill>
              </a:rPr>
              <a:t>forebrain</a:t>
            </a:r>
            <a:r>
              <a:rPr lang="fr-FR" dirty="0" smtClean="0">
                <a:solidFill>
                  <a:schemeClr val="tx1"/>
                </a:solidFill>
              </a:rPr>
              <a:t> (</a:t>
            </a:r>
            <a:r>
              <a:rPr lang="fr-FR" dirty="0" err="1" smtClean="0">
                <a:solidFill>
                  <a:schemeClr val="tx1"/>
                </a:solidFill>
              </a:rPr>
              <a:t>which</a:t>
            </a:r>
            <a:r>
              <a:rPr lang="fr-FR" dirty="0" smtClean="0">
                <a:solidFill>
                  <a:schemeClr val="tx1"/>
                </a:solidFill>
              </a:rPr>
              <a:t> </a:t>
            </a:r>
            <a:r>
              <a:rPr lang="fr-FR" dirty="0" err="1" smtClean="0">
                <a:solidFill>
                  <a:schemeClr val="tx1"/>
                </a:solidFill>
              </a:rPr>
              <a:t>contains</a:t>
            </a:r>
            <a:r>
              <a:rPr lang="fr-FR" dirty="0" smtClean="0">
                <a:solidFill>
                  <a:schemeClr val="tx1"/>
                </a:solidFill>
              </a:rPr>
              <a:t> </a:t>
            </a:r>
            <a:r>
              <a:rPr lang="fr-FR" b="1" dirty="0" smtClean="0">
                <a:solidFill>
                  <a:schemeClr val="tx1"/>
                </a:solidFill>
              </a:rPr>
              <a:t>Nucleus </a:t>
            </a:r>
            <a:r>
              <a:rPr lang="fr-FR" b="1" dirty="0" err="1" smtClean="0">
                <a:solidFill>
                  <a:schemeClr val="tx1"/>
                </a:solidFill>
              </a:rPr>
              <a:t>Basalis</a:t>
            </a:r>
            <a:r>
              <a:rPr lang="fr-FR" dirty="0" smtClean="0">
                <a:solidFill>
                  <a:schemeClr val="tx1"/>
                </a:solidFill>
              </a:rPr>
              <a:t>)</a:t>
            </a:r>
          </a:p>
          <a:p>
            <a:endParaRPr lang="fr-FR" dirty="0" smtClean="0">
              <a:solidFill>
                <a:schemeClr val="tx1"/>
              </a:solidFill>
            </a:endParaRPr>
          </a:p>
          <a:p>
            <a:pPr>
              <a:buFont typeface="Arial" charset="0"/>
              <a:buChar char="•"/>
            </a:pPr>
            <a:r>
              <a:rPr lang="fr-FR" dirty="0" smtClean="0">
                <a:solidFill>
                  <a:schemeClr val="tx1"/>
                </a:solidFill>
              </a:rPr>
              <a:t> </a:t>
            </a:r>
            <a:r>
              <a:rPr lang="fr-FR" dirty="0" err="1" smtClean="0">
                <a:solidFill>
                  <a:schemeClr val="tx1"/>
                </a:solidFill>
              </a:rPr>
              <a:t>Coincidence</a:t>
            </a:r>
            <a:r>
              <a:rPr lang="fr-FR" dirty="0" smtClean="0">
                <a:solidFill>
                  <a:schemeClr val="tx1"/>
                </a:solidFill>
              </a:rPr>
              <a:t> </a:t>
            </a:r>
            <a:r>
              <a:rPr lang="fr-FR" dirty="0" err="1" smtClean="0">
                <a:solidFill>
                  <a:schemeClr val="tx1"/>
                </a:solidFill>
              </a:rPr>
              <a:t>between</a:t>
            </a:r>
            <a:r>
              <a:rPr lang="fr-FR" dirty="0" smtClean="0">
                <a:solidFill>
                  <a:schemeClr val="tx1"/>
                </a:solidFill>
              </a:rPr>
              <a:t> </a:t>
            </a:r>
            <a:r>
              <a:rPr lang="fr-FR" dirty="0" err="1" smtClean="0">
                <a:solidFill>
                  <a:schemeClr val="tx1"/>
                </a:solidFill>
              </a:rPr>
              <a:t>tone</a:t>
            </a:r>
            <a:r>
              <a:rPr lang="fr-FR" dirty="0" smtClean="0">
                <a:solidFill>
                  <a:schemeClr val="tx1"/>
                </a:solidFill>
              </a:rPr>
              <a:t> and </a:t>
            </a:r>
            <a:r>
              <a:rPr lang="fr-FR" dirty="0" err="1" smtClean="0">
                <a:solidFill>
                  <a:schemeClr val="tx1"/>
                </a:solidFill>
              </a:rPr>
              <a:t>ACh</a:t>
            </a:r>
            <a:r>
              <a:rPr lang="fr-FR" dirty="0" smtClean="0">
                <a:solidFill>
                  <a:schemeClr val="tx1"/>
                </a:solidFill>
              </a:rPr>
              <a:t> release</a:t>
            </a:r>
            <a:endParaRPr lang="fr-FR" dirty="0">
              <a:solidFill>
                <a:schemeClr val="tx1"/>
              </a:solidFill>
            </a:endParaRPr>
          </a:p>
          <a:p>
            <a:pPr>
              <a:buFont typeface="Arial" charset="0"/>
              <a:buChar char="•"/>
            </a:pPr>
            <a:r>
              <a:rPr lang="fr-FR" dirty="0">
                <a:solidFill>
                  <a:schemeClr val="tx1"/>
                </a:solidFill>
              </a:rPr>
              <a:t> </a:t>
            </a:r>
            <a:r>
              <a:rPr lang="fr-FR" dirty="0" err="1">
                <a:solidFill>
                  <a:schemeClr val="tx1"/>
                </a:solidFill>
              </a:rPr>
              <a:t>Plasticity</a:t>
            </a:r>
            <a:r>
              <a:rPr lang="fr-FR" dirty="0">
                <a:solidFill>
                  <a:schemeClr val="tx1"/>
                </a:solidFill>
              </a:rPr>
              <a:t> </a:t>
            </a:r>
            <a:r>
              <a:rPr lang="fr-FR" dirty="0" err="1">
                <a:solidFill>
                  <a:schemeClr val="tx1"/>
                </a:solidFill>
              </a:rPr>
              <a:t>extends</a:t>
            </a:r>
            <a:r>
              <a:rPr lang="fr-FR" dirty="0">
                <a:solidFill>
                  <a:schemeClr val="tx1"/>
                </a:solidFill>
              </a:rPr>
              <a:t> to fine </a:t>
            </a:r>
            <a:r>
              <a:rPr lang="fr-FR" dirty="0" err="1">
                <a:solidFill>
                  <a:schemeClr val="tx1"/>
                </a:solidFill>
              </a:rPr>
              <a:t>features</a:t>
            </a:r>
            <a:r>
              <a:rPr lang="fr-FR" dirty="0">
                <a:solidFill>
                  <a:schemeClr val="tx1"/>
                </a:solidFill>
              </a:rPr>
              <a:t> of </a:t>
            </a:r>
            <a:r>
              <a:rPr lang="fr-FR" dirty="0" err="1">
                <a:solidFill>
                  <a:schemeClr val="tx1"/>
                </a:solidFill>
              </a:rPr>
              <a:t>cell</a:t>
            </a:r>
            <a:r>
              <a:rPr lang="fr-FR" dirty="0">
                <a:solidFill>
                  <a:schemeClr val="tx1"/>
                </a:solidFill>
              </a:rPr>
              <a:t> </a:t>
            </a:r>
            <a:r>
              <a:rPr lang="fr-FR" dirty="0" err="1">
                <a:solidFill>
                  <a:schemeClr val="tx1"/>
                </a:solidFill>
              </a:rPr>
              <a:t>tuning</a:t>
            </a:r>
            <a:r>
              <a:rPr lang="fr-FR" dirty="0">
                <a:solidFill>
                  <a:schemeClr val="tx1"/>
                </a:solidFill>
              </a:rPr>
              <a:t> (</a:t>
            </a:r>
            <a:r>
              <a:rPr lang="fr-FR" dirty="0" err="1">
                <a:solidFill>
                  <a:schemeClr val="tx1"/>
                </a:solidFill>
              </a:rPr>
              <a:t>mirrors</a:t>
            </a:r>
            <a:r>
              <a:rPr lang="fr-FR" dirty="0">
                <a:solidFill>
                  <a:schemeClr val="tx1"/>
                </a:solidFill>
              </a:rPr>
              <a:t> </a:t>
            </a:r>
            <a:r>
              <a:rPr lang="fr-FR" dirty="0" err="1">
                <a:solidFill>
                  <a:schemeClr val="tx1"/>
                </a:solidFill>
              </a:rPr>
              <a:t>results</a:t>
            </a:r>
            <a:r>
              <a:rPr lang="fr-FR" dirty="0">
                <a:solidFill>
                  <a:schemeClr val="tx1"/>
                </a:solidFill>
              </a:rPr>
              <a:t> </a:t>
            </a:r>
            <a:r>
              <a:rPr lang="fr-FR" dirty="0" err="1">
                <a:solidFill>
                  <a:schemeClr val="tx1"/>
                </a:solidFill>
              </a:rPr>
              <a:t>obtained</a:t>
            </a:r>
            <a:r>
              <a:rPr lang="fr-FR" dirty="0">
                <a:solidFill>
                  <a:schemeClr val="tx1"/>
                </a:solidFill>
              </a:rPr>
              <a:t> </a:t>
            </a:r>
            <a:r>
              <a:rPr lang="fr-FR" dirty="0" err="1">
                <a:solidFill>
                  <a:schemeClr val="tx1"/>
                </a:solidFill>
              </a:rPr>
              <a:t>under</a:t>
            </a:r>
            <a:r>
              <a:rPr lang="fr-FR" dirty="0">
                <a:solidFill>
                  <a:schemeClr val="tx1"/>
                </a:solidFill>
              </a:rPr>
              <a:t> training)</a:t>
            </a:r>
            <a:endParaRPr lang="en-GB" dirty="0">
              <a:solidFill>
                <a:schemeClr val="tx1"/>
              </a:solidFill>
            </a:endParaRPr>
          </a:p>
        </p:txBody>
      </p:sp>
      <p:grpSp>
        <p:nvGrpSpPr>
          <p:cNvPr id="45061" name="Groupe 11"/>
          <p:cNvGrpSpPr>
            <a:grpSpLocks/>
          </p:cNvGrpSpPr>
          <p:nvPr/>
        </p:nvGrpSpPr>
        <p:grpSpPr bwMode="auto">
          <a:xfrm>
            <a:off x="3754438" y="2708275"/>
            <a:ext cx="2144712" cy="3863975"/>
            <a:chOff x="1325536" y="1993887"/>
            <a:chExt cx="2144367" cy="3863239"/>
          </a:xfrm>
        </p:grpSpPr>
        <p:pic>
          <p:nvPicPr>
            <p:cNvPr id="45064" name="Picture 2"/>
            <p:cNvPicPr>
              <a:picLocks noChangeAspect="1" noChangeArrowheads="1"/>
            </p:cNvPicPr>
            <p:nvPr/>
          </p:nvPicPr>
          <p:blipFill>
            <a:blip r:embed="rId3" cstate="print"/>
            <a:srcRect/>
            <a:stretch>
              <a:fillRect/>
            </a:stretch>
          </p:blipFill>
          <p:spPr bwMode="auto">
            <a:xfrm>
              <a:off x="1325536" y="1993887"/>
              <a:ext cx="2076450" cy="3409950"/>
            </a:xfrm>
            <a:prstGeom prst="rect">
              <a:avLst/>
            </a:prstGeom>
            <a:noFill/>
            <a:ln w="9525">
              <a:noFill/>
              <a:miter lim="800000"/>
              <a:headEnd/>
              <a:tailEnd/>
            </a:ln>
          </p:spPr>
        </p:pic>
        <p:pic>
          <p:nvPicPr>
            <p:cNvPr id="45065" name="Picture 3"/>
            <p:cNvPicPr>
              <a:picLocks noChangeAspect="1" noChangeArrowheads="1"/>
            </p:cNvPicPr>
            <p:nvPr/>
          </p:nvPicPr>
          <p:blipFill>
            <a:blip r:embed="rId4" cstate="print"/>
            <a:srcRect/>
            <a:stretch>
              <a:fillRect/>
            </a:stretch>
          </p:blipFill>
          <p:spPr bwMode="auto">
            <a:xfrm>
              <a:off x="1355353" y="5371351"/>
              <a:ext cx="2114550" cy="485775"/>
            </a:xfrm>
            <a:prstGeom prst="rect">
              <a:avLst/>
            </a:prstGeom>
            <a:noFill/>
            <a:ln w="9525">
              <a:noFill/>
              <a:miter lim="800000"/>
              <a:headEnd/>
              <a:tailEnd/>
            </a:ln>
          </p:spPr>
        </p:pic>
      </p:grpSp>
      <p:pic>
        <p:nvPicPr>
          <p:cNvPr id="45062" name="Picture 4"/>
          <p:cNvPicPr>
            <a:picLocks noChangeAspect="1" noChangeArrowheads="1"/>
          </p:cNvPicPr>
          <p:nvPr/>
        </p:nvPicPr>
        <p:blipFill>
          <a:blip r:embed="rId5" cstate="print"/>
          <a:srcRect/>
          <a:stretch>
            <a:fillRect/>
          </a:stretch>
        </p:blipFill>
        <p:spPr bwMode="auto">
          <a:xfrm>
            <a:off x="396875" y="2565400"/>
            <a:ext cx="3257550" cy="4229100"/>
          </a:xfrm>
          <a:prstGeom prst="rect">
            <a:avLst/>
          </a:prstGeom>
          <a:noFill/>
          <a:ln w="9525">
            <a:noFill/>
            <a:miter lim="800000"/>
            <a:headEnd/>
            <a:tailEnd/>
          </a:ln>
        </p:spPr>
      </p:pic>
      <p:sp>
        <p:nvSpPr>
          <p:cNvPr id="45063" name="ZoneTexte 13"/>
          <p:cNvSpPr txBox="1">
            <a:spLocks noChangeArrowheads="1"/>
          </p:cNvSpPr>
          <p:nvPr/>
        </p:nvSpPr>
        <p:spPr bwMode="auto">
          <a:xfrm>
            <a:off x="2540000" y="6708775"/>
            <a:ext cx="3714750" cy="439738"/>
          </a:xfrm>
          <a:prstGeom prst="rect">
            <a:avLst/>
          </a:prstGeom>
          <a:noFill/>
          <a:ln w="9525">
            <a:noFill/>
            <a:miter lim="800000"/>
            <a:headEnd/>
            <a:tailEnd/>
          </a:ln>
        </p:spPr>
        <p:txBody>
          <a:bodyPr>
            <a:spAutoFit/>
          </a:bodyPr>
          <a:lstStyle/>
          <a:p>
            <a:r>
              <a:rPr lang="fr-FR" sz="1200">
                <a:solidFill>
                  <a:schemeClr val="tx1"/>
                </a:solidFill>
              </a:rPr>
              <a:t>Thick = paired</a:t>
            </a:r>
          </a:p>
          <a:p>
            <a:r>
              <a:rPr lang="fr-FR" sz="1200">
                <a:solidFill>
                  <a:schemeClr val="tx1"/>
                </a:solidFill>
              </a:rPr>
              <a:t>Dashed = non-paired (identical nb of presentations)</a:t>
            </a:r>
            <a:endParaRPr lang="en-GB" sz="1200">
              <a:solidFill>
                <a:schemeClr val="tx1"/>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re 1"/>
          <p:cNvSpPr>
            <a:spLocks noGrp="1"/>
          </p:cNvSpPr>
          <p:nvPr>
            <p:ph type="title"/>
          </p:nvPr>
        </p:nvSpPr>
        <p:spPr/>
        <p:txBody>
          <a:bodyPr/>
          <a:lstStyle/>
          <a:p>
            <a:r>
              <a:rPr lang="fr-FR" smtClean="0"/>
              <a:t>Plasticity of temporal tuning in A1</a:t>
            </a:r>
            <a:endParaRPr lang="en-GB" smtClean="0"/>
          </a:p>
        </p:txBody>
      </p:sp>
      <p:pic>
        <p:nvPicPr>
          <p:cNvPr id="46083" name="Picture 2"/>
          <p:cNvPicPr>
            <a:picLocks noChangeAspect="1" noChangeArrowheads="1"/>
          </p:cNvPicPr>
          <p:nvPr/>
        </p:nvPicPr>
        <p:blipFill>
          <a:blip r:embed="rId3" cstate="print"/>
          <a:srcRect/>
          <a:stretch>
            <a:fillRect/>
          </a:stretch>
        </p:blipFill>
        <p:spPr bwMode="auto">
          <a:xfrm>
            <a:off x="0" y="3565525"/>
            <a:ext cx="6897688" cy="3662363"/>
          </a:xfrm>
          <a:prstGeom prst="rect">
            <a:avLst/>
          </a:prstGeom>
          <a:noFill/>
          <a:ln w="9525">
            <a:noFill/>
            <a:miter lim="800000"/>
            <a:headEnd/>
            <a:tailEnd/>
          </a:ln>
        </p:spPr>
      </p:pic>
      <p:sp>
        <p:nvSpPr>
          <p:cNvPr id="46084" name="ZoneTexte 2"/>
          <p:cNvSpPr txBox="1">
            <a:spLocks noChangeArrowheads="1"/>
          </p:cNvSpPr>
          <p:nvPr/>
        </p:nvSpPr>
        <p:spPr bwMode="auto">
          <a:xfrm>
            <a:off x="6723063" y="6946900"/>
            <a:ext cx="3357562" cy="612775"/>
          </a:xfrm>
          <a:prstGeom prst="rect">
            <a:avLst/>
          </a:prstGeom>
          <a:noFill/>
          <a:ln w="9525">
            <a:noFill/>
            <a:miter lim="800000"/>
            <a:headEnd/>
            <a:tailEnd/>
          </a:ln>
        </p:spPr>
        <p:txBody>
          <a:bodyPr>
            <a:spAutoFit/>
          </a:bodyPr>
          <a:lstStyle/>
          <a:p>
            <a:pPr algn="r"/>
            <a:r>
              <a:rPr lang="fr-FR">
                <a:solidFill>
                  <a:schemeClr val="tx1"/>
                </a:solidFill>
              </a:rPr>
              <a:t>Kilgard and Merzenich, 1998. Nature.</a:t>
            </a:r>
            <a:endParaRPr lang="en-GB">
              <a:solidFill>
                <a:schemeClr val="tx1"/>
              </a:solidFill>
            </a:endParaRPr>
          </a:p>
        </p:txBody>
      </p:sp>
      <p:sp>
        <p:nvSpPr>
          <p:cNvPr id="46085" name="ZoneTexte 4"/>
          <p:cNvSpPr txBox="1">
            <a:spLocks noChangeArrowheads="1"/>
          </p:cNvSpPr>
          <p:nvPr/>
        </p:nvSpPr>
        <p:spPr bwMode="auto">
          <a:xfrm>
            <a:off x="6040438" y="2065338"/>
            <a:ext cx="4040187" cy="1654175"/>
          </a:xfrm>
          <a:prstGeom prst="rect">
            <a:avLst/>
          </a:prstGeom>
          <a:noFill/>
          <a:ln w="9525">
            <a:noFill/>
            <a:miter lim="800000"/>
            <a:headEnd/>
            <a:tailEnd/>
          </a:ln>
        </p:spPr>
        <p:txBody>
          <a:bodyPr>
            <a:spAutoFit/>
          </a:bodyPr>
          <a:lstStyle/>
          <a:p>
            <a:pPr>
              <a:buFont typeface="Arial" charset="0"/>
              <a:buChar char="•"/>
            </a:pPr>
            <a:r>
              <a:rPr lang="fr-FR">
                <a:solidFill>
                  <a:schemeClr val="tx1"/>
                </a:solidFill>
              </a:rPr>
              <a:t> Same protocol than previous slide with click trains of different rates</a:t>
            </a:r>
          </a:p>
          <a:p>
            <a:pPr>
              <a:buFont typeface="Arial" charset="0"/>
              <a:buChar char="•"/>
            </a:pPr>
            <a:endParaRPr lang="fr-FR">
              <a:solidFill>
                <a:schemeClr val="tx1"/>
              </a:solidFill>
            </a:endParaRPr>
          </a:p>
          <a:p>
            <a:endParaRPr lang="fr-FR">
              <a:solidFill>
                <a:schemeClr val="tx1"/>
              </a:solidFill>
            </a:endParaRPr>
          </a:p>
          <a:p>
            <a:pPr>
              <a:buFont typeface="Arial" charset="0"/>
              <a:buChar char="•"/>
            </a:pPr>
            <a:r>
              <a:rPr lang="fr-FR">
                <a:solidFill>
                  <a:schemeClr val="tx1"/>
                </a:solidFill>
              </a:rPr>
              <a:t> Plasticity extends to the temporal domain</a:t>
            </a:r>
            <a:endParaRPr lang="en-GB">
              <a:solidFill>
                <a:schemeClr val="tx1"/>
              </a:solidFill>
            </a:endParaRPr>
          </a:p>
        </p:txBody>
      </p:sp>
      <p:pic>
        <p:nvPicPr>
          <p:cNvPr id="46086" name="Picture 3"/>
          <p:cNvPicPr>
            <a:picLocks noChangeAspect="1" noChangeArrowheads="1"/>
          </p:cNvPicPr>
          <p:nvPr/>
        </p:nvPicPr>
        <p:blipFill>
          <a:blip r:embed="rId4" cstate="print"/>
          <a:srcRect/>
          <a:stretch>
            <a:fillRect/>
          </a:stretch>
        </p:blipFill>
        <p:spPr bwMode="auto">
          <a:xfrm>
            <a:off x="111125" y="1422400"/>
            <a:ext cx="5254625" cy="2276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3" cstate="print"/>
          <a:srcRect/>
          <a:stretch>
            <a:fillRect/>
          </a:stretch>
        </p:blipFill>
        <p:spPr bwMode="auto">
          <a:xfrm>
            <a:off x="-174625" y="1068388"/>
            <a:ext cx="6719888" cy="3211512"/>
          </a:xfrm>
          <a:prstGeom prst="rect">
            <a:avLst/>
          </a:prstGeom>
          <a:noFill/>
          <a:ln w="9525">
            <a:noFill/>
            <a:miter lim="800000"/>
            <a:headEnd/>
            <a:tailEnd/>
          </a:ln>
        </p:spPr>
      </p:pic>
      <p:sp>
        <p:nvSpPr>
          <p:cNvPr id="47107" name="Titre 1"/>
          <p:cNvSpPr>
            <a:spLocks noGrp="1"/>
          </p:cNvSpPr>
          <p:nvPr>
            <p:ph type="title"/>
          </p:nvPr>
        </p:nvSpPr>
        <p:spPr/>
        <p:txBody>
          <a:bodyPr/>
          <a:lstStyle/>
          <a:p>
            <a:r>
              <a:rPr lang="en-US" smtClean="0"/>
              <a:t>Order-sensitive plasticity in A1</a:t>
            </a:r>
          </a:p>
        </p:txBody>
      </p:sp>
      <p:sp>
        <p:nvSpPr>
          <p:cNvPr id="47108" name="ZoneTexte 2"/>
          <p:cNvSpPr txBox="1">
            <a:spLocks noChangeArrowheads="1"/>
          </p:cNvSpPr>
          <p:nvPr/>
        </p:nvSpPr>
        <p:spPr bwMode="auto">
          <a:xfrm>
            <a:off x="6723063" y="6946900"/>
            <a:ext cx="3357562" cy="612775"/>
          </a:xfrm>
          <a:prstGeom prst="rect">
            <a:avLst/>
          </a:prstGeom>
          <a:noFill/>
          <a:ln w="9525">
            <a:noFill/>
            <a:miter lim="800000"/>
            <a:headEnd/>
            <a:tailEnd/>
          </a:ln>
        </p:spPr>
        <p:txBody>
          <a:bodyPr>
            <a:spAutoFit/>
          </a:bodyPr>
          <a:lstStyle/>
          <a:p>
            <a:pPr algn="r"/>
            <a:r>
              <a:rPr lang="fr-FR">
                <a:solidFill>
                  <a:schemeClr val="tx1"/>
                </a:solidFill>
              </a:rPr>
              <a:t>Kilgard and Merzenich, 2002. PNAS.</a:t>
            </a:r>
            <a:endParaRPr lang="en-GB">
              <a:solidFill>
                <a:schemeClr val="tx1"/>
              </a:solidFill>
            </a:endParaRPr>
          </a:p>
        </p:txBody>
      </p:sp>
      <p:sp>
        <p:nvSpPr>
          <p:cNvPr id="47109" name="ZoneTexte 5"/>
          <p:cNvSpPr txBox="1">
            <a:spLocks noChangeArrowheads="1"/>
          </p:cNvSpPr>
          <p:nvPr/>
        </p:nvSpPr>
        <p:spPr bwMode="auto">
          <a:xfrm>
            <a:off x="6477000" y="2279650"/>
            <a:ext cx="3603625" cy="1394292"/>
          </a:xfrm>
          <a:prstGeom prst="rect">
            <a:avLst/>
          </a:prstGeom>
          <a:noFill/>
          <a:ln w="9525">
            <a:noFill/>
            <a:miter lim="800000"/>
            <a:headEnd/>
            <a:tailEnd/>
          </a:ln>
        </p:spPr>
        <p:txBody>
          <a:bodyPr>
            <a:spAutoFit/>
          </a:bodyPr>
          <a:lstStyle/>
          <a:p>
            <a:pPr>
              <a:buFont typeface="Arial" charset="0"/>
              <a:buChar char="•"/>
            </a:pPr>
            <a:r>
              <a:rPr lang="fr-FR" dirty="0">
                <a:solidFill>
                  <a:schemeClr val="tx1"/>
                </a:solidFill>
              </a:rPr>
              <a:t> </a:t>
            </a:r>
            <a:r>
              <a:rPr lang="fr-FR" dirty="0" smtClean="0">
                <a:solidFill>
                  <a:schemeClr val="tx1"/>
                </a:solidFill>
              </a:rPr>
              <a:t> Strict </a:t>
            </a:r>
            <a:r>
              <a:rPr lang="fr-FR" dirty="0" err="1" smtClean="0">
                <a:solidFill>
                  <a:schemeClr val="tx1"/>
                </a:solidFill>
              </a:rPr>
              <a:t>order</a:t>
            </a:r>
            <a:r>
              <a:rPr lang="fr-FR" dirty="0" smtClean="0">
                <a:solidFill>
                  <a:schemeClr val="tx1"/>
                </a:solidFill>
              </a:rPr>
              <a:t>-sensitive </a:t>
            </a:r>
            <a:r>
              <a:rPr lang="fr-FR" dirty="0" err="1" smtClean="0">
                <a:solidFill>
                  <a:schemeClr val="tx1"/>
                </a:solidFill>
              </a:rPr>
              <a:t>response</a:t>
            </a:r>
            <a:r>
              <a:rPr lang="fr-FR" dirty="0" smtClean="0">
                <a:solidFill>
                  <a:schemeClr val="tx1"/>
                </a:solidFill>
              </a:rPr>
              <a:t> for 3</a:t>
            </a:r>
            <a:r>
              <a:rPr lang="fr-FR" baseline="30000" dirty="0" smtClean="0">
                <a:solidFill>
                  <a:schemeClr val="tx1"/>
                </a:solidFill>
              </a:rPr>
              <a:t>rd</a:t>
            </a:r>
            <a:r>
              <a:rPr lang="fr-FR" dirty="0" smtClean="0">
                <a:solidFill>
                  <a:schemeClr val="tx1"/>
                </a:solidFill>
              </a:rPr>
              <a:t> </a:t>
            </a:r>
            <a:r>
              <a:rPr lang="fr-FR" dirty="0" err="1" smtClean="0">
                <a:solidFill>
                  <a:schemeClr val="tx1"/>
                </a:solidFill>
              </a:rPr>
              <a:t>token</a:t>
            </a:r>
            <a:r>
              <a:rPr lang="fr-FR" dirty="0" smtClean="0">
                <a:solidFill>
                  <a:schemeClr val="tx1"/>
                </a:solidFill>
              </a:rPr>
              <a:t> in (A)</a:t>
            </a:r>
          </a:p>
          <a:p>
            <a:r>
              <a:rPr lang="fr-FR" dirty="0" smtClean="0">
                <a:solidFill>
                  <a:schemeClr val="tx1"/>
                </a:solidFill>
              </a:rPr>
              <a:t>or looser </a:t>
            </a:r>
            <a:r>
              <a:rPr lang="fr-FR" dirty="0" err="1" smtClean="0">
                <a:solidFill>
                  <a:schemeClr val="tx1"/>
                </a:solidFill>
              </a:rPr>
              <a:t>specificity</a:t>
            </a:r>
            <a:r>
              <a:rPr lang="fr-FR" dirty="0" smtClean="0">
                <a:solidFill>
                  <a:schemeClr val="tx1"/>
                </a:solidFill>
              </a:rPr>
              <a:t> in </a:t>
            </a:r>
            <a:r>
              <a:rPr lang="fr-FR" dirty="0">
                <a:solidFill>
                  <a:schemeClr val="tx1"/>
                </a:solidFill>
              </a:rPr>
              <a:t>(B</a:t>
            </a:r>
            <a:r>
              <a:rPr lang="fr-FR" dirty="0" smtClean="0">
                <a:solidFill>
                  <a:schemeClr val="tx1"/>
                </a:solidFill>
              </a:rPr>
              <a:t>): </a:t>
            </a:r>
            <a:r>
              <a:rPr lang="fr-FR" dirty="0" err="1" smtClean="0">
                <a:solidFill>
                  <a:schemeClr val="tx1"/>
                </a:solidFill>
              </a:rPr>
              <a:t>clear</a:t>
            </a:r>
            <a:r>
              <a:rPr lang="fr-FR" dirty="0" smtClean="0">
                <a:solidFill>
                  <a:schemeClr val="tx1"/>
                </a:solidFill>
              </a:rPr>
              <a:t> </a:t>
            </a:r>
            <a:r>
              <a:rPr lang="fr-FR" dirty="0" err="1" smtClean="0">
                <a:solidFill>
                  <a:schemeClr val="tx1"/>
                </a:solidFill>
              </a:rPr>
              <a:t>enhancement</a:t>
            </a:r>
            <a:r>
              <a:rPr lang="fr-FR" dirty="0" smtClean="0">
                <a:solidFill>
                  <a:schemeClr val="tx1"/>
                </a:solidFill>
              </a:rPr>
              <a:t> to 2</a:t>
            </a:r>
            <a:r>
              <a:rPr lang="fr-FR" baseline="30000" dirty="0" smtClean="0">
                <a:solidFill>
                  <a:schemeClr val="tx1"/>
                </a:solidFill>
              </a:rPr>
              <a:t>nd</a:t>
            </a:r>
            <a:r>
              <a:rPr lang="fr-FR" dirty="0" smtClean="0">
                <a:solidFill>
                  <a:schemeClr val="tx1"/>
                </a:solidFill>
              </a:rPr>
              <a:t> (&gt;50%) and 3</a:t>
            </a:r>
            <a:r>
              <a:rPr lang="fr-FR" baseline="30000" dirty="0" smtClean="0">
                <a:solidFill>
                  <a:schemeClr val="tx1"/>
                </a:solidFill>
              </a:rPr>
              <a:t>rd</a:t>
            </a:r>
            <a:r>
              <a:rPr lang="fr-FR" dirty="0" smtClean="0">
                <a:solidFill>
                  <a:schemeClr val="tx1"/>
                </a:solidFill>
              </a:rPr>
              <a:t> (25%) </a:t>
            </a:r>
            <a:r>
              <a:rPr lang="fr-FR" dirty="0" err="1" smtClean="0">
                <a:solidFill>
                  <a:schemeClr val="tx1"/>
                </a:solidFill>
              </a:rPr>
              <a:t>tokens</a:t>
            </a:r>
            <a:r>
              <a:rPr lang="fr-FR" dirty="0" smtClean="0">
                <a:solidFill>
                  <a:schemeClr val="tx1"/>
                </a:solidFill>
              </a:rPr>
              <a:t> </a:t>
            </a:r>
            <a:r>
              <a:rPr lang="fr-FR" dirty="0" err="1" smtClean="0">
                <a:solidFill>
                  <a:schemeClr val="tx1"/>
                </a:solidFill>
              </a:rPr>
              <a:t>when</a:t>
            </a:r>
            <a:r>
              <a:rPr lang="fr-FR" dirty="0" smtClean="0">
                <a:solidFill>
                  <a:schemeClr val="tx1"/>
                </a:solidFill>
              </a:rPr>
              <a:t> </a:t>
            </a:r>
            <a:r>
              <a:rPr lang="fr-FR" dirty="0" err="1" smtClean="0">
                <a:solidFill>
                  <a:schemeClr val="tx1"/>
                </a:solidFill>
              </a:rPr>
              <a:t>preceded</a:t>
            </a:r>
            <a:endParaRPr lang="en-GB" dirty="0">
              <a:solidFill>
                <a:schemeClr val="tx1"/>
              </a:solidFill>
            </a:endParaRPr>
          </a:p>
        </p:txBody>
      </p:sp>
      <p:pic>
        <p:nvPicPr>
          <p:cNvPr id="47110" name="Picture 5"/>
          <p:cNvPicPr>
            <a:picLocks noChangeAspect="1" noChangeArrowheads="1"/>
          </p:cNvPicPr>
          <p:nvPr/>
        </p:nvPicPr>
        <p:blipFill>
          <a:blip r:embed="rId4" cstate="print"/>
          <a:srcRect/>
          <a:stretch>
            <a:fillRect/>
          </a:stretch>
        </p:blipFill>
        <p:spPr bwMode="auto">
          <a:xfrm>
            <a:off x="-71438" y="4589463"/>
            <a:ext cx="6572251" cy="2833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Titre 1"/>
          <p:cNvSpPr>
            <a:spLocks noGrp="1"/>
          </p:cNvSpPr>
          <p:nvPr>
            <p:ph type="title"/>
          </p:nvPr>
        </p:nvSpPr>
        <p:spPr/>
        <p:txBody>
          <a:bodyPr/>
          <a:lstStyle/>
          <a:p>
            <a:r>
              <a:rPr lang="en-US" smtClean="0"/>
              <a:t>Order-sensitive plasticity in A1</a:t>
            </a:r>
          </a:p>
        </p:txBody>
      </p:sp>
      <p:sp>
        <p:nvSpPr>
          <p:cNvPr id="48131" name="ZoneTexte 2"/>
          <p:cNvSpPr txBox="1">
            <a:spLocks noChangeArrowheads="1"/>
          </p:cNvSpPr>
          <p:nvPr/>
        </p:nvSpPr>
        <p:spPr bwMode="auto">
          <a:xfrm>
            <a:off x="6723063" y="6946900"/>
            <a:ext cx="3357562" cy="612775"/>
          </a:xfrm>
          <a:prstGeom prst="rect">
            <a:avLst/>
          </a:prstGeom>
          <a:noFill/>
          <a:ln w="9525">
            <a:noFill/>
            <a:miter lim="800000"/>
            <a:headEnd/>
            <a:tailEnd/>
          </a:ln>
        </p:spPr>
        <p:txBody>
          <a:bodyPr>
            <a:spAutoFit/>
          </a:bodyPr>
          <a:lstStyle/>
          <a:p>
            <a:pPr algn="r"/>
            <a:r>
              <a:rPr lang="fr-FR">
                <a:solidFill>
                  <a:schemeClr val="tx1"/>
                </a:solidFill>
              </a:rPr>
              <a:t>Kilgard and Merzenich, 2002. PNAS.</a:t>
            </a:r>
            <a:endParaRPr lang="en-GB">
              <a:solidFill>
                <a:schemeClr val="tx1"/>
              </a:solidFill>
            </a:endParaRPr>
          </a:p>
        </p:txBody>
      </p:sp>
      <p:pic>
        <p:nvPicPr>
          <p:cNvPr id="48132" name="Picture 3"/>
          <p:cNvPicPr>
            <a:picLocks noChangeAspect="1" noChangeArrowheads="1"/>
          </p:cNvPicPr>
          <p:nvPr/>
        </p:nvPicPr>
        <p:blipFill>
          <a:blip r:embed="rId3" cstate="print"/>
          <a:srcRect/>
          <a:stretch>
            <a:fillRect/>
          </a:stretch>
        </p:blipFill>
        <p:spPr bwMode="auto">
          <a:xfrm>
            <a:off x="1254125" y="1244600"/>
            <a:ext cx="4176713" cy="6315075"/>
          </a:xfrm>
          <a:prstGeom prst="rect">
            <a:avLst/>
          </a:prstGeom>
          <a:noFill/>
          <a:ln w="9525">
            <a:noFill/>
            <a:miter lim="800000"/>
            <a:headEnd/>
            <a:tailEnd/>
          </a:ln>
        </p:spPr>
      </p:pic>
      <p:sp>
        <p:nvSpPr>
          <p:cNvPr id="48133" name="ZoneTexte 6"/>
          <p:cNvSpPr txBox="1">
            <a:spLocks noChangeArrowheads="1"/>
          </p:cNvSpPr>
          <p:nvPr/>
        </p:nvSpPr>
        <p:spPr bwMode="auto">
          <a:xfrm>
            <a:off x="6477000" y="2279650"/>
            <a:ext cx="3603625" cy="2435860"/>
          </a:xfrm>
          <a:prstGeom prst="rect">
            <a:avLst/>
          </a:prstGeom>
          <a:noFill/>
          <a:ln w="9525">
            <a:noFill/>
            <a:miter lim="800000"/>
            <a:headEnd/>
            <a:tailEnd/>
          </a:ln>
        </p:spPr>
        <p:txBody>
          <a:bodyPr>
            <a:spAutoFit/>
          </a:bodyPr>
          <a:lstStyle/>
          <a:p>
            <a:pPr>
              <a:buFont typeface="Arial" charset="0"/>
              <a:buChar char="•"/>
            </a:pPr>
            <a:r>
              <a:rPr lang="fr-FR" dirty="0">
                <a:solidFill>
                  <a:schemeClr val="tx1"/>
                </a:solidFill>
              </a:rPr>
              <a:t> </a:t>
            </a:r>
            <a:r>
              <a:rPr lang="fr-FR" dirty="0" smtClean="0">
                <a:solidFill>
                  <a:schemeClr val="tx1"/>
                </a:solidFill>
              </a:rPr>
              <a:t> Strict </a:t>
            </a:r>
            <a:r>
              <a:rPr lang="fr-FR" dirty="0" err="1" smtClean="0">
                <a:solidFill>
                  <a:schemeClr val="tx1"/>
                </a:solidFill>
              </a:rPr>
              <a:t>order</a:t>
            </a:r>
            <a:r>
              <a:rPr lang="fr-FR" dirty="0" smtClean="0">
                <a:solidFill>
                  <a:schemeClr val="tx1"/>
                </a:solidFill>
              </a:rPr>
              <a:t>-sensitive </a:t>
            </a:r>
            <a:r>
              <a:rPr lang="fr-FR" dirty="0" err="1" smtClean="0">
                <a:solidFill>
                  <a:schemeClr val="tx1"/>
                </a:solidFill>
              </a:rPr>
              <a:t>response</a:t>
            </a:r>
            <a:r>
              <a:rPr lang="fr-FR" dirty="0" smtClean="0">
                <a:solidFill>
                  <a:schemeClr val="tx1"/>
                </a:solidFill>
              </a:rPr>
              <a:t> for 3</a:t>
            </a:r>
            <a:r>
              <a:rPr lang="fr-FR" baseline="30000" dirty="0" smtClean="0">
                <a:solidFill>
                  <a:schemeClr val="tx1"/>
                </a:solidFill>
              </a:rPr>
              <a:t>rd</a:t>
            </a:r>
            <a:r>
              <a:rPr lang="fr-FR" dirty="0" smtClean="0">
                <a:solidFill>
                  <a:schemeClr val="tx1"/>
                </a:solidFill>
              </a:rPr>
              <a:t> </a:t>
            </a:r>
            <a:r>
              <a:rPr lang="fr-FR" dirty="0" err="1" smtClean="0">
                <a:solidFill>
                  <a:schemeClr val="tx1"/>
                </a:solidFill>
              </a:rPr>
              <a:t>token</a:t>
            </a:r>
            <a:r>
              <a:rPr lang="fr-FR" dirty="0" smtClean="0">
                <a:solidFill>
                  <a:schemeClr val="tx1"/>
                </a:solidFill>
              </a:rPr>
              <a:t> in (A)</a:t>
            </a:r>
          </a:p>
          <a:p>
            <a:r>
              <a:rPr lang="fr-FR" dirty="0" smtClean="0">
                <a:solidFill>
                  <a:schemeClr val="tx1"/>
                </a:solidFill>
              </a:rPr>
              <a:t>or looser </a:t>
            </a:r>
            <a:r>
              <a:rPr lang="fr-FR" dirty="0" err="1" smtClean="0">
                <a:solidFill>
                  <a:schemeClr val="tx1"/>
                </a:solidFill>
              </a:rPr>
              <a:t>specificity</a:t>
            </a:r>
            <a:r>
              <a:rPr lang="fr-FR" dirty="0" smtClean="0">
                <a:solidFill>
                  <a:schemeClr val="tx1"/>
                </a:solidFill>
              </a:rPr>
              <a:t> in (B): </a:t>
            </a:r>
            <a:r>
              <a:rPr lang="fr-FR" dirty="0" err="1" smtClean="0">
                <a:solidFill>
                  <a:schemeClr val="tx1"/>
                </a:solidFill>
              </a:rPr>
              <a:t>clear</a:t>
            </a:r>
            <a:r>
              <a:rPr lang="fr-FR" dirty="0" smtClean="0">
                <a:solidFill>
                  <a:schemeClr val="tx1"/>
                </a:solidFill>
              </a:rPr>
              <a:t> </a:t>
            </a:r>
            <a:r>
              <a:rPr lang="fr-FR" dirty="0" err="1" smtClean="0">
                <a:solidFill>
                  <a:schemeClr val="tx1"/>
                </a:solidFill>
              </a:rPr>
              <a:t>enhancement</a:t>
            </a:r>
            <a:r>
              <a:rPr lang="fr-FR" dirty="0" smtClean="0">
                <a:solidFill>
                  <a:schemeClr val="tx1"/>
                </a:solidFill>
              </a:rPr>
              <a:t> to 2</a:t>
            </a:r>
            <a:r>
              <a:rPr lang="fr-FR" baseline="30000" dirty="0" smtClean="0">
                <a:solidFill>
                  <a:schemeClr val="tx1"/>
                </a:solidFill>
              </a:rPr>
              <a:t>nd</a:t>
            </a:r>
            <a:r>
              <a:rPr lang="fr-FR" dirty="0" smtClean="0">
                <a:solidFill>
                  <a:schemeClr val="tx1"/>
                </a:solidFill>
              </a:rPr>
              <a:t> (&gt;50%) and 3</a:t>
            </a:r>
            <a:r>
              <a:rPr lang="fr-FR" baseline="30000" dirty="0" smtClean="0">
                <a:solidFill>
                  <a:schemeClr val="tx1"/>
                </a:solidFill>
              </a:rPr>
              <a:t>rd</a:t>
            </a:r>
            <a:r>
              <a:rPr lang="fr-FR" dirty="0" smtClean="0">
                <a:solidFill>
                  <a:schemeClr val="tx1"/>
                </a:solidFill>
              </a:rPr>
              <a:t> (25%) </a:t>
            </a:r>
            <a:r>
              <a:rPr lang="fr-FR" dirty="0" err="1" smtClean="0">
                <a:solidFill>
                  <a:schemeClr val="tx1"/>
                </a:solidFill>
              </a:rPr>
              <a:t>tokens</a:t>
            </a:r>
            <a:r>
              <a:rPr lang="fr-FR" dirty="0" smtClean="0">
                <a:solidFill>
                  <a:schemeClr val="tx1"/>
                </a:solidFill>
              </a:rPr>
              <a:t> </a:t>
            </a:r>
            <a:r>
              <a:rPr lang="fr-FR" dirty="0" err="1" smtClean="0">
                <a:solidFill>
                  <a:schemeClr val="tx1"/>
                </a:solidFill>
              </a:rPr>
              <a:t>when</a:t>
            </a:r>
            <a:r>
              <a:rPr lang="fr-FR" dirty="0" smtClean="0">
                <a:solidFill>
                  <a:schemeClr val="tx1"/>
                </a:solidFill>
              </a:rPr>
              <a:t> </a:t>
            </a:r>
            <a:r>
              <a:rPr lang="fr-FR" dirty="0" err="1" smtClean="0">
                <a:solidFill>
                  <a:schemeClr val="tx1"/>
                </a:solidFill>
              </a:rPr>
              <a:t>preceded</a:t>
            </a:r>
            <a:endParaRPr lang="en-GB" dirty="0" smtClean="0">
              <a:solidFill>
                <a:schemeClr val="tx1"/>
              </a:solidFill>
            </a:endParaRPr>
          </a:p>
          <a:p>
            <a:endParaRPr lang="fr-FR" dirty="0">
              <a:solidFill>
                <a:schemeClr val="tx1"/>
              </a:solidFill>
            </a:endParaRPr>
          </a:p>
          <a:p>
            <a:pPr>
              <a:buFont typeface="Arial" charset="0"/>
              <a:buChar char="•"/>
            </a:pPr>
            <a:r>
              <a:rPr lang="fr-FR" dirty="0">
                <a:solidFill>
                  <a:schemeClr val="tx1"/>
                </a:solidFill>
              </a:rPr>
              <a:t>  No change in neuronal </a:t>
            </a:r>
            <a:r>
              <a:rPr lang="fr-FR" dirty="0" err="1">
                <a:solidFill>
                  <a:schemeClr val="tx1"/>
                </a:solidFill>
              </a:rPr>
              <a:t>tuning</a:t>
            </a:r>
            <a:r>
              <a:rPr lang="fr-FR" dirty="0">
                <a:solidFill>
                  <a:schemeClr val="tx1"/>
                </a:solidFill>
              </a:rPr>
              <a:t>, but </a:t>
            </a:r>
            <a:r>
              <a:rPr lang="fr-FR" dirty="0" err="1">
                <a:solidFill>
                  <a:schemeClr val="tx1"/>
                </a:solidFill>
              </a:rPr>
              <a:t>decrease</a:t>
            </a:r>
            <a:r>
              <a:rPr lang="fr-FR" dirty="0">
                <a:solidFill>
                  <a:schemeClr val="tx1"/>
                </a:solidFill>
              </a:rPr>
              <a:t> in </a:t>
            </a:r>
            <a:r>
              <a:rPr lang="fr-FR" dirty="0" err="1">
                <a:solidFill>
                  <a:schemeClr val="tx1"/>
                </a:solidFill>
              </a:rPr>
              <a:t>latency</a:t>
            </a:r>
            <a:r>
              <a:rPr lang="fr-FR" dirty="0">
                <a:solidFill>
                  <a:schemeClr val="tx1"/>
                </a:solidFill>
              </a:rPr>
              <a:t> and in </a:t>
            </a:r>
            <a:r>
              <a:rPr lang="fr-FR" dirty="0" err="1">
                <a:solidFill>
                  <a:schemeClr val="tx1"/>
                </a:solidFill>
              </a:rPr>
              <a:t>jitter</a:t>
            </a:r>
            <a:r>
              <a:rPr lang="fr-FR" dirty="0">
                <a:solidFill>
                  <a:schemeClr val="tx1"/>
                </a:solidFill>
              </a:rPr>
              <a:t>. </a:t>
            </a:r>
            <a:endParaRPr lang="en-GB" dirty="0">
              <a:solidFill>
                <a:schemeClr val="tx1"/>
              </a:solidFill>
            </a:endParaRP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Grp="1" noChangeArrowheads="1"/>
          </p:cNvSpPr>
          <p:nvPr>
            <p:ph type="title"/>
          </p:nvPr>
        </p:nvSpPr>
        <p:spPr>
          <a:xfrm>
            <a:off x="503238" y="301625"/>
            <a:ext cx="9069387" cy="1260475"/>
          </a:xfrm>
        </p:spPr>
        <p:txBody>
          <a:bodyPr/>
          <a:lstStyle/>
          <a:p>
            <a:pPr eaLnBrk="1"/>
            <a:r>
              <a:rPr lang="en-US" smtClean="0"/>
              <a:t>Time course of</a:t>
            </a:r>
            <a:br>
              <a:rPr lang="en-US" smtClean="0"/>
            </a:br>
            <a:r>
              <a:rPr lang="en-US" smtClean="0"/>
              <a:t>acetylcholine-induced plasticity</a:t>
            </a:r>
          </a:p>
        </p:txBody>
      </p:sp>
      <p:pic>
        <p:nvPicPr>
          <p:cNvPr id="49155" name="Picture 4"/>
          <p:cNvPicPr>
            <a:picLocks noChangeAspect="1" noChangeArrowheads="1"/>
          </p:cNvPicPr>
          <p:nvPr/>
        </p:nvPicPr>
        <p:blipFill>
          <a:blip r:embed="rId3" cstate="print"/>
          <a:srcRect/>
          <a:stretch>
            <a:fillRect/>
          </a:stretch>
        </p:blipFill>
        <p:spPr bwMode="auto">
          <a:xfrm>
            <a:off x="306388" y="2074863"/>
            <a:ext cx="8448675" cy="3409950"/>
          </a:xfrm>
          <a:prstGeom prst="rect">
            <a:avLst/>
          </a:prstGeom>
          <a:noFill/>
          <a:ln w="9525">
            <a:noFill/>
            <a:miter lim="800000"/>
            <a:headEnd/>
            <a:tailEnd/>
          </a:ln>
        </p:spPr>
      </p:pic>
      <p:sp>
        <p:nvSpPr>
          <p:cNvPr id="49156" name="ZoneTexte 5"/>
          <p:cNvSpPr txBox="1">
            <a:spLocks noChangeArrowheads="1"/>
          </p:cNvSpPr>
          <p:nvPr/>
        </p:nvSpPr>
        <p:spPr bwMode="auto">
          <a:xfrm>
            <a:off x="6897688" y="6927850"/>
            <a:ext cx="3786187" cy="352425"/>
          </a:xfrm>
          <a:prstGeom prst="rect">
            <a:avLst/>
          </a:prstGeom>
          <a:noFill/>
          <a:ln w="9525">
            <a:noFill/>
            <a:miter lim="800000"/>
            <a:headEnd/>
            <a:tailEnd/>
          </a:ln>
        </p:spPr>
        <p:txBody>
          <a:bodyPr>
            <a:spAutoFit/>
          </a:bodyPr>
          <a:lstStyle/>
          <a:p>
            <a:r>
              <a:rPr lang="fr-FR">
                <a:solidFill>
                  <a:schemeClr val="tx1"/>
                </a:solidFill>
              </a:rPr>
              <a:t>Froemke et al., 2002. Nature</a:t>
            </a:r>
            <a:endParaRPr lang="en-GB">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Droid Sans Fallback"/>
        <a:cs typeface="Droid Sans Fallback"/>
      </a:majorFont>
      <a:minorFont>
        <a:latin typeface="Arial"/>
        <a:ea typeface="Droid Sans Fallback"/>
        <a:cs typeface="Droid Sans Fallback"/>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txDef>
      <a:spPr>
        <a:noFill/>
      </a:spPr>
      <a:bodyPr wrap="square" rtlCol="0">
        <a:spAutoFit/>
      </a:bodyPr>
      <a:lstStyle>
        <a:defPPr>
          <a:defRPr dirty="0" err="1" smtClean="0">
            <a:solidFill>
              <a:schemeClr val="tx1"/>
            </a:solidFill>
          </a:defRPr>
        </a:defPPr>
      </a:lstStyle>
    </a:tx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19615</TotalTime>
  <Words>7807</Words>
  <Application>Microsoft Office PowerPoint</Application>
  <PresentationFormat>Personnalisé</PresentationFormat>
  <Paragraphs>1234</Paragraphs>
  <Slides>174</Slides>
  <Notes>174</Notes>
  <HiddenSlides>62</HiddenSlides>
  <MMClips>1</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174</vt:i4>
      </vt:variant>
    </vt:vector>
  </HeadingPairs>
  <TitlesOfParts>
    <vt:vector size="176" baseType="lpstr">
      <vt:lpstr>Thème Office</vt:lpstr>
      <vt:lpstr>Equation</vt:lpstr>
      <vt:lpstr>Diapositive 1</vt:lpstr>
      <vt:lpstr>plasticity</vt:lpstr>
      <vt:lpstr>Plasticity</vt:lpstr>
      <vt:lpstr>Diapositive 4</vt:lpstr>
      <vt:lpstr>Plasticity</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Mid-term changes</vt:lpstr>
      <vt:lpstr>Can such a phenomenon be found in humans?</vt:lpstr>
      <vt:lpstr>Can such a phenomenon be found in humans?</vt:lpstr>
      <vt:lpstr>Can such a phenomenon be found in humans?</vt:lpstr>
      <vt:lpstr>Diapositive 23</vt:lpstr>
      <vt:lpstr>Diapositive 24</vt:lpstr>
      <vt:lpstr>Diapositive 25</vt:lpstr>
      <vt:lpstr>Diapositive 26</vt:lpstr>
      <vt:lpstr>Diapositive 27</vt:lpstr>
      <vt:lpstr>Diapositive 28</vt:lpstr>
      <vt:lpstr>Differential effects in a sequence  of spectral and temporal task performance </vt:lpstr>
      <vt:lpstr>Task-relevant shift in encoding</vt:lpstr>
      <vt:lpstr>Task-relevant shift in encoding</vt:lpstr>
      <vt:lpstr>Task-relevant shift in encoding</vt:lpstr>
      <vt:lpstr>Diapositive 33</vt:lpstr>
      <vt:lpstr>Mapping spectro-temporal receptive fields (STRF)</vt:lpstr>
      <vt:lpstr>Diapositive 35</vt:lpstr>
      <vt:lpstr>Reconstructing stimuli from neural responses</vt:lpstr>
      <vt:lpstr>Stimulus reconstruction as linear algebra</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Decision and memory traces in A1</vt:lpstr>
      <vt:lpstr>Decision and memory traces in A1</vt:lpstr>
      <vt:lpstr>Decision and memory traces in A1</vt:lpstr>
      <vt:lpstr>Where are attentional effects stronger? </vt:lpstr>
      <vt:lpstr>Where are attentional effects stronger? Higher-order areas</vt:lpstr>
      <vt:lpstr>Diapositive 62</vt:lpstr>
      <vt:lpstr>Diapositive 63</vt:lpstr>
      <vt:lpstr>Diapositive 64</vt:lpstr>
      <vt:lpstr>Diapositive 65</vt:lpstr>
      <vt:lpstr>Diapositive 66</vt:lpstr>
      <vt:lpstr>Diapositive 67</vt:lpstr>
      <vt:lpstr>Diapositive 68</vt:lpstr>
      <vt:lpstr>Diapositive 69</vt:lpstr>
      <vt:lpstr>Diapositive 70</vt:lpstr>
      <vt:lpstr>Conclusions: target-extraction during task engagement</vt:lpstr>
      <vt:lpstr>Emergence of task-related activity along the auditory cortical pathway</vt:lpstr>
      <vt:lpstr>Emergence of task-related activity along the auditory cortical pathway</vt:lpstr>
      <vt:lpstr>Change in response properties with task engagement: average firing rate</vt:lpstr>
      <vt:lpstr>How does discrimination of stimulus identity change?</vt:lpstr>
      <vt:lpstr>How does discrimination of stimulus identity change?</vt:lpstr>
      <vt:lpstr>How does discrimination of stimulus identity change?</vt:lpstr>
      <vt:lpstr>How does discrimination of stimulus identity change?</vt:lpstr>
      <vt:lpstr>How does discrimination of stimulus identity change?</vt:lpstr>
      <vt:lpstr>How does discrimination of stimulus identity change?</vt:lpstr>
      <vt:lpstr>How do references and targets contribute to the encoding of stimulus category?</vt:lpstr>
      <vt:lpstr>How do references and targets contribute to the encoding of stimulus category?</vt:lpstr>
      <vt:lpstr>Target-driven encoding of sound identity in active state in A1</vt:lpstr>
      <vt:lpstr>Target-driven encoding of sound identity in active state in A1</vt:lpstr>
      <vt:lpstr>Target-driven encoding of sound identity in active state in A1</vt:lpstr>
      <vt:lpstr>Frontal cortex responses mirror A1-projected data</vt:lpstr>
      <vt:lpstr>Conclusions: A1 population activity show task-dependent stimulus representation</vt:lpstr>
      <vt:lpstr>Acetylcholine  and plasticity…</vt:lpstr>
      <vt:lpstr>Initial demonstration of ACh-mediated plasticity in A1</vt:lpstr>
      <vt:lpstr>Initial demonstration of ACh-mediated plasticity in A1</vt:lpstr>
      <vt:lpstr>Long-lasting plasticity is specific of cortex</vt:lpstr>
      <vt:lpstr>Long-lasting plasticity is specific of cortex</vt:lpstr>
      <vt:lpstr>Involvement of ACh in plasticity in frequency tuning </vt:lpstr>
      <vt:lpstr>Involvement of ACh in plasticity in frequency tuning </vt:lpstr>
      <vt:lpstr>Involvement of ACh in plasticity in frequency tuning </vt:lpstr>
      <vt:lpstr>Plasticity of temporal tuning in A1</vt:lpstr>
      <vt:lpstr>Order-sensitive plasticity in A1</vt:lpstr>
      <vt:lpstr>Order-sensitive plasticity in A1</vt:lpstr>
      <vt:lpstr>Time course of acetylcholine-induced plasticity</vt:lpstr>
      <vt:lpstr>Time course of acetylcholine-induced plasticity</vt:lpstr>
      <vt:lpstr>Time course of acetylcholine-induced plasticity</vt:lpstr>
      <vt:lpstr>Time course of acetylcholine-induced plasticity</vt:lpstr>
      <vt:lpstr>Time course of acetylcholine-induced plasticity</vt:lpstr>
      <vt:lpstr>Time course of acetylcholine-induced plasticity</vt:lpstr>
      <vt:lpstr>Intracortical location of acetylcholine-induced plasticity</vt:lpstr>
      <vt:lpstr>Homeostasis of cortical plasticity </vt:lpstr>
      <vt:lpstr>Homeostasis of cortical plasticity </vt:lpstr>
      <vt:lpstr>Homeostasis of cortical plasticity and recent past history</vt:lpstr>
      <vt:lpstr>Homeostasis of cortical plasticity and recent past history</vt:lpstr>
      <vt:lpstr>Prominent role of muscarinic receptors in plasticity</vt:lpstr>
      <vt:lpstr>Conclusions: acetylcholine release induces plasticity in A1</vt:lpstr>
      <vt:lpstr>NB-induced plasticity is reflected in behavioral performance</vt:lpstr>
      <vt:lpstr>NB-induced plasticity is reflected in behavioral performance</vt:lpstr>
      <vt:lpstr>NB is required for normal task performance</vt:lpstr>
      <vt:lpstr>NB is required for normal task performance</vt:lpstr>
      <vt:lpstr>NB is required for behavioral plasticity</vt:lpstr>
      <vt:lpstr>Reward-associated plasiticity and operant conditionning</vt:lpstr>
      <vt:lpstr>Reward-associated plasiticity and operant conditionning</vt:lpstr>
      <vt:lpstr>Reward-associated plasiticity and operant conditionning</vt:lpstr>
      <vt:lpstr>Reward-associated plasiticity and operant conditionning</vt:lpstr>
      <vt:lpstr>Behavioral training reshapes A1 organization</vt:lpstr>
      <vt:lpstr>Behavioral training reshapes A1 organization</vt:lpstr>
      <vt:lpstr>Behavioral training reshapes A1 organization temporarily</vt:lpstr>
      <vt:lpstr>Conclusions: training reshapes auditory cortex organization</vt:lpstr>
      <vt:lpstr>ACh release to mPFC is required for cue detection </vt:lpstr>
      <vt:lpstr>ACh release to mPFC is required for cue detection </vt:lpstr>
      <vt:lpstr>ACh release to mPFC is required for cue detection </vt:lpstr>
      <vt:lpstr>ACh release to mPFC is required for cue detection </vt:lpstr>
      <vt:lpstr>ACh release to mPFC is required for cue detection </vt:lpstr>
      <vt:lpstr>ACh release to mPFC is required for cue detection </vt:lpstr>
      <vt:lpstr>ACh release to mPFC is required for cue detection </vt:lpstr>
      <vt:lpstr>Attention-specific deficit induced by BF lesions</vt:lpstr>
      <vt:lpstr>Attention-specific deficit induced by BF lesions</vt:lpstr>
      <vt:lpstr>Attention-specific deficit induced by BF lesions</vt:lpstr>
      <vt:lpstr>ACh and attention level</vt:lpstr>
      <vt:lpstr>ACh and attention level</vt:lpstr>
      <vt:lpstr>ACh, FC, and distractor effects</vt:lpstr>
      <vt:lpstr>ACh, FC, and distractor effects</vt:lpstr>
      <vt:lpstr>ACh, FC, and distractor effects</vt:lpstr>
      <vt:lpstr>ACh as a reinforcement signal </vt:lpstr>
      <vt:lpstr>ACh as a reinforcement signal </vt:lpstr>
      <vt:lpstr>ACh as a reinforcement signal </vt:lpstr>
      <vt:lpstr>ACh as a reinforcement signal </vt:lpstr>
      <vt:lpstr>ACh as a reinforcement signal </vt:lpstr>
      <vt:lpstr>ACh as a reinforcement signal scaled by surprise</vt:lpstr>
      <vt:lpstr>Loci of plasticity</vt:lpstr>
      <vt:lpstr>Ach summary:</vt:lpstr>
      <vt:lpstr>Ach summary:</vt:lpstr>
      <vt:lpstr>Mechanisms of CROSSMODAL attention</vt:lpstr>
      <vt:lpstr>Diapositive 150</vt:lpstr>
      <vt:lpstr>Attention-driven sensory gating: from the cochlea…</vt:lpstr>
      <vt:lpstr>Attention-driven sensory gating: from the cochlea…</vt:lpstr>
      <vt:lpstr>Attention-driven sensory gating: from the cochlea…</vt:lpstr>
      <vt:lpstr>Attention-driven sensory gating: from the cochlea…</vt:lpstr>
      <vt:lpstr>Diapositive 155</vt:lpstr>
      <vt:lpstr>Diapositive 156</vt:lpstr>
      <vt:lpstr>Diapositive 157</vt:lpstr>
      <vt:lpstr>Diapositive 158</vt:lpstr>
      <vt:lpstr>Diapositive 159</vt:lpstr>
      <vt:lpstr>Diapositive 160</vt:lpstr>
      <vt:lpstr>How to dissect a learning circuit</vt:lpstr>
      <vt:lpstr>Getting into the learning circuit: fear conditionning</vt:lpstr>
      <vt:lpstr>Getting into the learning circuit: fear conditionning</vt:lpstr>
      <vt:lpstr>Getting into the learning circuit: fear conditionning</vt:lpstr>
      <vt:lpstr>Release from inhibition in L2/3 pyramidal cells mediates learning</vt:lpstr>
      <vt:lpstr>Release from inhibition in L2/3 pyramidal cells mediates learning</vt:lpstr>
      <vt:lpstr>Release from inhibition in L2/3 pyramidal cells mediates learning</vt:lpstr>
      <vt:lpstr>Nicotinic receptors and release from inhibition</vt:lpstr>
      <vt:lpstr>Closing the loop to motor action</vt:lpstr>
      <vt:lpstr>Closing the loop to motor action</vt:lpstr>
      <vt:lpstr>Closing the loop to motor action</vt:lpstr>
      <vt:lpstr>Closing the loop to motor action</vt:lpstr>
      <vt:lpstr>Closing the loop to motor action</vt:lpstr>
      <vt:lpstr>Merci de votre attention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yb</dc:creator>
  <cp:lastModifiedBy>yb</cp:lastModifiedBy>
  <cp:revision>343</cp:revision>
  <cp:lastPrinted>1601-01-01T00:00:00Z</cp:lastPrinted>
  <dcterms:created xsi:type="dcterms:W3CDTF">2015-10-20T11:00:30Z</dcterms:created>
  <dcterms:modified xsi:type="dcterms:W3CDTF">2018-12-13T08:20:52Z</dcterms:modified>
</cp:coreProperties>
</file>